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4.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27.xml" ContentType="application/vnd.openxmlformats-officedocument.presentationml.slide+xml"/>
  <Override PartName="/ppt/slides/slide33.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319" r:id="rId35"/>
    <p:sldId id="320" r:id="rId36"/>
    <p:sldId id="290" r:id="rId37"/>
    <p:sldId id="318" r:id="rId38"/>
    <p:sldId id="291" r:id="rId39"/>
    <p:sldId id="292" r:id="rId40"/>
    <p:sldId id="293" r:id="rId41"/>
    <p:sldId id="294" r:id="rId42"/>
    <p:sldId id="295" r:id="rId43"/>
    <p:sldId id="310" r:id="rId44"/>
    <p:sldId id="311" r:id="rId45"/>
    <p:sldId id="312" r:id="rId46"/>
    <p:sldId id="313" r:id="rId47"/>
    <p:sldId id="298" r:id="rId48"/>
    <p:sldId id="299" r:id="rId49"/>
    <p:sldId id="300" r:id="rId50"/>
    <p:sldId id="301" r:id="rId51"/>
    <p:sldId id="302" r:id="rId52"/>
    <p:sldId id="303" r:id="rId53"/>
    <p:sldId id="304" r:id="rId54"/>
    <p:sldId id="305" r:id="rId55"/>
    <p:sldId id="306" r:id="rId56"/>
    <p:sldId id="307" r:id="rId57"/>
    <p:sldId id="308" r:id="rId58"/>
    <p:sldId id="314" r:id="rId59"/>
    <p:sldId id="316" r:id="rId60"/>
    <p:sldId id="317" r:id="rId61"/>
    <p:sldId id="309"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69E707-792F-4B91-BB6B-332335082C6D}" type="datetimeFigureOut">
              <a:rPr lang="en-US" smtClean="0"/>
              <a:pPr/>
              <a:t>1/10/2022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A8FDE4-D918-44D2-A37A-BF44BB142D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webopedia.internet.com/TERM/N/video_standards.html" TargetMode="External"/><Relationship Id="rId13" Type="http://schemas.openxmlformats.org/officeDocument/2006/relationships/hyperlink" Target="http://webopedia.internet.com/TERM/N/compatible.html" TargetMode="External"/><Relationship Id="rId18" Type="http://schemas.openxmlformats.org/officeDocument/2006/relationships/hyperlink" Target="http://www.techweb.com/encyclopedia/defineterm?term=ATSC" TargetMode="External"/><Relationship Id="rId3" Type="http://schemas.openxmlformats.org/officeDocument/2006/relationships/hyperlink" Target="http://webopedia.internet.com/TERM/P/NTSC.html" TargetMode="External"/><Relationship Id="rId7" Type="http://schemas.openxmlformats.org/officeDocument/2006/relationships/hyperlink" Target="http://www.techweb.com/encyclopedia/defineterm?term=SECAM" TargetMode="External"/><Relationship Id="rId12" Type="http://schemas.openxmlformats.org/officeDocument/2006/relationships/hyperlink" Target="http://webopedia.internet.com/TERM/N/frame.html" TargetMode="External"/><Relationship Id="rId17" Type="http://schemas.openxmlformats.org/officeDocument/2006/relationships/hyperlink" Target="http://www.techweb.com/encyclopedia/defineterm?term=PAL" TargetMode="External"/><Relationship Id="rId2" Type="http://schemas.openxmlformats.org/officeDocument/2006/relationships/slide" Target="../slides/slide51.xml"/><Relationship Id="rId16" Type="http://schemas.openxmlformats.org/officeDocument/2006/relationships/hyperlink" Target="http://webopedia.internet.com/TERM/N/convert.html" TargetMode="External"/><Relationship Id="rId1" Type="http://schemas.openxmlformats.org/officeDocument/2006/relationships/notesMaster" Target="../notesMasters/notesMaster1.xml"/><Relationship Id="rId6" Type="http://schemas.openxmlformats.org/officeDocument/2006/relationships/hyperlink" Target="http://www.techweb.com/encyclopedia/defineterm?term=NTSC" TargetMode="External"/><Relationship Id="rId11" Type="http://schemas.openxmlformats.org/officeDocument/2006/relationships/hyperlink" Target="http://webopedia.internet.com/TERM/N/refresh.html" TargetMode="External"/><Relationship Id="rId5" Type="http://schemas.openxmlformats.org/officeDocument/2006/relationships/hyperlink" Target="http://webopedia.internet.com/TERM/P/monitor.html" TargetMode="External"/><Relationship Id="rId15" Type="http://schemas.openxmlformats.org/officeDocument/2006/relationships/hyperlink" Target="http://webopedia.internet.com/TERM/N/video_adapter.html" TargetMode="External"/><Relationship Id="rId10" Type="http://schemas.openxmlformats.org/officeDocument/2006/relationships/hyperlink" Target="http://webopedia.internet.com/TERM/N/composite_video.html" TargetMode="External"/><Relationship Id="rId4" Type="http://schemas.openxmlformats.org/officeDocument/2006/relationships/hyperlink" Target="http://webopedia.internet.com/TERM/P/video_adapter.html" TargetMode="External"/><Relationship Id="rId9" Type="http://schemas.openxmlformats.org/officeDocument/2006/relationships/hyperlink" Target="http://webopedia.internet.com/TERM/N/standard.html" TargetMode="External"/><Relationship Id="rId14" Type="http://schemas.openxmlformats.org/officeDocument/2006/relationships/hyperlink" Target="http://webopedia.internet.com/TERM/N/computer.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0D6213FC-3CD8-4504-9D9C-05AAA25D5BC4}" type="slidenum">
              <a:rPr lang="en-US" smtClean="0">
                <a:latin typeface="Times New Roman" pitchFamily="16" charset="0"/>
              </a:rPr>
              <a:pPr/>
              <a:t>2</a:t>
            </a:fld>
            <a:endParaRPr lang="en-US" smtClean="0">
              <a:latin typeface="Times New Roman" pitchFamily="16" charset="0"/>
            </a:endParaRPr>
          </a:p>
        </p:txBody>
      </p:sp>
      <p:sp>
        <p:nvSpPr>
          <p:cNvPr id="32771" name="Rectangle 2"/>
          <p:cNvSpPr>
            <a:spLocks noGrp="1" noRot="1" noChangeAspect="1" noChangeArrowheads="1" noTextEdit="1"/>
          </p:cNvSpPr>
          <p:nvPr>
            <p:ph type="sldImg"/>
          </p:nvPr>
        </p:nvSpPr>
        <p:spPr>
          <a:xfrm>
            <a:off x="1338263" y="914400"/>
            <a:ext cx="4179887" cy="3135313"/>
          </a:xfrm>
          <a:solidFill>
            <a:srgbClr val="FFFFFF"/>
          </a:solidFill>
          <a:ln/>
        </p:spPr>
      </p:sp>
      <p:sp>
        <p:nvSpPr>
          <p:cNvPr id="32772" name="Rectangle 3"/>
          <p:cNvSpPr>
            <a:spLocks noGrp="1" noChangeArrowheads="1"/>
          </p:cNvSpPr>
          <p:nvPr>
            <p:ph type="body" idx="1"/>
          </p:nvPr>
        </p:nvSpPr>
        <p:spPr>
          <a:xfrm>
            <a:off x="1046163" y="4352925"/>
            <a:ext cx="4770437" cy="3478213"/>
          </a:xfrm>
          <a:noFill/>
          <a:ln/>
        </p:spPr>
        <p:txBody>
          <a:bodyPr wrap="none" anchor="ctr"/>
          <a:lstStyle/>
          <a:p>
            <a:pPr defTabSz="457200"/>
            <a:endParaRPr lang="en-US" smtClean="0">
              <a:latin typeface="Times New Roman" pitchFamily="1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685817" indent="-263776" eaLnBrk="0" hangingPunct="0">
              <a:defRPr>
                <a:solidFill>
                  <a:schemeClr val="tx1"/>
                </a:solidFill>
                <a:latin typeface="Arial" panose="020B0604020202020204" pitchFamily="34" charset="0"/>
              </a:defRPr>
            </a:lvl2pPr>
            <a:lvl3pPr marL="1055103" indent="-211021" eaLnBrk="0" hangingPunct="0">
              <a:defRPr>
                <a:solidFill>
                  <a:schemeClr val="tx1"/>
                </a:solidFill>
                <a:latin typeface="Arial" panose="020B0604020202020204" pitchFamily="34" charset="0"/>
              </a:defRPr>
            </a:lvl3pPr>
            <a:lvl4pPr marL="1477145" indent="-211021" eaLnBrk="0" hangingPunct="0">
              <a:defRPr>
                <a:solidFill>
                  <a:schemeClr val="tx1"/>
                </a:solidFill>
                <a:latin typeface="Arial" panose="020B0604020202020204" pitchFamily="34" charset="0"/>
              </a:defRPr>
            </a:lvl4pPr>
            <a:lvl5pPr marL="1899186" indent="-211021" eaLnBrk="0" hangingPunct="0">
              <a:defRPr>
                <a:solidFill>
                  <a:schemeClr val="tx1"/>
                </a:solidFill>
                <a:latin typeface="Arial" panose="020B0604020202020204" pitchFamily="34" charset="0"/>
              </a:defRPr>
            </a:lvl5pPr>
            <a:lvl6pPr marL="2321227" indent="-211021" eaLnBrk="0" fontAlgn="base" hangingPunct="0">
              <a:spcBef>
                <a:spcPct val="0"/>
              </a:spcBef>
              <a:spcAft>
                <a:spcPct val="0"/>
              </a:spcAft>
              <a:defRPr>
                <a:solidFill>
                  <a:schemeClr val="tx1"/>
                </a:solidFill>
                <a:latin typeface="Arial" panose="020B0604020202020204" pitchFamily="34" charset="0"/>
              </a:defRPr>
            </a:lvl6pPr>
            <a:lvl7pPr marL="2743269" indent="-211021" eaLnBrk="0" fontAlgn="base" hangingPunct="0">
              <a:spcBef>
                <a:spcPct val="0"/>
              </a:spcBef>
              <a:spcAft>
                <a:spcPct val="0"/>
              </a:spcAft>
              <a:defRPr>
                <a:solidFill>
                  <a:schemeClr val="tx1"/>
                </a:solidFill>
                <a:latin typeface="Arial" panose="020B0604020202020204" pitchFamily="34" charset="0"/>
              </a:defRPr>
            </a:lvl7pPr>
            <a:lvl8pPr marL="3165310" indent="-211021" eaLnBrk="0" fontAlgn="base" hangingPunct="0">
              <a:spcBef>
                <a:spcPct val="0"/>
              </a:spcBef>
              <a:spcAft>
                <a:spcPct val="0"/>
              </a:spcAft>
              <a:defRPr>
                <a:solidFill>
                  <a:schemeClr val="tx1"/>
                </a:solidFill>
                <a:latin typeface="Arial" panose="020B0604020202020204" pitchFamily="34" charset="0"/>
              </a:defRPr>
            </a:lvl8pPr>
            <a:lvl9pPr marL="3587351" indent="-211021" eaLnBrk="0" fontAlgn="base" hangingPunct="0">
              <a:spcBef>
                <a:spcPct val="0"/>
              </a:spcBef>
              <a:spcAft>
                <a:spcPct val="0"/>
              </a:spcAft>
              <a:defRPr>
                <a:solidFill>
                  <a:schemeClr val="tx1"/>
                </a:solidFill>
                <a:latin typeface="Arial" panose="020B0604020202020204" pitchFamily="34" charset="0"/>
              </a:defRPr>
            </a:lvl9pPr>
          </a:lstStyle>
          <a:p>
            <a:pPr defTabSz="844083" eaLnBrk="1" fontAlgn="base" hangingPunct="1">
              <a:spcBef>
                <a:spcPct val="0"/>
              </a:spcBef>
              <a:spcAft>
                <a:spcPct val="0"/>
              </a:spcAft>
              <a:defRPr/>
            </a:pPr>
            <a:fld id="{F8F95E09-2200-4BD7-8818-1B432AE526B1}" type="slidenum">
              <a:rPr lang="en-US" altLang="de-DE" sz="1100" smtClean="0">
                <a:solidFill>
                  <a:srgbClr val="000000"/>
                </a:solidFill>
                <a:cs typeface="Arial" panose="020B0604020202020204" pitchFamily="34" charset="0"/>
              </a:rPr>
              <a:pPr defTabSz="844083" eaLnBrk="1" fontAlgn="base" hangingPunct="1">
                <a:spcBef>
                  <a:spcPct val="0"/>
                </a:spcBef>
                <a:spcAft>
                  <a:spcPct val="0"/>
                </a:spcAft>
                <a:defRPr/>
              </a:pPr>
              <a:t>45</a:t>
            </a:fld>
            <a:endParaRPr lang="en-US" altLang="de-DE" sz="1100" dirty="0" smtClean="0">
              <a:solidFill>
                <a:srgbClr val="000000"/>
              </a:solidFill>
              <a:cs typeface="Arial" panose="020B0604020202020204" pitchFamily="34" charset="0"/>
            </a:endParaRPr>
          </a:p>
        </p:txBody>
      </p:sp>
      <p:sp>
        <p:nvSpPr>
          <p:cNvPr id="150531" name="Rectangle 2"/>
          <p:cNvSpPr>
            <a:spLocks noGrp="1" noRot="1" noChangeAspect="1" noChangeArrowheads="1" noTextEdit="1"/>
          </p:cNvSpPr>
          <p:nvPr>
            <p:ph type="sldImg"/>
          </p:nvPr>
        </p:nvSpPr>
        <p:spPr>
          <a:solidFill>
            <a:srgbClr val="FFFFFF"/>
          </a:solidFill>
          <a:ln/>
        </p:spPr>
      </p:sp>
      <p:sp>
        <p:nvSpPr>
          <p:cNvPr id="15053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de-DE" altLang="de-DE"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131219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685817" indent="-263776" eaLnBrk="0" hangingPunct="0">
              <a:defRPr>
                <a:solidFill>
                  <a:schemeClr val="tx1"/>
                </a:solidFill>
                <a:latin typeface="Arial" panose="020B0604020202020204" pitchFamily="34" charset="0"/>
              </a:defRPr>
            </a:lvl2pPr>
            <a:lvl3pPr marL="1055103" indent="-211021" eaLnBrk="0" hangingPunct="0">
              <a:defRPr>
                <a:solidFill>
                  <a:schemeClr val="tx1"/>
                </a:solidFill>
                <a:latin typeface="Arial" panose="020B0604020202020204" pitchFamily="34" charset="0"/>
              </a:defRPr>
            </a:lvl3pPr>
            <a:lvl4pPr marL="1477145" indent="-211021" eaLnBrk="0" hangingPunct="0">
              <a:defRPr>
                <a:solidFill>
                  <a:schemeClr val="tx1"/>
                </a:solidFill>
                <a:latin typeface="Arial" panose="020B0604020202020204" pitchFamily="34" charset="0"/>
              </a:defRPr>
            </a:lvl4pPr>
            <a:lvl5pPr marL="1899186" indent="-211021" eaLnBrk="0" hangingPunct="0">
              <a:defRPr>
                <a:solidFill>
                  <a:schemeClr val="tx1"/>
                </a:solidFill>
                <a:latin typeface="Arial" panose="020B0604020202020204" pitchFamily="34" charset="0"/>
              </a:defRPr>
            </a:lvl5pPr>
            <a:lvl6pPr marL="2321227" indent="-211021" eaLnBrk="0" fontAlgn="base" hangingPunct="0">
              <a:spcBef>
                <a:spcPct val="0"/>
              </a:spcBef>
              <a:spcAft>
                <a:spcPct val="0"/>
              </a:spcAft>
              <a:defRPr>
                <a:solidFill>
                  <a:schemeClr val="tx1"/>
                </a:solidFill>
                <a:latin typeface="Arial" panose="020B0604020202020204" pitchFamily="34" charset="0"/>
              </a:defRPr>
            </a:lvl6pPr>
            <a:lvl7pPr marL="2743269" indent="-211021" eaLnBrk="0" fontAlgn="base" hangingPunct="0">
              <a:spcBef>
                <a:spcPct val="0"/>
              </a:spcBef>
              <a:spcAft>
                <a:spcPct val="0"/>
              </a:spcAft>
              <a:defRPr>
                <a:solidFill>
                  <a:schemeClr val="tx1"/>
                </a:solidFill>
                <a:latin typeface="Arial" panose="020B0604020202020204" pitchFamily="34" charset="0"/>
              </a:defRPr>
            </a:lvl7pPr>
            <a:lvl8pPr marL="3165310" indent="-211021" eaLnBrk="0" fontAlgn="base" hangingPunct="0">
              <a:spcBef>
                <a:spcPct val="0"/>
              </a:spcBef>
              <a:spcAft>
                <a:spcPct val="0"/>
              </a:spcAft>
              <a:defRPr>
                <a:solidFill>
                  <a:schemeClr val="tx1"/>
                </a:solidFill>
                <a:latin typeface="Arial" panose="020B0604020202020204" pitchFamily="34" charset="0"/>
              </a:defRPr>
            </a:lvl8pPr>
            <a:lvl9pPr marL="3587351" indent="-211021" eaLnBrk="0" fontAlgn="base" hangingPunct="0">
              <a:spcBef>
                <a:spcPct val="0"/>
              </a:spcBef>
              <a:spcAft>
                <a:spcPct val="0"/>
              </a:spcAft>
              <a:defRPr>
                <a:solidFill>
                  <a:schemeClr val="tx1"/>
                </a:solidFill>
                <a:latin typeface="Arial" panose="020B0604020202020204" pitchFamily="34" charset="0"/>
              </a:defRPr>
            </a:lvl9pPr>
          </a:lstStyle>
          <a:p>
            <a:pPr defTabSz="844083" eaLnBrk="1" fontAlgn="base" hangingPunct="1">
              <a:spcBef>
                <a:spcPct val="0"/>
              </a:spcBef>
              <a:spcAft>
                <a:spcPct val="0"/>
              </a:spcAft>
              <a:defRPr/>
            </a:pPr>
            <a:fld id="{5841314D-BD46-4B69-98AF-91FA03674B87}" type="slidenum">
              <a:rPr lang="en-US" altLang="de-DE" sz="1100" smtClean="0">
                <a:solidFill>
                  <a:srgbClr val="000000"/>
                </a:solidFill>
                <a:cs typeface="Arial" panose="020B0604020202020204" pitchFamily="34" charset="0"/>
              </a:rPr>
              <a:pPr defTabSz="844083" eaLnBrk="1" fontAlgn="base" hangingPunct="1">
                <a:spcBef>
                  <a:spcPct val="0"/>
                </a:spcBef>
                <a:spcAft>
                  <a:spcPct val="0"/>
                </a:spcAft>
                <a:defRPr/>
              </a:pPr>
              <a:t>46</a:t>
            </a:fld>
            <a:endParaRPr lang="en-US" altLang="de-DE" sz="1100" dirty="0" smtClean="0">
              <a:solidFill>
                <a:srgbClr val="000000"/>
              </a:solidFill>
              <a:cs typeface="Arial" panose="020B0604020202020204" pitchFamily="34" charset="0"/>
            </a:endParaRPr>
          </a:p>
        </p:txBody>
      </p:sp>
      <p:sp>
        <p:nvSpPr>
          <p:cNvPr id="151555" name="Rectangle 2"/>
          <p:cNvSpPr>
            <a:spLocks noGrp="1" noRot="1" noChangeAspect="1" noChangeArrowheads="1" noTextEdit="1"/>
          </p:cNvSpPr>
          <p:nvPr>
            <p:ph type="sldImg"/>
          </p:nvPr>
        </p:nvSpPr>
        <p:spPr>
          <a:solidFill>
            <a:srgbClr val="FFFFFF"/>
          </a:solidFill>
          <a:ln/>
        </p:spPr>
      </p:sp>
      <p:sp>
        <p:nvSpPr>
          <p:cNvPr id="15155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de-DE" altLang="de-DE"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390479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4A946606-33A9-4DF3-BE6F-9BCA41308F65}" type="slidenum">
              <a:rPr lang="en-US" smtClean="0"/>
              <a:pPr/>
              <a:t>51</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lnSpc>
                <a:spcPct val="80000"/>
              </a:lnSpc>
            </a:pPr>
            <a:r>
              <a:rPr lang="en-US" sz="1000" dirty="0" smtClean="0"/>
              <a:t>PAL –Short for </a:t>
            </a:r>
            <a:r>
              <a:rPr lang="en-US" sz="1000" b="1" i="1" dirty="0" smtClean="0"/>
              <a:t>P</a:t>
            </a:r>
            <a:r>
              <a:rPr lang="en-US" sz="1000" i="1" dirty="0" smtClean="0"/>
              <a:t>hase </a:t>
            </a:r>
            <a:r>
              <a:rPr lang="en-US" sz="1000" b="1" i="1" dirty="0" smtClean="0"/>
              <a:t>A</a:t>
            </a:r>
            <a:r>
              <a:rPr lang="en-US" sz="1000" i="1" dirty="0" smtClean="0"/>
              <a:t>lternating </a:t>
            </a:r>
            <a:r>
              <a:rPr lang="en-US" sz="1000" b="1" i="1" dirty="0" smtClean="0"/>
              <a:t>L</a:t>
            </a:r>
            <a:r>
              <a:rPr lang="en-US" sz="1000" i="1" dirty="0" smtClean="0"/>
              <a:t>ine,</a:t>
            </a:r>
            <a:r>
              <a:rPr lang="en-US" sz="1000" dirty="0" smtClean="0"/>
              <a:t> the dominant television standard in Europe. The United States uses a different standard, </a:t>
            </a:r>
            <a:r>
              <a:rPr lang="en-US" sz="1000" dirty="0" smtClean="0">
                <a:hlinkClick r:id="rId3"/>
              </a:rPr>
              <a:t>NTSC</a:t>
            </a:r>
            <a:r>
              <a:rPr lang="en-US" sz="1000" dirty="0" smtClean="0"/>
              <a:t>. Whereas NTSC delivers 525 lines of resolution at 60 half-frames per second, PAL delivers 625 lines at 50 half-frames per second. Many </a:t>
            </a:r>
            <a:r>
              <a:rPr lang="en-US" sz="1000" dirty="0" smtClean="0">
                <a:hlinkClick r:id="rId4"/>
              </a:rPr>
              <a:t>video adapters</a:t>
            </a:r>
            <a:r>
              <a:rPr lang="en-US" sz="1000" dirty="0" smtClean="0"/>
              <a:t> that enable computer </a:t>
            </a:r>
            <a:r>
              <a:rPr lang="en-US" sz="1000" dirty="0" smtClean="0">
                <a:hlinkClick r:id="rId5"/>
              </a:rPr>
              <a:t>monitors</a:t>
            </a:r>
            <a:r>
              <a:rPr lang="en-US" sz="1000" dirty="0" smtClean="0"/>
              <a:t> to be used as television screens support both NTSC and PAL signals. </a:t>
            </a:r>
          </a:p>
          <a:p>
            <a:pPr eaLnBrk="1" hangingPunct="1">
              <a:lnSpc>
                <a:spcPct val="80000"/>
              </a:lnSpc>
            </a:pPr>
            <a:endParaRPr lang="en-US" sz="1000" dirty="0" smtClean="0"/>
          </a:p>
          <a:p>
            <a:pPr eaLnBrk="1" hangingPunct="1">
              <a:lnSpc>
                <a:spcPct val="80000"/>
              </a:lnSpc>
            </a:pPr>
            <a:r>
              <a:rPr lang="en-US" sz="1000" dirty="0" smtClean="0"/>
              <a:t>(</a:t>
            </a:r>
            <a:r>
              <a:rPr lang="en-US" sz="1000" b="1" dirty="0" smtClean="0"/>
              <a:t>P</a:t>
            </a:r>
            <a:r>
              <a:rPr lang="en-US" sz="1000" dirty="0" smtClean="0"/>
              <a:t>hase </a:t>
            </a:r>
            <a:r>
              <a:rPr lang="en-US" sz="1000" b="1" dirty="0" smtClean="0"/>
              <a:t>A</a:t>
            </a:r>
            <a:r>
              <a:rPr lang="en-US" sz="1000" dirty="0" smtClean="0"/>
              <a:t>lternating </a:t>
            </a:r>
            <a:r>
              <a:rPr lang="en-US" sz="1000" b="1" dirty="0" smtClean="0"/>
              <a:t>L</a:t>
            </a:r>
            <a:r>
              <a:rPr lang="en-US" sz="1000" dirty="0" smtClean="0"/>
              <a:t>ine) A color TV standard that was developed in Germany. It broadcasts 25 interlaced frames per second (50 half frames per second) at 625 lines of resolution. Brazil uses PAL M, which broadcasts 30 fps. PAL is used throughout Europe and China as well as in various African, South American and Middle Eastern countries. PAL's color signals are maintained automatically, and the TV set does not have a user-adjustable hue control. See </a:t>
            </a:r>
            <a:r>
              <a:rPr lang="en-US" sz="1000" dirty="0" smtClean="0">
                <a:hlinkClick r:id="rId6"/>
              </a:rPr>
              <a:t>NTSC</a:t>
            </a:r>
            <a:r>
              <a:rPr lang="en-US" sz="1000" dirty="0" smtClean="0"/>
              <a:t> and </a:t>
            </a:r>
            <a:r>
              <a:rPr lang="en-US" sz="1000" dirty="0" smtClean="0">
                <a:hlinkClick r:id="rId7"/>
              </a:rPr>
              <a:t>SECAM</a:t>
            </a:r>
            <a:r>
              <a:rPr lang="en-US" sz="1000" dirty="0" smtClean="0"/>
              <a:t>. </a:t>
            </a:r>
          </a:p>
          <a:p>
            <a:pPr eaLnBrk="1" hangingPunct="1">
              <a:lnSpc>
                <a:spcPct val="80000"/>
              </a:lnSpc>
            </a:pPr>
            <a:r>
              <a:rPr lang="en-US" sz="1000" dirty="0" smtClean="0"/>
              <a:t>NTSC –Short for </a:t>
            </a:r>
            <a:r>
              <a:rPr lang="en-US" sz="1000" b="1" i="1" dirty="0" smtClean="0"/>
              <a:t>N</a:t>
            </a:r>
            <a:r>
              <a:rPr lang="en-US" sz="1000" i="1" dirty="0" smtClean="0"/>
              <a:t>ational </a:t>
            </a:r>
            <a:r>
              <a:rPr lang="en-US" sz="1000" b="1" i="1" dirty="0" smtClean="0"/>
              <a:t>T</a:t>
            </a:r>
            <a:r>
              <a:rPr lang="en-US" sz="1000" i="1" dirty="0" smtClean="0"/>
              <a:t>elevision </a:t>
            </a:r>
            <a:r>
              <a:rPr lang="en-US" sz="1000" b="1" i="1" dirty="0" smtClean="0"/>
              <a:t>S</a:t>
            </a:r>
            <a:r>
              <a:rPr lang="en-US" sz="1000" i="1" dirty="0" smtClean="0"/>
              <a:t>ystem </a:t>
            </a:r>
            <a:r>
              <a:rPr lang="en-US" sz="1000" b="1" i="1" dirty="0" smtClean="0"/>
              <a:t>C</a:t>
            </a:r>
            <a:r>
              <a:rPr lang="en-US" sz="1000" i="1" dirty="0" smtClean="0"/>
              <a:t>ommittee</a:t>
            </a:r>
            <a:r>
              <a:rPr lang="en-US" sz="1000" dirty="0" smtClean="0"/>
              <a:t>. The NTSC is responsible for setting television and </a:t>
            </a:r>
            <a:r>
              <a:rPr lang="en-US" sz="1000" dirty="0" smtClean="0">
                <a:hlinkClick r:id="rId8"/>
              </a:rPr>
              <a:t>video standards</a:t>
            </a:r>
            <a:r>
              <a:rPr lang="en-US" sz="1000" dirty="0" smtClean="0"/>
              <a:t> in the United States (in Europe and the rest of the world, the dominant television </a:t>
            </a:r>
            <a:r>
              <a:rPr lang="en-US" sz="1000" dirty="0" smtClean="0">
                <a:hlinkClick r:id="rId9"/>
              </a:rPr>
              <a:t>standards</a:t>
            </a:r>
            <a:r>
              <a:rPr lang="en-US" sz="1000" dirty="0" smtClean="0"/>
              <a:t> are PAL and SECAM). The NTSC standard for television defines a </a:t>
            </a:r>
            <a:r>
              <a:rPr lang="en-US" sz="1000" dirty="0" smtClean="0">
                <a:hlinkClick r:id="rId10"/>
              </a:rPr>
              <a:t>composite video</a:t>
            </a:r>
            <a:r>
              <a:rPr lang="en-US" sz="1000" dirty="0" smtClean="0"/>
              <a:t> signal with a </a:t>
            </a:r>
            <a:r>
              <a:rPr lang="en-US" sz="1000" dirty="0" smtClean="0">
                <a:hlinkClick r:id="rId11"/>
              </a:rPr>
              <a:t>refresh</a:t>
            </a:r>
            <a:r>
              <a:rPr lang="en-US" sz="1000" dirty="0" smtClean="0"/>
              <a:t> rate of 60 half-</a:t>
            </a:r>
            <a:r>
              <a:rPr lang="en-US" sz="1000" dirty="0" smtClean="0">
                <a:hlinkClick r:id="rId12"/>
              </a:rPr>
              <a:t>frames</a:t>
            </a:r>
            <a:r>
              <a:rPr lang="en-US" sz="1000" dirty="0" smtClean="0"/>
              <a:t> (interlaced) per second. Each frame contains 525 lines and can contain 16 million different colors. The NTSC standard is in</a:t>
            </a:r>
            <a:r>
              <a:rPr lang="en-US" sz="1000" dirty="0" smtClean="0">
                <a:hlinkClick r:id="rId13"/>
              </a:rPr>
              <a:t>compatible</a:t>
            </a:r>
            <a:r>
              <a:rPr lang="en-US" sz="1000" dirty="0" smtClean="0"/>
              <a:t> with most </a:t>
            </a:r>
            <a:r>
              <a:rPr lang="en-US" sz="1000" dirty="0" smtClean="0">
                <a:hlinkClick r:id="rId14"/>
              </a:rPr>
              <a:t>computer</a:t>
            </a:r>
            <a:r>
              <a:rPr lang="en-US" sz="1000" dirty="0" smtClean="0"/>
              <a:t> video standards, which generally use </a:t>
            </a:r>
            <a:r>
              <a:rPr lang="en-US" sz="1000" i="1" dirty="0" smtClean="0"/>
              <a:t>RGB</a:t>
            </a:r>
            <a:r>
              <a:rPr lang="en-US" sz="1000" dirty="0" smtClean="0"/>
              <a:t> video signals. However, you can insert special </a:t>
            </a:r>
            <a:r>
              <a:rPr lang="en-US" sz="1000" dirty="0" smtClean="0">
                <a:hlinkClick r:id="rId15"/>
              </a:rPr>
              <a:t>video adapters</a:t>
            </a:r>
            <a:r>
              <a:rPr lang="en-US" sz="1000" dirty="0" smtClean="0"/>
              <a:t> into your computer that </a:t>
            </a:r>
            <a:r>
              <a:rPr lang="en-US" sz="1000" dirty="0" smtClean="0">
                <a:hlinkClick r:id="rId16"/>
              </a:rPr>
              <a:t>convert</a:t>
            </a:r>
            <a:r>
              <a:rPr lang="en-US" sz="1000" dirty="0" smtClean="0"/>
              <a:t> NTSC signals into computer video signals and vice versa. </a:t>
            </a:r>
          </a:p>
          <a:p>
            <a:pPr eaLnBrk="1" hangingPunct="1">
              <a:lnSpc>
                <a:spcPct val="80000"/>
              </a:lnSpc>
            </a:pPr>
            <a:r>
              <a:rPr lang="en-US" sz="1000" dirty="0" smtClean="0"/>
              <a:t>(</a:t>
            </a:r>
            <a:r>
              <a:rPr lang="en-US" sz="1000" b="1" dirty="0" smtClean="0"/>
              <a:t>N</a:t>
            </a:r>
            <a:r>
              <a:rPr lang="en-US" sz="1000" dirty="0" smtClean="0"/>
              <a:t>ational </a:t>
            </a:r>
            <a:r>
              <a:rPr lang="en-US" sz="1000" b="1" dirty="0" smtClean="0"/>
              <a:t>T</a:t>
            </a:r>
            <a:r>
              <a:rPr lang="en-US" sz="1000" dirty="0" smtClean="0"/>
              <a:t>V </a:t>
            </a:r>
            <a:r>
              <a:rPr lang="en-US" sz="1000" b="1" dirty="0" smtClean="0"/>
              <a:t>S</a:t>
            </a:r>
            <a:r>
              <a:rPr lang="en-US" sz="1000" dirty="0" smtClean="0"/>
              <a:t>tandards </a:t>
            </a:r>
            <a:r>
              <a:rPr lang="en-US" sz="1000" b="1" dirty="0" smtClean="0"/>
              <a:t>C</a:t>
            </a:r>
            <a:r>
              <a:rPr lang="en-US" sz="1000" dirty="0" smtClean="0"/>
              <a:t>ommittee) A color TV standard that was developed in the U.S. Administered by the FCC, NTSC broadcasts 30 interlaced frames per second (60 half frames per second, or 60 "fields" per second in TV jargon) at 525 lines of resolution. The signal is a composite of red, green and blue and includes an audio FM frequency and an MTS signal for stereo. NTSC is used throughout the world, including the U.S., Canada, Japan, South Korea and several Central and South American countries. See </a:t>
            </a:r>
            <a:r>
              <a:rPr lang="en-US" sz="1000" dirty="0" smtClean="0">
                <a:hlinkClick r:id="rId17"/>
              </a:rPr>
              <a:t>PAL</a:t>
            </a:r>
            <a:r>
              <a:rPr lang="en-US" sz="1000" dirty="0" smtClean="0"/>
              <a:t>, </a:t>
            </a:r>
            <a:r>
              <a:rPr lang="en-US" sz="1000" dirty="0" smtClean="0">
                <a:hlinkClick r:id="rId7"/>
              </a:rPr>
              <a:t>SECAM</a:t>
            </a:r>
            <a:r>
              <a:rPr lang="en-US" sz="1000" dirty="0" smtClean="0"/>
              <a:t> and </a:t>
            </a:r>
            <a:r>
              <a:rPr lang="en-US" sz="1000" dirty="0" smtClean="0">
                <a:hlinkClick r:id="rId18"/>
              </a:rPr>
              <a:t>ATSC</a:t>
            </a:r>
            <a:r>
              <a:rPr lang="en-US" sz="1000" dirty="0" smtClean="0"/>
              <a:t>. </a:t>
            </a:r>
          </a:p>
          <a:p>
            <a:pPr eaLnBrk="1" hangingPunct="1">
              <a:lnSpc>
                <a:spcPct val="80000"/>
              </a:lnSpc>
            </a:pPr>
            <a:r>
              <a:rPr lang="en-US" sz="1000" dirty="0" smtClean="0"/>
              <a:t> </a:t>
            </a:r>
          </a:p>
          <a:p>
            <a:pPr eaLnBrk="1" hangingPunct="1">
              <a:lnSpc>
                <a:spcPct val="80000"/>
              </a:lnSpc>
            </a:pPr>
            <a:r>
              <a:rPr lang="en-US" sz="1000" dirty="0" smtClean="0"/>
              <a:t>SECAM –(</a:t>
            </a:r>
            <a:r>
              <a:rPr lang="en-US" sz="1000" b="1" dirty="0" err="1" smtClean="0"/>
              <a:t>S</a:t>
            </a:r>
            <a:r>
              <a:rPr lang="en-US" sz="1000" dirty="0" err="1" smtClean="0"/>
              <a:t>ysteme</a:t>
            </a:r>
            <a:r>
              <a:rPr lang="en-US" sz="1000" dirty="0" smtClean="0"/>
              <a:t> </a:t>
            </a:r>
            <a:r>
              <a:rPr lang="en-US" sz="1000" b="1" dirty="0" smtClean="0"/>
              <a:t>E</a:t>
            </a:r>
            <a:r>
              <a:rPr lang="en-US" sz="1000" dirty="0" smtClean="0"/>
              <a:t>n </a:t>
            </a:r>
            <a:r>
              <a:rPr lang="en-US" sz="1000" b="1" dirty="0" err="1" smtClean="0"/>
              <a:t>C</a:t>
            </a:r>
            <a:r>
              <a:rPr lang="en-US" sz="1000" dirty="0" err="1" smtClean="0"/>
              <a:t>ouleur</a:t>
            </a:r>
            <a:r>
              <a:rPr lang="en-US" sz="1000" dirty="0" smtClean="0"/>
              <a:t> </a:t>
            </a:r>
            <a:r>
              <a:rPr lang="en-US" sz="1000" b="1" dirty="0" smtClean="0"/>
              <a:t>A</a:t>
            </a:r>
            <a:r>
              <a:rPr lang="en-US" sz="1000" dirty="0" smtClean="0"/>
              <a:t>vec </a:t>
            </a:r>
            <a:r>
              <a:rPr lang="en-US" sz="1000" b="1" dirty="0" smtClean="0"/>
              <a:t>M</a:t>
            </a:r>
            <a:r>
              <a:rPr lang="en-US" sz="1000" dirty="0" smtClean="0"/>
              <a:t>emoire) A color TV standard that was developed in France. It broadcasts 25 interlaced frames per second (50 half frames per second) at 625 lines of resolution. SECAM is used in France and Russia and many countries in Africa, Eastern Europe and the Middle East. See </a:t>
            </a:r>
            <a:r>
              <a:rPr lang="en-US" sz="1000" dirty="0" smtClean="0">
                <a:hlinkClick r:id="rId6"/>
              </a:rPr>
              <a:t>NTSC</a:t>
            </a:r>
            <a:r>
              <a:rPr lang="en-US" sz="1000" dirty="0" smtClean="0"/>
              <a:t> and </a:t>
            </a:r>
            <a:r>
              <a:rPr lang="en-US" sz="1000" dirty="0" smtClean="0">
                <a:hlinkClick r:id="rId17"/>
              </a:rPr>
              <a:t>PAL</a:t>
            </a:r>
            <a:r>
              <a:rPr lang="en-US" sz="1000" dirty="0" smtClean="0"/>
              <a:t>. </a:t>
            </a:r>
          </a:p>
          <a:p>
            <a:pPr eaLnBrk="1" hangingPunct="1">
              <a:lnSpc>
                <a:spcPct val="80000"/>
              </a:lnSpc>
            </a:pPr>
            <a:endParaRPr lang="en-US" sz="100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45BE74E-7B82-4368-A95B-61701ABA399A}" type="slidenum">
              <a:rPr lang="en-US" smtClean="0"/>
              <a:pPr/>
              <a:t>54</a:t>
            </a:fld>
            <a:endParaRPr lang="en-US" smtClean="0"/>
          </a:p>
        </p:txBody>
      </p:sp>
      <p:sp>
        <p:nvSpPr>
          <p:cNvPr id="35843" name="Rectangle 2"/>
          <p:cNvSpPr>
            <a:spLocks noGrp="1" noRot="1" noChangeAspect="1" noChangeArrowheads="1" noTextEdit="1"/>
          </p:cNvSpPr>
          <p:nvPr>
            <p:ph type="sldImg"/>
          </p:nvPr>
        </p:nvSpPr>
        <p:spPr>
          <a:xfrm>
            <a:off x="1157288" y="587375"/>
            <a:ext cx="4556125" cy="3416300"/>
          </a:xfrm>
          <a:ln/>
        </p:spPr>
      </p:sp>
      <p:sp>
        <p:nvSpPr>
          <p:cNvPr id="35844" name="Rectangle 3"/>
          <p:cNvSpPr>
            <a:spLocks noGrp="1" noChangeArrowheads="1"/>
          </p:cNvSpPr>
          <p:nvPr>
            <p:ph type="body" idx="1"/>
          </p:nvPr>
        </p:nvSpPr>
        <p:spPr>
          <a:xfrm>
            <a:off x="914400" y="4343400"/>
            <a:ext cx="5029200" cy="4114800"/>
          </a:xfrm>
          <a:noFill/>
          <a:ln/>
        </p:spPr>
        <p:txBody>
          <a:bodyPr/>
          <a:lstStyle/>
          <a:p>
            <a:pPr eaLnBrk="1" hangingPunct="1"/>
            <a:r>
              <a:rPr lang="en-US" smtClean="0"/>
              <a:t>(1280 X 1024 X1) = 163840 bytes or 160 KB</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9571DB4D-06FD-4DD9-AE4C-474307146A8F}" type="slidenum">
              <a:rPr lang="en-US" smtClean="0"/>
              <a:pPr/>
              <a:t>55</a:t>
            </a:fld>
            <a:endParaRPr lang="en-US" smtClean="0"/>
          </a:p>
        </p:txBody>
      </p:sp>
      <p:sp>
        <p:nvSpPr>
          <p:cNvPr id="36867" name="Rectangle 2"/>
          <p:cNvSpPr>
            <a:spLocks noGrp="1" noRot="1" noChangeAspect="1" noChangeArrowheads="1" noTextEdit="1"/>
          </p:cNvSpPr>
          <p:nvPr>
            <p:ph type="sldImg"/>
          </p:nvPr>
        </p:nvSpPr>
        <p:spPr>
          <a:xfrm>
            <a:off x="1157288" y="587375"/>
            <a:ext cx="4556125" cy="3416300"/>
          </a:xfrm>
          <a:ln/>
        </p:spPr>
      </p:sp>
      <p:sp>
        <p:nvSpPr>
          <p:cNvPr id="36868" name="Rectangle 3"/>
          <p:cNvSpPr>
            <a:spLocks noGrp="1" noChangeArrowheads="1"/>
          </p:cNvSpPr>
          <p:nvPr>
            <p:ph type="body" idx="1"/>
          </p:nvPr>
        </p:nvSpPr>
        <p:spPr>
          <a:xfrm>
            <a:off x="914400" y="4343400"/>
            <a:ext cx="5029200" cy="4114800"/>
          </a:xfrm>
          <a:noFill/>
          <a:ln/>
        </p:spPr>
        <p:txBody>
          <a:bodyPr/>
          <a:lstStyle/>
          <a:p>
            <a:pPr eaLnBrk="1" hangingPunct="1"/>
            <a:r>
              <a:rPr lang="en-US" smtClean="0"/>
              <a:t>(1280 X 1024 X 3)/8 = 480 KB</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EF96FDEB-7628-440C-AA3B-35FA67BC689A}" type="slidenum">
              <a:rPr lang="en-US" smtClean="0"/>
              <a:pPr/>
              <a:t>56</a:t>
            </a:fld>
            <a:endParaRPr lang="en-US" smtClean="0"/>
          </a:p>
        </p:txBody>
      </p:sp>
      <p:sp>
        <p:nvSpPr>
          <p:cNvPr id="37891" name="Rectangle 2"/>
          <p:cNvSpPr>
            <a:spLocks noGrp="1" noRot="1" noChangeAspect="1" noChangeArrowheads="1" noTextEdit="1"/>
          </p:cNvSpPr>
          <p:nvPr>
            <p:ph type="sldImg"/>
          </p:nvPr>
        </p:nvSpPr>
        <p:spPr>
          <a:xfrm>
            <a:off x="1157288" y="587375"/>
            <a:ext cx="4556125" cy="3416300"/>
          </a:xfrm>
          <a:ln/>
        </p:spPr>
      </p:sp>
      <p:sp>
        <p:nvSpPr>
          <p:cNvPr id="37892" name="Rectangle 3"/>
          <p:cNvSpPr>
            <a:spLocks noGrp="1" noChangeArrowheads="1"/>
          </p:cNvSpPr>
          <p:nvPr>
            <p:ph type="body" idx="1"/>
          </p:nvPr>
        </p:nvSpPr>
        <p:spPr>
          <a:xfrm>
            <a:off x="914400" y="4343400"/>
            <a:ext cx="5029200" cy="4114800"/>
          </a:xfrm>
          <a:noFill/>
          <a:ln/>
        </p:spPr>
        <p:txBody>
          <a:bodyPr/>
          <a:lstStyle/>
          <a:p>
            <a:pPr eaLnBrk="1" hangingPunct="1"/>
            <a:r>
              <a:rPr lang="en-US" smtClean="0"/>
              <a:t>(1280 X 1024 X 24 ) = 3,840 KB or 3,932,160 bytes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CC1E0ADE-EAF6-4196-91F8-8214481553A7}" type="slidenum">
              <a:rPr lang="en-US" smtClean="0">
                <a:latin typeface="Times New Roman" pitchFamily="16" charset="0"/>
              </a:rPr>
              <a:pPr/>
              <a:t>4</a:t>
            </a:fld>
            <a:endParaRPr lang="en-US" smtClean="0">
              <a:latin typeface="Times New Roman" pitchFamily="16" charset="0"/>
            </a:endParaRPr>
          </a:p>
        </p:txBody>
      </p:sp>
      <p:sp>
        <p:nvSpPr>
          <p:cNvPr id="33795" name="Rectangle 2"/>
          <p:cNvSpPr>
            <a:spLocks noGrp="1" noRot="1" noChangeAspect="1" noChangeArrowheads="1" noTextEdit="1"/>
          </p:cNvSpPr>
          <p:nvPr>
            <p:ph type="sldImg"/>
          </p:nvPr>
        </p:nvSpPr>
        <p:spPr>
          <a:xfrm>
            <a:off x="1338263" y="914400"/>
            <a:ext cx="4179887" cy="3135313"/>
          </a:xfrm>
          <a:solidFill>
            <a:srgbClr val="FFFFFF"/>
          </a:solidFill>
          <a:ln/>
        </p:spPr>
      </p:sp>
      <p:sp>
        <p:nvSpPr>
          <p:cNvPr id="33796" name="Rectangle 3"/>
          <p:cNvSpPr>
            <a:spLocks noGrp="1" noChangeArrowheads="1"/>
          </p:cNvSpPr>
          <p:nvPr>
            <p:ph type="body" idx="1"/>
          </p:nvPr>
        </p:nvSpPr>
        <p:spPr>
          <a:xfrm>
            <a:off x="1046163" y="4352925"/>
            <a:ext cx="4770437" cy="3478213"/>
          </a:xfrm>
          <a:noFill/>
          <a:ln/>
        </p:spPr>
        <p:txBody>
          <a:bodyPr wrap="none" anchor="ctr"/>
          <a:lstStyle/>
          <a:p>
            <a:pPr defTabSz="457200"/>
            <a:endParaRPr lang="en-US" smtClean="0">
              <a:latin typeface="Times New Roman" pitchFamily="1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FEF7E919-243A-4122-A0A0-A9CC277B103D}" type="slidenum">
              <a:rPr lang="en-US" smtClean="0">
                <a:latin typeface="Times New Roman" pitchFamily="16" charset="0"/>
              </a:rPr>
              <a:pPr/>
              <a:t>13</a:t>
            </a:fld>
            <a:endParaRPr lang="en-US" smtClean="0">
              <a:latin typeface="Times New Roman" pitchFamily="16" charset="0"/>
            </a:endParaRPr>
          </a:p>
        </p:txBody>
      </p:sp>
      <p:sp>
        <p:nvSpPr>
          <p:cNvPr id="34819" name="Rectangle 2"/>
          <p:cNvSpPr>
            <a:spLocks noGrp="1" noRot="1" noChangeAspect="1" noChangeArrowheads="1" noTextEdit="1"/>
          </p:cNvSpPr>
          <p:nvPr>
            <p:ph type="sldImg"/>
          </p:nvPr>
        </p:nvSpPr>
        <p:spPr>
          <a:xfrm>
            <a:off x="1338263" y="914400"/>
            <a:ext cx="4179887" cy="3135313"/>
          </a:xfrm>
          <a:solidFill>
            <a:srgbClr val="FFFFFF"/>
          </a:solidFill>
          <a:ln/>
        </p:spPr>
      </p:sp>
      <p:sp>
        <p:nvSpPr>
          <p:cNvPr id="34820" name="Rectangle 3"/>
          <p:cNvSpPr>
            <a:spLocks noGrp="1" noChangeArrowheads="1"/>
          </p:cNvSpPr>
          <p:nvPr>
            <p:ph type="body" idx="1"/>
          </p:nvPr>
        </p:nvSpPr>
        <p:spPr>
          <a:xfrm>
            <a:off x="1046163" y="4352925"/>
            <a:ext cx="4770437" cy="3478213"/>
          </a:xfrm>
          <a:noFill/>
          <a:ln/>
        </p:spPr>
        <p:txBody>
          <a:bodyPr wrap="none" anchor="ctr"/>
          <a:lstStyle/>
          <a:p>
            <a:pPr defTabSz="457200"/>
            <a:endParaRPr lang="en-US" smtClean="0">
              <a:latin typeface="Times New Roman"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43BACDC1-7356-4520-9898-167BBCE9EA07}" type="slidenum">
              <a:rPr lang="en-US" smtClean="0">
                <a:latin typeface="Times New Roman" pitchFamily="16" charset="0"/>
              </a:rPr>
              <a:pPr/>
              <a:t>15</a:t>
            </a:fld>
            <a:endParaRPr lang="en-US" smtClean="0">
              <a:latin typeface="Times New Roman" pitchFamily="16" charset="0"/>
            </a:endParaRPr>
          </a:p>
        </p:txBody>
      </p:sp>
      <p:sp>
        <p:nvSpPr>
          <p:cNvPr id="35843" name="Rectangle 2"/>
          <p:cNvSpPr>
            <a:spLocks noGrp="1" noRot="1" noChangeAspect="1" noChangeArrowheads="1" noTextEdit="1"/>
          </p:cNvSpPr>
          <p:nvPr>
            <p:ph type="sldImg"/>
          </p:nvPr>
        </p:nvSpPr>
        <p:spPr>
          <a:xfrm>
            <a:off x="1338263" y="914400"/>
            <a:ext cx="4179887" cy="3135313"/>
          </a:xfrm>
          <a:solidFill>
            <a:srgbClr val="FFFFFF"/>
          </a:solidFill>
          <a:ln/>
        </p:spPr>
      </p:sp>
      <p:sp>
        <p:nvSpPr>
          <p:cNvPr id="35844" name="Rectangle 3"/>
          <p:cNvSpPr>
            <a:spLocks noGrp="1" noChangeArrowheads="1"/>
          </p:cNvSpPr>
          <p:nvPr>
            <p:ph type="body" idx="1"/>
          </p:nvPr>
        </p:nvSpPr>
        <p:spPr>
          <a:xfrm>
            <a:off x="1046163" y="4352925"/>
            <a:ext cx="4770437" cy="3478213"/>
          </a:xfrm>
          <a:noFill/>
          <a:ln/>
        </p:spPr>
        <p:txBody>
          <a:bodyPr wrap="none" anchor="ctr"/>
          <a:lstStyle/>
          <a:p>
            <a:pPr defTabSz="457200"/>
            <a:endParaRPr lang="en-US" smtClean="0">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3C929120-8DD0-47B0-B823-18E087FEB853}" type="slidenum">
              <a:rPr lang="en-US" smtClean="0">
                <a:latin typeface="Times New Roman" pitchFamily="16" charset="0"/>
              </a:rPr>
              <a:pPr/>
              <a:t>19</a:t>
            </a:fld>
            <a:endParaRPr lang="en-US" smtClean="0">
              <a:latin typeface="Times New Roman" pitchFamily="16" charset="0"/>
            </a:endParaRPr>
          </a:p>
        </p:txBody>
      </p:sp>
      <p:sp>
        <p:nvSpPr>
          <p:cNvPr id="36867" name="Rectangle 2"/>
          <p:cNvSpPr>
            <a:spLocks noGrp="1" noRot="1" noChangeAspect="1" noChangeArrowheads="1" noTextEdit="1"/>
          </p:cNvSpPr>
          <p:nvPr>
            <p:ph type="sldImg"/>
          </p:nvPr>
        </p:nvSpPr>
        <p:spPr>
          <a:xfrm>
            <a:off x="1338263" y="914400"/>
            <a:ext cx="4179887" cy="3135313"/>
          </a:xfrm>
          <a:solidFill>
            <a:srgbClr val="FFFFFF"/>
          </a:solidFill>
          <a:ln/>
        </p:spPr>
      </p:sp>
      <p:sp>
        <p:nvSpPr>
          <p:cNvPr id="36868" name="Rectangle 3"/>
          <p:cNvSpPr>
            <a:spLocks noGrp="1" noChangeArrowheads="1"/>
          </p:cNvSpPr>
          <p:nvPr>
            <p:ph type="body" idx="1"/>
          </p:nvPr>
        </p:nvSpPr>
        <p:spPr>
          <a:xfrm>
            <a:off x="1046163" y="4352925"/>
            <a:ext cx="4770437" cy="3478213"/>
          </a:xfrm>
          <a:noFill/>
          <a:ln/>
        </p:spPr>
        <p:txBody>
          <a:bodyPr wrap="none" anchor="ctr"/>
          <a:lstStyle/>
          <a:p>
            <a:pPr defTabSz="457200"/>
            <a:endParaRPr lang="en-US" smtClean="0">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4C3F4AB-9533-458D-B2D8-A14B80A9D0FD}" type="slidenum">
              <a:rPr lang="en-US" smtClean="0"/>
              <a:pPr/>
              <a:t>31</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smtClean="0"/>
              <a:t>Ms (millisecond – 1 one thousands of a second)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2BD0387-0D29-4E55-A773-AFD8569A3EE3}" type="slidenum">
              <a:rPr lang="en-US" smtClean="0"/>
              <a:pPr/>
              <a:t>38</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smtClean="0"/>
              <a:t>Many manufacturers and retailers tend to not list the dot pitch ratings anymore. This rating refers to the size of a given pixel on the screen in millimeters. This tended to be a problem in past years as screens that attempted to do high resolutions with large dot pitch ratings tended to have a fuzzy image because of the color bleeding between pixels on the screen. Lower dot pitch ratings are preferred as it gives the display greater image clarity. Most ratings for this will be between .21 and .28 mm with most screens having an average rating of about .25 mm. </a:t>
            </a:r>
            <a:endParaRPr lang="en-US" b="1" smtClean="0"/>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685817" indent="-263776" eaLnBrk="0" hangingPunct="0">
              <a:defRPr>
                <a:solidFill>
                  <a:schemeClr val="tx1"/>
                </a:solidFill>
                <a:latin typeface="Arial" panose="020B0604020202020204" pitchFamily="34" charset="0"/>
              </a:defRPr>
            </a:lvl2pPr>
            <a:lvl3pPr marL="1055103" indent="-211021" eaLnBrk="0" hangingPunct="0">
              <a:defRPr>
                <a:solidFill>
                  <a:schemeClr val="tx1"/>
                </a:solidFill>
                <a:latin typeface="Arial" panose="020B0604020202020204" pitchFamily="34" charset="0"/>
              </a:defRPr>
            </a:lvl3pPr>
            <a:lvl4pPr marL="1477145" indent="-211021" eaLnBrk="0" hangingPunct="0">
              <a:defRPr>
                <a:solidFill>
                  <a:schemeClr val="tx1"/>
                </a:solidFill>
                <a:latin typeface="Arial" panose="020B0604020202020204" pitchFamily="34" charset="0"/>
              </a:defRPr>
            </a:lvl4pPr>
            <a:lvl5pPr marL="1899186" indent="-211021" eaLnBrk="0" hangingPunct="0">
              <a:defRPr>
                <a:solidFill>
                  <a:schemeClr val="tx1"/>
                </a:solidFill>
                <a:latin typeface="Arial" panose="020B0604020202020204" pitchFamily="34" charset="0"/>
              </a:defRPr>
            </a:lvl5pPr>
            <a:lvl6pPr marL="2321227" indent="-211021" eaLnBrk="0" fontAlgn="base" hangingPunct="0">
              <a:spcBef>
                <a:spcPct val="0"/>
              </a:spcBef>
              <a:spcAft>
                <a:spcPct val="0"/>
              </a:spcAft>
              <a:defRPr>
                <a:solidFill>
                  <a:schemeClr val="tx1"/>
                </a:solidFill>
                <a:latin typeface="Arial" panose="020B0604020202020204" pitchFamily="34" charset="0"/>
              </a:defRPr>
            </a:lvl6pPr>
            <a:lvl7pPr marL="2743269" indent="-211021" eaLnBrk="0" fontAlgn="base" hangingPunct="0">
              <a:spcBef>
                <a:spcPct val="0"/>
              </a:spcBef>
              <a:spcAft>
                <a:spcPct val="0"/>
              </a:spcAft>
              <a:defRPr>
                <a:solidFill>
                  <a:schemeClr val="tx1"/>
                </a:solidFill>
                <a:latin typeface="Arial" panose="020B0604020202020204" pitchFamily="34" charset="0"/>
              </a:defRPr>
            </a:lvl7pPr>
            <a:lvl8pPr marL="3165310" indent="-211021" eaLnBrk="0" fontAlgn="base" hangingPunct="0">
              <a:spcBef>
                <a:spcPct val="0"/>
              </a:spcBef>
              <a:spcAft>
                <a:spcPct val="0"/>
              </a:spcAft>
              <a:defRPr>
                <a:solidFill>
                  <a:schemeClr val="tx1"/>
                </a:solidFill>
                <a:latin typeface="Arial" panose="020B0604020202020204" pitchFamily="34" charset="0"/>
              </a:defRPr>
            </a:lvl8pPr>
            <a:lvl9pPr marL="3587351" indent="-211021" eaLnBrk="0" fontAlgn="base" hangingPunct="0">
              <a:spcBef>
                <a:spcPct val="0"/>
              </a:spcBef>
              <a:spcAft>
                <a:spcPct val="0"/>
              </a:spcAft>
              <a:defRPr>
                <a:solidFill>
                  <a:schemeClr val="tx1"/>
                </a:solidFill>
                <a:latin typeface="Arial" panose="020B0604020202020204" pitchFamily="34" charset="0"/>
              </a:defRPr>
            </a:lvl9pPr>
          </a:lstStyle>
          <a:p>
            <a:pPr defTabSz="844083" eaLnBrk="1" fontAlgn="base" hangingPunct="1">
              <a:spcBef>
                <a:spcPct val="0"/>
              </a:spcBef>
              <a:spcAft>
                <a:spcPct val="0"/>
              </a:spcAft>
              <a:defRPr/>
            </a:pPr>
            <a:fld id="{97528FB4-011D-43E1-BD3F-85A5A8616A11}" type="slidenum">
              <a:rPr lang="en-US" altLang="de-DE" sz="1100" smtClean="0">
                <a:solidFill>
                  <a:srgbClr val="000000"/>
                </a:solidFill>
                <a:cs typeface="Arial" panose="020B0604020202020204" pitchFamily="34" charset="0"/>
              </a:rPr>
              <a:pPr defTabSz="844083" eaLnBrk="1" fontAlgn="base" hangingPunct="1">
                <a:spcBef>
                  <a:spcPct val="0"/>
                </a:spcBef>
                <a:spcAft>
                  <a:spcPct val="0"/>
                </a:spcAft>
                <a:defRPr/>
              </a:pPr>
              <a:t>43</a:t>
            </a:fld>
            <a:endParaRPr lang="en-US" altLang="de-DE" sz="1100" dirty="0" smtClean="0">
              <a:solidFill>
                <a:srgbClr val="000000"/>
              </a:solidFill>
              <a:cs typeface="Arial" panose="020B0604020202020204" pitchFamily="34" charset="0"/>
            </a:endParaRPr>
          </a:p>
        </p:txBody>
      </p:sp>
      <p:sp>
        <p:nvSpPr>
          <p:cNvPr id="148483" name="Rectangle 2"/>
          <p:cNvSpPr>
            <a:spLocks noGrp="1" noRot="1" noChangeAspect="1" noChangeArrowheads="1" noTextEdit="1"/>
          </p:cNvSpPr>
          <p:nvPr>
            <p:ph type="sldImg"/>
          </p:nvPr>
        </p:nvSpPr>
        <p:spPr>
          <a:solidFill>
            <a:srgbClr val="FFFFFF"/>
          </a:solidFill>
          <a:ln/>
        </p:spPr>
      </p:sp>
      <p:sp>
        <p:nvSpPr>
          <p:cNvPr id="14848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de-DE" altLang="de-DE"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83114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685817" indent="-263776" eaLnBrk="0" hangingPunct="0">
              <a:defRPr>
                <a:solidFill>
                  <a:schemeClr val="tx1"/>
                </a:solidFill>
                <a:latin typeface="Arial" panose="020B0604020202020204" pitchFamily="34" charset="0"/>
              </a:defRPr>
            </a:lvl2pPr>
            <a:lvl3pPr marL="1055103" indent="-211021" eaLnBrk="0" hangingPunct="0">
              <a:defRPr>
                <a:solidFill>
                  <a:schemeClr val="tx1"/>
                </a:solidFill>
                <a:latin typeface="Arial" panose="020B0604020202020204" pitchFamily="34" charset="0"/>
              </a:defRPr>
            </a:lvl3pPr>
            <a:lvl4pPr marL="1477145" indent="-211021" eaLnBrk="0" hangingPunct="0">
              <a:defRPr>
                <a:solidFill>
                  <a:schemeClr val="tx1"/>
                </a:solidFill>
                <a:latin typeface="Arial" panose="020B0604020202020204" pitchFamily="34" charset="0"/>
              </a:defRPr>
            </a:lvl4pPr>
            <a:lvl5pPr marL="1899186" indent="-211021" eaLnBrk="0" hangingPunct="0">
              <a:defRPr>
                <a:solidFill>
                  <a:schemeClr val="tx1"/>
                </a:solidFill>
                <a:latin typeface="Arial" panose="020B0604020202020204" pitchFamily="34" charset="0"/>
              </a:defRPr>
            </a:lvl5pPr>
            <a:lvl6pPr marL="2321227" indent="-211021" eaLnBrk="0" fontAlgn="base" hangingPunct="0">
              <a:spcBef>
                <a:spcPct val="0"/>
              </a:spcBef>
              <a:spcAft>
                <a:spcPct val="0"/>
              </a:spcAft>
              <a:defRPr>
                <a:solidFill>
                  <a:schemeClr val="tx1"/>
                </a:solidFill>
                <a:latin typeface="Arial" panose="020B0604020202020204" pitchFamily="34" charset="0"/>
              </a:defRPr>
            </a:lvl6pPr>
            <a:lvl7pPr marL="2743269" indent="-211021" eaLnBrk="0" fontAlgn="base" hangingPunct="0">
              <a:spcBef>
                <a:spcPct val="0"/>
              </a:spcBef>
              <a:spcAft>
                <a:spcPct val="0"/>
              </a:spcAft>
              <a:defRPr>
                <a:solidFill>
                  <a:schemeClr val="tx1"/>
                </a:solidFill>
                <a:latin typeface="Arial" panose="020B0604020202020204" pitchFamily="34" charset="0"/>
              </a:defRPr>
            </a:lvl7pPr>
            <a:lvl8pPr marL="3165310" indent="-211021" eaLnBrk="0" fontAlgn="base" hangingPunct="0">
              <a:spcBef>
                <a:spcPct val="0"/>
              </a:spcBef>
              <a:spcAft>
                <a:spcPct val="0"/>
              </a:spcAft>
              <a:defRPr>
                <a:solidFill>
                  <a:schemeClr val="tx1"/>
                </a:solidFill>
                <a:latin typeface="Arial" panose="020B0604020202020204" pitchFamily="34" charset="0"/>
              </a:defRPr>
            </a:lvl8pPr>
            <a:lvl9pPr marL="3587351" indent="-211021" eaLnBrk="0" fontAlgn="base" hangingPunct="0">
              <a:spcBef>
                <a:spcPct val="0"/>
              </a:spcBef>
              <a:spcAft>
                <a:spcPct val="0"/>
              </a:spcAft>
              <a:defRPr>
                <a:solidFill>
                  <a:schemeClr val="tx1"/>
                </a:solidFill>
                <a:latin typeface="Arial" panose="020B0604020202020204" pitchFamily="34" charset="0"/>
              </a:defRPr>
            </a:lvl9pPr>
          </a:lstStyle>
          <a:p>
            <a:pPr defTabSz="844083" eaLnBrk="1" fontAlgn="base" hangingPunct="1">
              <a:spcBef>
                <a:spcPct val="0"/>
              </a:spcBef>
              <a:spcAft>
                <a:spcPct val="0"/>
              </a:spcAft>
              <a:defRPr/>
            </a:pPr>
            <a:fld id="{E1CA9EA6-721C-4B9B-B887-C20DBB53910B}" type="slidenum">
              <a:rPr lang="en-US" altLang="de-DE" sz="1100" smtClean="0">
                <a:solidFill>
                  <a:srgbClr val="000000"/>
                </a:solidFill>
                <a:cs typeface="Arial" panose="020B0604020202020204" pitchFamily="34" charset="0"/>
              </a:rPr>
              <a:pPr defTabSz="844083" eaLnBrk="1" fontAlgn="base" hangingPunct="1">
                <a:spcBef>
                  <a:spcPct val="0"/>
                </a:spcBef>
                <a:spcAft>
                  <a:spcPct val="0"/>
                </a:spcAft>
                <a:defRPr/>
              </a:pPr>
              <a:t>44</a:t>
            </a:fld>
            <a:endParaRPr lang="en-US" altLang="de-DE" sz="1100" dirty="0" smtClean="0">
              <a:solidFill>
                <a:srgbClr val="000000"/>
              </a:solidFill>
              <a:cs typeface="Arial" panose="020B0604020202020204" pitchFamily="34" charset="0"/>
            </a:endParaRPr>
          </a:p>
        </p:txBody>
      </p:sp>
      <p:sp>
        <p:nvSpPr>
          <p:cNvPr id="149507" name="Rectangle 2"/>
          <p:cNvSpPr>
            <a:spLocks noGrp="1" noRot="1" noChangeAspect="1" noChangeArrowheads="1" noTextEdit="1"/>
          </p:cNvSpPr>
          <p:nvPr>
            <p:ph type="sldImg"/>
          </p:nvPr>
        </p:nvSpPr>
        <p:spPr>
          <a:solidFill>
            <a:srgbClr val="FFFFFF"/>
          </a:solidFill>
          <a:ln/>
        </p:spPr>
      </p:sp>
      <p:sp>
        <p:nvSpPr>
          <p:cNvPr id="14950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de-DE" altLang="de-DE"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3591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24C20594-7BF8-4D5D-BC5E-AB553F13D303}"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9812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48200" y="40005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Rectangle 2"/>
          <p:cNvSpPr>
            <a:spLocks noGrp="1" noChangeArrowheads="1"/>
          </p:cNvSpPr>
          <p:nvPr>
            <p:ph type="ftr" sz="quarter" idx="10"/>
          </p:nvPr>
        </p:nvSpPr>
        <p:spPr>
          <a:ln/>
        </p:spPr>
        <p:txBody>
          <a:bodyPr/>
          <a:lstStyle>
            <a:lvl1pPr>
              <a:defRPr/>
            </a:lvl1pPr>
          </a:lstStyle>
          <a:p>
            <a:pPr>
              <a:defRPr/>
            </a:pPr>
            <a:endParaRPr lang="en-US"/>
          </a:p>
        </p:txBody>
      </p:sp>
      <p:sp>
        <p:nvSpPr>
          <p:cNvPr id="7" name="Rectangle 3"/>
          <p:cNvSpPr>
            <a:spLocks noGrp="1" noChangeArrowheads="1"/>
          </p:cNvSpPr>
          <p:nvPr>
            <p:ph type="sldNum" sz="quarter" idx="11"/>
          </p:nvPr>
        </p:nvSpPr>
        <p:spPr>
          <a:ln/>
        </p:spPr>
        <p:txBody>
          <a:bodyPr/>
          <a:lstStyle>
            <a:lvl1pPr>
              <a:defRPr/>
            </a:lvl1pPr>
          </a:lstStyle>
          <a:p>
            <a:pPr>
              <a:defRPr/>
            </a:pPr>
            <a:fld id="{283CC3C1-34E9-4915-9BE6-9C415E6ADF8B}" type="slidenum">
              <a:rPr lang="en-US"/>
              <a:pPr>
                <a:defRPr/>
              </a:pPr>
              <a:t>‹#›</a:t>
            </a:fld>
            <a:endParaRPr lang="en-US"/>
          </a:p>
        </p:txBody>
      </p:sp>
      <p:sp>
        <p:nvSpPr>
          <p:cNvPr id="8"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1EE39E54-3211-42D6-8853-64924ECBE90F}"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www.pixar.com/shorts/shorts.html" TargetMode="External"/><Relationship Id="rId1" Type="http://schemas.openxmlformats.org/officeDocument/2006/relationships/slideLayout" Target="../slideLayouts/slideLayout6.xml"/><Relationship Id="rId5" Type="http://schemas.openxmlformats.org/officeDocument/2006/relationships/image" Target="../media/image18.jpeg"/><Relationship Id="rId4" Type="http://schemas.openxmlformats.org/officeDocument/2006/relationships/hyperlink" Target="http://www.lost-world.com/Lost_World02/Jurassic_Park.Site/Jurassic_Park.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www.ks.uiuc.edu/"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066800"/>
            <a:ext cx="8229600" cy="1371600"/>
          </a:xfrm>
        </p:spPr>
        <p:txBody>
          <a:bodyPr/>
          <a:lstStyle/>
          <a:p>
            <a:pPr eaLnBrk="1" hangingPunct="1"/>
            <a:r>
              <a:rPr lang="en-US" smtClean="0"/>
              <a:t>Introduction</a:t>
            </a:r>
          </a:p>
        </p:txBody>
      </p:sp>
      <p:sp>
        <p:nvSpPr>
          <p:cNvPr id="4099" name="Text Box 3"/>
          <p:cNvSpPr txBox="1">
            <a:spLocks noChangeArrowheads="1"/>
          </p:cNvSpPr>
          <p:nvPr/>
        </p:nvSpPr>
        <p:spPr bwMode="auto">
          <a:xfrm>
            <a:off x="914400" y="2667000"/>
            <a:ext cx="7315200" cy="2530475"/>
          </a:xfrm>
          <a:prstGeom prst="rect">
            <a:avLst/>
          </a:prstGeom>
          <a:noFill/>
          <a:ln w="12700">
            <a:noFill/>
            <a:miter lim="800000"/>
            <a:headEnd type="none" w="sm" len="sm"/>
            <a:tailEnd type="none" w="sm" len="sm"/>
          </a:ln>
        </p:spPr>
        <p:txBody>
          <a:bodyPr>
            <a:spAutoFit/>
          </a:bodyPr>
          <a:lstStyle/>
          <a:p>
            <a:pPr>
              <a:spcBef>
                <a:spcPct val="50000"/>
              </a:spcBef>
              <a:buFontTx/>
              <a:buChar char="•"/>
            </a:pPr>
            <a:r>
              <a:rPr lang="en-US" sz="4000">
                <a:latin typeface="Times New Roman" pitchFamily="16" charset="0"/>
              </a:rPr>
              <a:t>What is Computer Graphics?</a:t>
            </a:r>
          </a:p>
          <a:p>
            <a:pPr>
              <a:spcBef>
                <a:spcPct val="50000"/>
              </a:spcBef>
              <a:buFontTx/>
              <a:buChar char="•"/>
            </a:pPr>
            <a:r>
              <a:rPr lang="en-US" sz="4000">
                <a:latin typeface="Times New Roman" pitchFamily="16" charset="0"/>
              </a:rPr>
              <a:t>Applications</a:t>
            </a:r>
          </a:p>
          <a:p>
            <a:pPr>
              <a:spcBef>
                <a:spcPct val="50000"/>
              </a:spcBef>
              <a:buFontTx/>
              <a:buChar char="•"/>
            </a:pPr>
            <a:r>
              <a:rPr lang="en-US" sz="4000">
                <a:latin typeface="Times New Roman" pitchFamily="16" charset="0"/>
              </a:rPr>
              <a:t>Graphics packages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1"/>
          <p:cNvSpPr>
            <a:spLocks noGrp="1" noChangeArrowheads="1"/>
          </p:cNvSpPr>
          <p:nvPr>
            <p:ph type="title"/>
          </p:nvPr>
        </p:nvSpPr>
        <p:spPr/>
        <p:txBody>
          <a:bodyPr/>
          <a:lstStyle/>
          <a:p>
            <a:pPr eaLnBrk="1" hangingPunct="1"/>
            <a:r>
              <a:rPr lang="en-US" smtClean="0"/>
              <a:t>Examples :</a:t>
            </a:r>
          </a:p>
        </p:txBody>
      </p:sp>
      <p:pic>
        <p:nvPicPr>
          <p:cNvPr id="13315" name="Picture 7" descr="computer art1"/>
          <p:cNvPicPr>
            <a:picLocks noGrp="1" noChangeAspect="1" noChangeArrowheads="1"/>
          </p:cNvPicPr>
          <p:nvPr>
            <p:ph sz="quarter" idx="2"/>
          </p:nvPr>
        </p:nvPicPr>
        <p:blipFill>
          <a:blip r:embed="rId2"/>
          <a:srcRect/>
          <a:stretch>
            <a:fillRect/>
          </a:stretch>
        </p:blipFill>
        <p:spPr>
          <a:xfrm>
            <a:off x="5638800" y="1981200"/>
            <a:ext cx="2438400" cy="1866900"/>
          </a:xfrm>
          <a:noFill/>
        </p:spPr>
      </p:pic>
      <p:pic>
        <p:nvPicPr>
          <p:cNvPr id="13316" name="Picture 10" descr="tom-and-jerry1-774913"/>
          <p:cNvPicPr>
            <a:picLocks noGrp="1" noChangeAspect="1" noChangeArrowheads="1"/>
          </p:cNvPicPr>
          <p:nvPr>
            <p:ph sz="quarter" idx="3"/>
          </p:nvPr>
        </p:nvPicPr>
        <p:blipFill>
          <a:blip r:embed="rId3"/>
          <a:srcRect/>
          <a:stretch>
            <a:fillRect/>
          </a:stretch>
        </p:blipFill>
        <p:spPr>
          <a:xfrm>
            <a:off x="5562600" y="4267200"/>
            <a:ext cx="2489200" cy="1866900"/>
          </a:xfrm>
          <a:noFill/>
        </p:spPr>
      </p:pic>
      <p:pic>
        <p:nvPicPr>
          <p:cNvPr id="13317" name="Picture 14" descr="products"/>
          <p:cNvPicPr>
            <a:picLocks noGrp="1" noChangeAspect="1" noChangeArrowheads="1"/>
          </p:cNvPicPr>
          <p:nvPr>
            <p:ph sz="half" idx="1"/>
          </p:nvPr>
        </p:nvPicPr>
        <p:blipFill>
          <a:blip r:embed="rId4"/>
          <a:srcRect/>
          <a:stretch>
            <a:fillRect/>
          </a:stretch>
        </p:blipFill>
        <p:spPr>
          <a:xfrm>
            <a:off x="893763" y="1524000"/>
            <a:ext cx="3163887" cy="4495800"/>
          </a:xfr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1"/>
          <p:cNvSpPr>
            <a:spLocks noGrp="1" noChangeArrowheads="1"/>
          </p:cNvSpPr>
          <p:nvPr>
            <p:ph type="title"/>
          </p:nvPr>
        </p:nvSpPr>
        <p:spPr/>
        <p:txBody>
          <a:bodyPr/>
          <a:lstStyle/>
          <a:p>
            <a:pPr eaLnBrk="1" hangingPunct="1"/>
            <a:r>
              <a:rPr lang="en-GB" smtClean="0"/>
              <a:t>Computer Art</a:t>
            </a:r>
            <a:endParaRPr lang="en-US" smtClean="0"/>
          </a:p>
        </p:txBody>
      </p:sp>
      <p:sp>
        <p:nvSpPr>
          <p:cNvPr id="14339" name="Rectangle 3"/>
          <p:cNvSpPr>
            <a:spLocks noGrp="1" noChangeArrowheads="1"/>
          </p:cNvSpPr>
          <p:nvPr>
            <p:ph type="body" sz="half" idx="1"/>
          </p:nvPr>
        </p:nvSpPr>
        <p:spPr>
          <a:xfrm>
            <a:off x="304800" y="2286000"/>
            <a:ext cx="7543800" cy="5638800"/>
          </a:xfrm>
        </p:spPr>
        <p:txBody>
          <a:bodyPr/>
          <a:lstStyle/>
          <a:p>
            <a:pPr eaLnBrk="1" hangingPunct="1"/>
            <a:r>
              <a:rPr lang="en-US" sz="2800" smtClean="0"/>
              <a:t>Electronic painting </a:t>
            </a:r>
          </a:p>
          <a:p>
            <a:pPr lvl="1" eaLnBrk="1" hangingPunct="1"/>
            <a:r>
              <a:rPr lang="en-US" sz="2400" smtClean="0"/>
              <a:t>Picture painted electronically on </a:t>
            </a:r>
          </a:p>
          <a:p>
            <a:pPr lvl="1" eaLnBrk="1" hangingPunct="1">
              <a:buFont typeface="Wingdings" pitchFamily="2" charset="2"/>
              <a:buNone/>
            </a:pPr>
            <a:r>
              <a:rPr lang="en-US" sz="2400" smtClean="0"/>
              <a:t>a graphics tablet (digitizer) using a stylus</a:t>
            </a:r>
          </a:p>
          <a:p>
            <a:pPr lvl="1" eaLnBrk="1" hangingPunct="1"/>
            <a:r>
              <a:rPr lang="en-US" sz="2400" smtClean="0"/>
              <a:t>Cordless, pressure sensitive stylus</a:t>
            </a:r>
          </a:p>
          <a:p>
            <a:pPr eaLnBrk="1" hangingPunct="1"/>
            <a:r>
              <a:rPr lang="en-US" sz="2800" smtClean="0"/>
              <a:t>Morphing </a:t>
            </a:r>
          </a:p>
          <a:p>
            <a:pPr lvl="1" eaLnBrk="1" hangingPunct="1"/>
            <a:r>
              <a:rPr lang="en-US" sz="2400" smtClean="0"/>
              <a:t>A graphics method in which one object is transformed into another</a:t>
            </a:r>
          </a:p>
        </p:txBody>
      </p:sp>
      <p:pic>
        <p:nvPicPr>
          <p:cNvPr id="14340" name="Picture 20" descr="24d"/>
          <p:cNvPicPr>
            <a:picLocks noGrp="1" noChangeAspect="1" noChangeArrowheads="1"/>
          </p:cNvPicPr>
          <p:nvPr>
            <p:ph sz="half" idx="2"/>
          </p:nvPr>
        </p:nvPicPr>
        <p:blipFill>
          <a:blip r:embed="rId2"/>
          <a:srcRect/>
          <a:stretch>
            <a:fillRect/>
          </a:stretch>
        </p:blipFill>
        <p:spPr>
          <a:xfrm>
            <a:off x="6858000" y="990600"/>
            <a:ext cx="2057400" cy="2435225"/>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type="title"/>
          </p:nvPr>
        </p:nvSpPr>
        <p:spPr/>
        <p:txBody>
          <a:bodyPr/>
          <a:lstStyle/>
          <a:p>
            <a:pPr eaLnBrk="1" hangingPunct="1"/>
            <a:endParaRPr lang="en-US" smtClean="0"/>
          </a:p>
        </p:txBody>
      </p:sp>
      <p:pic>
        <p:nvPicPr>
          <p:cNvPr id="15363" name="Picture 4" descr="Standalone Morph - Only $19.95!!!"/>
          <p:cNvPicPr>
            <a:picLocks noGrp="1" noChangeAspect="1" noChangeArrowheads="1"/>
          </p:cNvPicPr>
          <p:nvPr>
            <p:ph idx="1"/>
          </p:nvPr>
        </p:nvPicPr>
        <p:blipFill>
          <a:blip r:embed="rId2"/>
          <a:srcRect/>
          <a:stretch>
            <a:fillRect/>
          </a:stretch>
        </p:blipFill>
        <p:spPr>
          <a:xfrm>
            <a:off x="1447800" y="762000"/>
            <a:ext cx="6019800" cy="5334000"/>
          </a:xfr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28600"/>
            <a:ext cx="7810500" cy="1146175"/>
          </a:xfrm>
        </p:spPr>
        <p:txBody>
          <a:bodyPr lIns="0" tIns="0" rIns="0" bIns="0"/>
          <a:lstStyle/>
          <a:p>
            <a:pPr marL="838200" indent="-838200"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4.Entertainment</a:t>
            </a:r>
          </a:p>
        </p:txBody>
      </p:sp>
      <p:sp>
        <p:nvSpPr>
          <p:cNvPr id="16387" name="Rectangle 3"/>
          <p:cNvSpPr>
            <a:spLocks noGrp="1" noChangeArrowheads="1"/>
          </p:cNvSpPr>
          <p:nvPr>
            <p:ph type="body" idx="1"/>
          </p:nvPr>
        </p:nvSpPr>
        <p:spPr>
          <a:xfrm>
            <a:off x="609600" y="1447800"/>
            <a:ext cx="7810500" cy="4319588"/>
          </a:xfrm>
        </p:spPr>
        <p:txBody>
          <a:bodyPr lIns="0" tIns="0" rIns="0" bIns="0"/>
          <a:lstStyle/>
          <a:p>
            <a:pPr marL="428625" indent="-32385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Movie Industry</a:t>
            </a:r>
          </a:p>
          <a:p>
            <a:pPr marL="860425"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Used in motion pictures, music </a:t>
            </a:r>
          </a:p>
          <a:p>
            <a:pPr marL="860425" lvl="1" defTabSz="457200" eaLnBrk="1" hangingPunct="1">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 videos, and television shows.</a:t>
            </a:r>
          </a:p>
          <a:p>
            <a:pPr marL="860425"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Used in making of cartoon </a:t>
            </a:r>
          </a:p>
          <a:p>
            <a:pPr marL="860425" lvl="1" defTabSz="457200" eaLnBrk="1" hangingPunct="1">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animation films</a:t>
            </a:r>
          </a:p>
        </p:txBody>
      </p:sp>
      <p:sp>
        <p:nvSpPr>
          <p:cNvPr id="16388" name="Rectangle 4"/>
          <p:cNvSpPr>
            <a:spLocks noChangeArrowheads="1"/>
          </p:cNvSpPr>
          <p:nvPr/>
        </p:nvSpPr>
        <p:spPr bwMode="auto">
          <a:xfrm>
            <a:off x="3249613" y="6278563"/>
            <a:ext cx="4275137" cy="579437"/>
          </a:xfrm>
          <a:prstGeom prst="rect">
            <a:avLst/>
          </a:prstGeom>
          <a:noFill/>
          <a:ln w="9525">
            <a:noFill/>
            <a:miter lim="800000"/>
            <a:headEnd/>
            <a:tailEnd/>
          </a:ln>
        </p:spPr>
        <p:txBody>
          <a:bodyPr lIns="82954" tIns="41477" rIns="82954" bIns="41477">
            <a:spAutoFit/>
          </a:bodyPr>
          <a:lstStyle/>
          <a:p>
            <a:pPr defTabSz="830263"/>
            <a:r>
              <a:rPr lang="en-US" sz="1100">
                <a:latin typeface="Helvetica" pitchFamily="32" charset="0"/>
              </a:rPr>
              <a:t>Slide information from Leonard McMillian's slides </a:t>
            </a:r>
          </a:p>
          <a:p>
            <a:pPr defTabSz="830263"/>
            <a:r>
              <a:rPr lang="en-US" sz="1100">
                <a:latin typeface="Helvetica" pitchFamily="32" charset="0"/>
              </a:rPr>
              <a:t>http://www.cs.unc.edu/~mcmillan/comp136/Lecture1/compgraf.html</a:t>
            </a:r>
          </a:p>
          <a:p>
            <a:pPr defTabSz="830263"/>
            <a:endParaRPr lang="en-US" sz="1100">
              <a:solidFill>
                <a:srgbClr val="000000"/>
              </a:solidFill>
              <a:latin typeface="Helvetica" pitchFamily="32" charset="0"/>
            </a:endParaRPr>
          </a:p>
        </p:txBody>
      </p:sp>
      <p:pic>
        <p:nvPicPr>
          <p:cNvPr id="16389" name="Picture 5"/>
          <p:cNvPicPr>
            <a:picLocks noChangeAspect="1" noChangeArrowheads="1"/>
          </p:cNvPicPr>
          <p:nvPr/>
        </p:nvPicPr>
        <p:blipFill>
          <a:blip r:embed="rId3"/>
          <a:srcRect/>
          <a:stretch>
            <a:fillRect/>
          </a:stretch>
        </p:blipFill>
        <p:spPr bwMode="auto">
          <a:xfrm>
            <a:off x="1176338" y="4826000"/>
            <a:ext cx="6340475" cy="2014538"/>
          </a:xfrm>
          <a:prstGeom prst="rect">
            <a:avLst/>
          </a:prstGeom>
          <a:noFill/>
          <a:ln w="9525">
            <a:noFill/>
            <a:miter lim="800000"/>
            <a:headEnd/>
            <a:tailEnd/>
          </a:ln>
        </p:spPr>
      </p:pic>
      <p:pic>
        <p:nvPicPr>
          <p:cNvPr id="16390" name="Picture 6"/>
          <p:cNvPicPr>
            <a:picLocks noChangeAspect="1" noChangeArrowheads="1"/>
          </p:cNvPicPr>
          <p:nvPr/>
        </p:nvPicPr>
        <p:blipFill>
          <a:blip r:embed="rId4"/>
          <a:srcRect/>
          <a:stretch>
            <a:fillRect/>
          </a:stretch>
        </p:blipFill>
        <p:spPr bwMode="auto">
          <a:xfrm>
            <a:off x="6553200" y="1143000"/>
            <a:ext cx="1728788" cy="1058863"/>
          </a:xfrm>
          <a:prstGeom prst="rect">
            <a:avLst/>
          </a:prstGeom>
          <a:noFill/>
          <a:ln w="9525">
            <a:noFill/>
            <a:miter lim="800000"/>
            <a:headEnd/>
            <a:tailEnd/>
          </a:ln>
        </p:spPr>
      </p:pic>
      <p:pic>
        <p:nvPicPr>
          <p:cNvPr id="16391" name="Picture 7"/>
          <p:cNvPicPr>
            <a:picLocks noChangeAspect="1" noChangeArrowheads="1"/>
          </p:cNvPicPr>
          <p:nvPr/>
        </p:nvPicPr>
        <p:blipFill>
          <a:blip r:embed="rId5"/>
          <a:srcRect/>
          <a:stretch>
            <a:fillRect/>
          </a:stretch>
        </p:blipFill>
        <p:spPr bwMode="auto">
          <a:xfrm>
            <a:off x="6553200" y="2209800"/>
            <a:ext cx="1728788" cy="1219200"/>
          </a:xfrm>
          <a:prstGeom prst="rect">
            <a:avLst/>
          </a:prstGeom>
          <a:noFill/>
          <a:ln w="9525">
            <a:noFill/>
            <a:miter lim="800000"/>
            <a:headEnd/>
            <a:tailEnd/>
          </a:ln>
        </p:spPr>
      </p:pic>
      <p:pic>
        <p:nvPicPr>
          <p:cNvPr id="16392" name="Picture 8"/>
          <p:cNvPicPr>
            <a:picLocks noChangeAspect="1" noChangeArrowheads="1"/>
          </p:cNvPicPr>
          <p:nvPr/>
        </p:nvPicPr>
        <p:blipFill>
          <a:blip r:embed="rId6"/>
          <a:srcRect/>
          <a:stretch>
            <a:fillRect/>
          </a:stretch>
        </p:blipFill>
        <p:spPr bwMode="auto">
          <a:xfrm>
            <a:off x="6553200" y="3429000"/>
            <a:ext cx="1728788" cy="1301750"/>
          </a:xfrm>
          <a:prstGeom prst="rect">
            <a:avLst/>
          </a:prstGeom>
          <a:noFill/>
          <a:ln w="9525">
            <a:noFill/>
            <a:miter lim="800000"/>
            <a:headEnd/>
            <a:tailEnd/>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sz="3200" smtClean="0"/>
              <a:t>Computer Graphics is about animation (films)</a:t>
            </a:r>
          </a:p>
        </p:txBody>
      </p:sp>
      <p:sp>
        <p:nvSpPr>
          <p:cNvPr id="17411" name="Rectangle 3"/>
          <p:cNvSpPr>
            <a:spLocks noChangeArrowheads="1"/>
          </p:cNvSpPr>
          <p:nvPr/>
        </p:nvSpPr>
        <p:spPr bwMode="auto">
          <a:xfrm>
            <a:off x="1112838" y="1406525"/>
            <a:ext cx="9144000" cy="0"/>
          </a:xfrm>
          <a:prstGeom prst="rect">
            <a:avLst/>
          </a:prstGeom>
          <a:noFill/>
          <a:ln w="9525">
            <a:noFill/>
            <a:miter lim="800000"/>
            <a:headEnd/>
            <a:tailEnd/>
          </a:ln>
        </p:spPr>
        <p:txBody>
          <a:bodyPr>
            <a:spAutoFit/>
          </a:bodyPr>
          <a:lstStyle/>
          <a:p>
            <a:endParaRPr lang="en-IN"/>
          </a:p>
        </p:txBody>
      </p:sp>
      <p:pic>
        <p:nvPicPr>
          <p:cNvPr id="17412" name="Picture 4" descr="Geri's Game ©Pixar">
            <a:hlinkClick r:id="rId2"/>
          </p:cNvPr>
          <p:cNvPicPr>
            <a:picLocks noChangeAspect="1" noChangeArrowheads="1"/>
          </p:cNvPicPr>
          <p:nvPr/>
        </p:nvPicPr>
        <p:blipFill>
          <a:blip r:embed="rId3"/>
          <a:srcRect/>
          <a:stretch>
            <a:fillRect/>
          </a:stretch>
        </p:blipFill>
        <p:spPr bwMode="auto">
          <a:xfrm>
            <a:off x="457200" y="2057400"/>
            <a:ext cx="5257800" cy="3048000"/>
          </a:xfrm>
          <a:prstGeom prst="rect">
            <a:avLst/>
          </a:prstGeom>
          <a:noFill/>
          <a:ln w="9525">
            <a:noFill/>
            <a:miter lim="800000"/>
            <a:headEnd/>
            <a:tailEnd/>
          </a:ln>
        </p:spPr>
      </p:pic>
      <p:sp>
        <p:nvSpPr>
          <p:cNvPr id="17413" name="Rectangle 5"/>
          <p:cNvSpPr>
            <a:spLocks noChangeArrowheads="1"/>
          </p:cNvSpPr>
          <p:nvPr/>
        </p:nvSpPr>
        <p:spPr bwMode="auto">
          <a:xfrm>
            <a:off x="2574925" y="2011363"/>
            <a:ext cx="9144000" cy="0"/>
          </a:xfrm>
          <a:prstGeom prst="rect">
            <a:avLst/>
          </a:prstGeom>
          <a:noFill/>
          <a:ln w="9525">
            <a:noFill/>
            <a:miter lim="800000"/>
            <a:headEnd/>
            <a:tailEnd/>
          </a:ln>
        </p:spPr>
        <p:txBody>
          <a:bodyPr>
            <a:spAutoFit/>
          </a:bodyPr>
          <a:lstStyle/>
          <a:p>
            <a:endParaRPr lang="en-IN"/>
          </a:p>
        </p:txBody>
      </p:sp>
      <p:pic>
        <p:nvPicPr>
          <p:cNvPr id="17414" name="Picture 6" descr="Jurassic Park ©Universal City Studios, Inc.">
            <a:hlinkClick r:id="rId4"/>
          </p:cNvPr>
          <p:cNvPicPr>
            <a:picLocks noChangeAspect="1" noChangeArrowheads="1"/>
          </p:cNvPicPr>
          <p:nvPr/>
        </p:nvPicPr>
        <p:blipFill>
          <a:blip r:embed="rId5"/>
          <a:srcRect/>
          <a:stretch>
            <a:fillRect/>
          </a:stretch>
        </p:blipFill>
        <p:spPr bwMode="auto">
          <a:xfrm>
            <a:off x="5029200" y="3048000"/>
            <a:ext cx="36576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671513" y="931863"/>
            <a:ext cx="7810500" cy="4319587"/>
          </a:xfrm>
        </p:spPr>
        <p:txBody>
          <a:bodyPr lIns="0" tIns="0" rIns="0" bIns="0"/>
          <a:lstStyle/>
          <a:p>
            <a:pPr marL="428625" indent="-32385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Game Industry</a:t>
            </a:r>
          </a:p>
          <a:p>
            <a:pPr marL="860425"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Focus on interactivity</a:t>
            </a:r>
          </a:p>
          <a:p>
            <a:pPr marL="860425"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Cost effective solutions</a:t>
            </a:r>
          </a:p>
          <a:p>
            <a:pPr marL="860425"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Avoiding computations and </a:t>
            </a:r>
          </a:p>
          <a:p>
            <a:pPr marL="860425" lvl="1" defTabSz="457200" eaLnBrk="1" hangingPunct="1">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  other tricks</a:t>
            </a:r>
          </a:p>
          <a:p>
            <a:pPr marL="860425"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mtClean="0"/>
          </a:p>
        </p:txBody>
      </p:sp>
      <p:pic>
        <p:nvPicPr>
          <p:cNvPr id="18435" name="Picture 5"/>
          <p:cNvPicPr>
            <a:picLocks noChangeAspect="1" noChangeArrowheads="1"/>
          </p:cNvPicPr>
          <p:nvPr/>
        </p:nvPicPr>
        <p:blipFill>
          <a:blip r:embed="rId3"/>
          <a:srcRect/>
          <a:stretch>
            <a:fillRect/>
          </a:stretch>
        </p:blipFill>
        <p:spPr bwMode="auto">
          <a:xfrm>
            <a:off x="6934200" y="1295400"/>
            <a:ext cx="1579563" cy="2322513"/>
          </a:xfrm>
          <a:prstGeom prst="rect">
            <a:avLst/>
          </a:prstGeom>
          <a:noFill/>
          <a:ln w="9525">
            <a:noFill/>
            <a:miter lim="800000"/>
            <a:headEnd/>
            <a:tailEnd/>
          </a:ln>
        </p:spPr>
      </p:pic>
      <p:pic>
        <p:nvPicPr>
          <p:cNvPr id="18436" name="Picture 6"/>
          <p:cNvPicPr>
            <a:picLocks noChangeAspect="1" noChangeArrowheads="1"/>
          </p:cNvPicPr>
          <p:nvPr/>
        </p:nvPicPr>
        <p:blipFill>
          <a:blip r:embed="rId4"/>
          <a:srcRect/>
          <a:stretch>
            <a:fillRect/>
          </a:stretch>
        </p:blipFill>
        <p:spPr bwMode="auto">
          <a:xfrm>
            <a:off x="990600" y="4343400"/>
            <a:ext cx="2127250" cy="1595438"/>
          </a:xfrm>
          <a:prstGeom prst="rect">
            <a:avLst/>
          </a:prstGeom>
          <a:noFill/>
          <a:ln w="9525">
            <a:noFill/>
            <a:miter lim="800000"/>
            <a:headEnd/>
            <a:tailEnd/>
          </a:ln>
        </p:spPr>
      </p:pic>
      <p:pic>
        <p:nvPicPr>
          <p:cNvPr id="18437" name="Picture 7"/>
          <p:cNvPicPr>
            <a:picLocks noChangeAspect="1" noChangeArrowheads="1"/>
          </p:cNvPicPr>
          <p:nvPr/>
        </p:nvPicPr>
        <p:blipFill>
          <a:blip r:embed="rId5"/>
          <a:srcRect/>
          <a:stretch>
            <a:fillRect/>
          </a:stretch>
        </p:blipFill>
        <p:spPr bwMode="auto">
          <a:xfrm>
            <a:off x="3276600" y="4724400"/>
            <a:ext cx="2212975" cy="1655763"/>
          </a:xfrm>
          <a:prstGeom prst="rect">
            <a:avLst/>
          </a:prstGeom>
          <a:noFill/>
          <a:ln w="9525">
            <a:noFill/>
            <a:miter lim="800000"/>
            <a:headEnd/>
            <a:tailEnd/>
          </a:ln>
        </p:spPr>
      </p:pic>
      <p:pic>
        <p:nvPicPr>
          <p:cNvPr id="18438" name="Picture 8"/>
          <p:cNvPicPr>
            <a:picLocks noChangeAspect="1" noChangeArrowheads="1"/>
          </p:cNvPicPr>
          <p:nvPr/>
        </p:nvPicPr>
        <p:blipFill>
          <a:blip r:embed="rId6"/>
          <a:srcRect/>
          <a:stretch>
            <a:fillRect/>
          </a:stretch>
        </p:blipFill>
        <p:spPr bwMode="auto">
          <a:xfrm>
            <a:off x="5867400" y="4267200"/>
            <a:ext cx="2351088" cy="1876425"/>
          </a:xfrm>
          <a:prstGeom prst="rect">
            <a:avLst/>
          </a:prstGeom>
          <a:noFill/>
          <a:ln w="9525">
            <a:noFill/>
            <a:miter lim="800000"/>
            <a:headEnd/>
            <a:tailEnd/>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smtClean="0"/>
              <a:t>5.Education &amp; Training</a:t>
            </a:r>
            <a:endParaRPr lang="en-US" smtClean="0"/>
          </a:p>
        </p:txBody>
      </p:sp>
      <p:sp>
        <p:nvSpPr>
          <p:cNvPr id="19459" name="Rectangle 3"/>
          <p:cNvSpPr>
            <a:spLocks noGrp="1" noChangeArrowheads="1"/>
          </p:cNvSpPr>
          <p:nvPr>
            <p:ph type="body" idx="1"/>
          </p:nvPr>
        </p:nvSpPr>
        <p:spPr/>
        <p:txBody>
          <a:bodyPr/>
          <a:lstStyle/>
          <a:p>
            <a:pPr eaLnBrk="1" hangingPunct="1"/>
            <a:r>
              <a:rPr lang="en-US" smtClean="0"/>
              <a:t>Computer generated models of physical, financial and economic systems are used as educational aids.</a:t>
            </a:r>
          </a:p>
          <a:p>
            <a:pPr eaLnBrk="1" hangingPunct="1"/>
            <a:r>
              <a:rPr lang="en-US" smtClean="0"/>
              <a:t>Models of physical systems, physiological systems, population trends, or equipment such as color-coded diagram help trainees understand the operation of the system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sz="half" idx="1"/>
          </p:nvPr>
        </p:nvSpPr>
        <p:spPr>
          <a:xfrm>
            <a:off x="457200" y="762000"/>
            <a:ext cx="4343400" cy="5638800"/>
          </a:xfrm>
        </p:spPr>
        <p:txBody>
          <a:bodyPr/>
          <a:lstStyle/>
          <a:p>
            <a:pPr eaLnBrk="1" hangingPunct="1">
              <a:buFont typeface="Wingdings" pitchFamily="2" charset="2"/>
              <a:buChar char="§"/>
            </a:pPr>
            <a:r>
              <a:rPr lang="en-US" sz="2800" smtClean="0"/>
              <a:t>Specialized systems used for training applications</a:t>
            </a:r>
          </a:p>
          <a:p>
            <a:pPr lvl="1" eaLnBrk="1" hangingPunct="1">
              <a:buFont typeface="Wingdings" pitchFamily="2" charset="2"/>
              <a:buChar char="§"/>
            </a:pPr>
            <a:r>
              <a:rPr lang="en-US" sz="2400" smtClean="0"/>
              <a:t>simulators for practice sessions or training of ship captains</a:t>
            </a:r>
          </a:p>
          <a:p>
            <a:pPr lvl="1" eaLnBrk="1" hangingPunct="1">
              <a:buFont typeface="Wingdings" pitchFamily="2" charset="2"/>
              <a:buChar char="§"/>
            </a:pPr>
            <a:r>
              <a:rPr lang="en-US" sz="2400" smtClean="0"/>
              <a:t>aircraft pilots</a:t>
            </a:r>
          </a:p>
          <a:p>
            <a:pPr lvl="1" eaLnBrk="1" hangingPunct="1">
              <a:buFont typeface="Wingdings" pitchFamily="2" charset="2"/>
              <a:buChar char="§"/>
            </a:pPr>
            <a:r>
              <a:rPr lang="en-US" sz="2400" smtClean="0"/>
              <a:t>heavy equipment operators </a:t>
            </a:r>
          </a:p>
          <a:p>
            <a:pPr lvl="1" eaLnBrk="1" hangingPunct="1">
              <a:buFont typeface="Wingdings" pitchFamily="2" charset="2"/>
              <a:buChar char="§"/>
            </a:pPr>
            <a:r>
              <a:rPr lang="en-US" sz="2400" smtClean="0"/>
              <a:t>air traffic-control personnel</a:t>
            </a:r>
          </a:p>
        </p:txBody>
      </p:sp>
      <p:pic>
        <p:nvPicPr>
          <p:cNvPr id="20483" name="Picture 4" descr="2006%20simulator%20NT-small"/>
          <p:cNvPicPr>
            <a:picLocks noGrp="1" noChangeAspect="1" noChangeArrowheads="1"/>
          </p:cNvPicPr>
          <p:nvPr>
            <p:ph sz="half" idx="2"/>
          </p:nvPr>
        </p:nvPicPr>
        <p:blipFill>
          <a:blip r:embed="rId2"/>
          <a:srcRect/>
          <a:stretch>
            <a:fillRect/>
          </a:stretch>
        </p:blipFill>
        <p:spPr>
          <a:xfrm>
            <a:off x="4902200" y="2057400"/>
            <a:ext cx="3784600" cy="3429000"/>
          </a:xfr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title"/>
          </p:nvPr>
        </p:nvSpPr>
        <p:spPr/>
        <p:txBody>
          <a:bodyPr/>
          <a:lstStyle/>
          <a:p>
            <a:pPr eaLnBrk="1" hangingPunct="1"/>
            <a:r>
              <a:rPr lang="en-US" smtClean="0"/>
              <a:t>Training</a:t>
            </a:r>
          </a:p>
        </p:txBody>
      </p:sp>
      <p:pic>
        <p:nvPicPr>
          <p:cNvPr id="21507" name="Picture 4" descr="RC%20Flight%20Simulator"/>
          <p:cNvPicPr>
            <a:picLocks noGrp="1" noChangeAspect="1" noChangeArrowheads="1"/>
          </p:cNvPicPr>
          <p:nvPr>
            <p:ph idx="1"/>
          </p:nvPr>
        </p:nvPicPr>
        <p:blipFill>
          <a:blip r:embed="rId2"/>
          <a:srcRect/>
          <a:stretch>
            <a:fillRect/>
          </a:stretch>
        </p:blipFill>
        <p:spPr>
          <a:xfrm>
            <a:off x="2667000" y="2057400"/>
            <a:ext cx="4343400" cy="3295650"/>
          </a:xfr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71513" y="0"/>
            <a:ext cx="7810500" cy="1146175"/>
          </a:xfrm>
        </p:spPr>
        <p:txBody>
          <a:bodyPr lIns="0" tIns="0" rIns="0" bIns="0"/>
          <a:lstStyle/>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6.Visualization</a:t>
            </a:r>
          </a:p>
        </p:txBody>
      </p:sp>
      <p:sp>
        <p:nvSpPr>
          <p:cNvPr id="22531" name="Rectangle 3"/>
          <p:cNvSpPr>
            <a:spLocks noGrp="1" noChangeArrowheads="1"/>
          </p:cNvSpPr>
          <p:nvPr>
            <p:ph type="body" idx="1"/>
          </p:nvPr>
        </p:nvSpPr>
        <p:spPr>
          <a:xfrm>
            <a:off x="685800" y="1143000"/>
            <a:ext cx="7810500" cy="4321175"/>
          </a:xfrm>
        </p:spPr>
        <p:txBody>
          <a:bodyPr lIns="0" tIns="0" rIns="0" bIns="0"/>
          <a:lstStyle/>
          <a:p>
            <a:pPr marL="428625" indent="-32385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Scientific Visualization</a:t>
            </a:r>
          </a:p>
          <a:p>
            <a:pPr marL="860425"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Producing graphical representations for scientific, engineering, and medical data sets</a:t>
            </a:r>
          </a:p>
        </p:txBody>
      </p:sp>
      <p:pic>
        <p:nvPicPr>
          <p:cNvPr id="22532" name="Picture 4"/>
          <p:cNvPicPr>
            <a:picLocks noChangeAspect="1" noChangeArrowheads="1"/>
          </p:cNvPicPr>
          <p:nvPr/>
        </p:nvPicPr>
        <p:blipFill>
          <a:blip r:embed="rId3"/>
          <a:srcRect/>
          <a:stretch>
            <a:fillRect/>
          </a:stretch>
        </p:blipFill>
        <p:spPr bwMode="auto">
          <a:xfrm>
            <a:off x="2514600" y="3657600"/>
            <a:ext cx="4343400" cy="285115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685800"/>
            <a:ext cx="8235950" cy="1143000"/>
          </a:xfrm>
        </p:spPr>
        <p:txBody>
          <a:bodyPr lIns="0" tIns="0" rIns="0" bIns="0"/>
          <a:lstStyle/>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What is Computer Graphics?</a:t>
            </a:r>
          </a:p>
        </p:txBody>
      </p:sp>
      <p:sp>
        <p:nvSpPr>
          <p:cNvPr id="5123" name="Rectangle 3"/>
          <p:cNvSpPr>
            <a:spLocks noGrp="1" noChangeArrowheads="1"/>
          </p:cNvSpPr>
          <p:nvPr>
            <p:ph type="body" idx="1"/>
          </p:nvPr>
        </p:nvSpPr>
        <p:spPr>
          <a:xfrm>
            <a:off x="381000" y="2286000"/>
            <a:ext cx="8234363" cy="4194175"/>
          </a:xfrm>
        </p:spPr>
        <p:txBody>
          <a:bodyPr lIns="0" tIns="0" rIns="0" bIns="0"/>
          <a:lstStyle/>
          <a:p>
            <a:pPr marL="428625" indent="-32385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Creation, Manipulation and Storage of geometric objects (modeling) &amp; their images (rendering)</a:t>
            </a:r>
          </a:p>
          <a:p>
            <a:pPr marL="428625" indent="-32385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Display those images on screens or hardcopy devices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smtClean="0"/>
              <a:t>Scientific Visualisation</a:t>
            </a:r>
          </a:p>
        </p:txBody>
      </p:sp>
      <p:sp>
        <p:nvSpPr>
          <p:cNvPr id="23555" name="Rectangle 3"/>
          <p:cNvSpPr>
            <a:spLocks noChangeArrowheads="1"/>
          </p:cNvSpPr>
          <p:nvPr/>
        </p:nvSpPr>
        <p:spPr bwMode="auto">
          <a:xfrm>
            <a:off x="2117725" y="1582738"/>
            <a:ext cx="9144000" cy="0"/>
          </a:xfrm>
          <a:prstGeom prst="rect">
            <a:avLst/>
          </a:prstGeom>
          <a:noFill/>
          <a:ln w="9525">
            <a:noFill/>
            <a:miter lim="800000"/>
            <a:headEnd/>
            <a:tailEnd/>
          </a:ln>
        </p:spPr>
        <p:txBody>
          <a:bodyPr>
            <a:spAutoFit/>
          </a:bodyPr>
          <a:lstStyle/>
          <a:p>
            <a:endParaRPr lang="en-IN"/>
          </a:p>
        </p:txBody>
      </p:sp>
      <p:pic>
        <p:nvPicPr>
          <p:cNvPr id="23556" name="Picture 4" descr="ApoA1 ©University of Illinois at Urbana-Champaign, Theoretical Biophysics Group">
            <a:hlinkClick r:id="rId2"/>
          </p:cNvPr>
          <p:cNvPicPr>
            <a:picLocks noChangeAspect="1" noChangeArrowheads="1"/>
          </p:cNvPicPr>
          <p:nvPr/>
        </p:nvPicPr>
        <p:blipFill>
          <a:blip r:embed="rId3"/>
          <a:srcRect/>
          <a:stretch>
            <a:fillRect/>
          </a:stretch>
        </p:blipFill>
        <p:spPr bwMode="auto">
          <a:xfrm>
            <a:off x="2133600" y="1905000"/>
            <a:ext cx="4572000" cy="3600450"/>
          </a:xfrm>
          <a:prstGeom prst="rect">
            <a:avLst/>
          </a:prstGeom>
          <a:noFill/>
          <a:ln w="9525">
            <a:noFill/>
            <a:miter lim="800000"/>
            <a:headEnd/>
            <a:tailEnd/>
          </a:ln>
        </p:spPr>
      </p:pic>
      <p:sp>
        <p:nvSpPr>
          <p:cNvPr id="23557" name="Rectangle 5"/>
          <p:cNvSpPr>
            <a:spLocks noChangeArrowheads="1"/>
          </p:cNvSpPr>
          <p:nvPr/>
        </p:nvSpPr>
        <p:spPr bwMode="auto">
          <a:xfrm>
            <a:off x="3032125" y="2011363"/>
            <a:ext cx="9144000" cy="0"/>
          </a:xfrm>
          <a:prstGeom prst="rect">
            <a:avLst/>
          </a:prstGeom>
          <a:noFill/>
          <a:ln w="9525">
            <a:noFill/>
            <a:miter lim="800000"/>
            <a:headEnd/>
            <a:tailEnd/>
          </a:ln>
        </p:spPr>
        <p:txBody>
          <a:bodyPr>
            <a:spAutoFit/>
          </a:bodyPr>
          <a:lstStyle/>
          <a:p>
            <a:endParaRPr lang="en-IN"/>
          </a:p>
        </p:txBody>
      </p:sp>
      <p:sp>
        <p:nvSpPr>
          <p:cNvPr id="23558" name="Text Box 7"/>
          <p:cNvSpPr txBox="1">
            <a:spLocks noChangeArrowheads="1"/>
          </p:cNvSpPr>
          <p:nvPr/>
        </p:nvSpPr>
        <p:spPr bwMode="auto">
          <a:xfrm>
            <a:off x="5638800" y="1676400"/>
            <a:ext cx="2971800" cy="822325"/>
          </a:xfrm>
          <a:prstGeom prst="rect">
            <a:avLst/>
          </a:prstGeom>
          <a:noFill/>
          <a:ln w="9525">
            <a:noFill/>
            <a:miter lim="800000"/>
            <a:headEnd/>
            <a:tailEnd/>
          </a:ln>
        </p:spPr>
        <p:txBody>
          <a:bodyPr>
            <a:spAutoFit/>
          </a:bodyPr>
          <a:lstStyle/>
          <a:p>
            <a:pPr eaLnBrk="1" hangingPunct="1">
              <a:spcBef>
                <a:spcPct val="50000"/>
              </a:spcBef>
            </a:pPr>
            <a:r>
              <a:rPr lang="en-GB" sz="2400">
                <a:solidFill>
                  <a:srgbClr val="FFFFFF"/>
                </a:solidFill>
                <a:latin typeface="Times New Roman" pitchFamily="16" charset="0"/>
              </a:rPr>
              <a:t>To view below and above our visual range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457200" y="762000"/>
            <a:ext cx="8229600" cy="5105400"/>
          </a:xfrm>
        </p:spPr>
        <p:txBody>
          <a:bodyPr/>
          <a:lstStyle/>
          <a:p>
            <a:pPr eaLnBrk="1" hangingPunct="1">
              <a:lnSpc>
                <a:spcPct val="90000"/>
              </a:lnSpc>
            </a:pPr>
            <a:r>
              <a:rPr lang="en-US" smtClean="0"/>
              <a:t>Business Visualization is used in connection with data sets related to commerce, industry and other non-scientific areas</a:t>
            </a:r>
          </a:p>
          <a:p>
            <a:pPr eaLnBrk="1" hangingPunct="1">
              <a:lnSpc>
                <a:spcPct val="90000"/>
              </a:lnSpc>
            </a:pPr>
            <a:r>
              <a:rPr lang="en-US" smtClean="0"/>
              <a:t>Techniques used- color coding, contour plots, graphs, charts, surface renderings &amp; visualizations of volume interiors.</a:t>
            </a:r>
          </a:p>
          <a:p>
            <a:pPr eaLnBrk="1" hangingPunct="1">
              <a:lnSpc>
                <a:spcPct val="90000"/>
              </a:lnSpc>
            </a:pPr>
            <a:r>
              <a:rPr lang="en-US" smtClean="0"/>
              <a:t>Image processing techniques are combined with computer graphics to produce many of the data visualizations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457200" y="1447800"/>
            <a:ext cx="8229600" cy="4953000"/>
          </a:xfrm>
        </p:spPr>
        <p:txBody>
          <a:bodyPr/>
          <a:lstStyle/>
          <a:p>
            <a:pPr eaLnBrk="1" hangingPunct="1">
              <a:lnSpc>
                <a:spcPct val="80000"/>
              </a:lnSpc>
            </a:pPr>
            <a:r>
              <a:rPr lang="en-US" sz="2800" smtClean="0"/>
              <a:t>CG- Computer is used to create a picture</a:t>
            </a:r>
          </a:p>
          <a:p>
            <a:pPr eaLnBrk="1" hangingPunct="1">
              <a:lnSpc>
                <a:spcPct val="80000"/>
              </a:lnSpc>
            </a:pPr>
            <a:r>
              <a:rPr lang="en-US" sz="2800" smtClean="0"/>
              <a:t>Image Processing – applies techniques to modify or interpret existing pictures such as photographs and TV scans</a:t>
            </a:r>
          </a:p>
          <a:p>
            <a:pPr eaLnBrk="1" hangingPunct="1">
              <a:lnSpc>
                <a:spcPct val="80000"/>
              </a:lnSpc>
            </a:pPr>
            <a:r>
              <a:rPr lang="en-US" sz="2800" smtClean="0"/>
              <a:t>Medical applications</a:t>
            </a:r>
          </a:p>
          <a:p>
            <a:pPr lvl="1" eaLnBrk="1" hangingPunct="1">
              <a:lnSpc>
                <a:spcPct val="80000"/>
              </a:lnSpc>
            </a:pPr>
            <a:r>
              <a:rPr lang="en-US" sz="2400" smtClean="0"/>
              <a:t>Picture enhancements</a:t>
            </a:r>
          </a:p>
          <a:p>
            <a:pPr lvl="1" eaLnBrk="1" hangingPunct="1">
              <a:lnSpc>
                <a:spcPct val="80000"/>
              </a:lnSpc>
            </a:pPr>
            <a:r>
              <a:rPr lang="en-US" sz="2400" smtClean="0"/>
              <a:t>Tomography</a:t>
            </a:r>
          </a:p>
          <a:p>
            <a:pPr lvl="1" eaLnBrk="1" hangingPunct="1">
              <a:lnSpc>
                <a:spcPct val="80000"/>
              </a:lnSpc>
            </a:pPr>
            <a:r>
              <a:rPr lang="en-US" sz="2400" smtClean="0"/>
              <a:t>Simulations of operations</a:t>
            </a:r>
          </a:p>
          <a:p>
            <a:pPr lvl="1" eaLnBrk="1" hangingPunct="1">
              <a:lnSpc>
                <a:spcPct val="80000"/>
              </a:lnSpc>
            </a:pPr>
            <a:r>
              <a:rPr lang="en-US" sz="2400" smtClean="0"/>
              <a:t>Ultrasonics &amp; nuclear medicine scanners</a:t>
            </a:r>
          </a:p>
          <a:p>
            <a:pPr eaLnBrk="1" hangingPunct="1">
              <a:lnSpc>
                <a:spcPct val="80000"/>
              </a:lnSpc>
            </a:pPr>
            <a:r>
              <a:rPr lang="en-US" sz="2800" smtClean="0"/>
              <a:t>2 applications of image processing</a:t>
            </a:r>
          </a:p>
          <a:p>
            <a:pPr lvl="1" eaLnBrk="1" hangingPunct="1">
              <a:lnSpc>
                <a:spcPct val="80000"/>
              </a:lnSpc>
            </a:pPr>
            <a:r>
              <a:rPr lang="en-US" sz="2400" smtClean="0"/>
              <a:t>Improving picture quality</a:t>
            </a:r>
          </a:p>
          <a:p>
            <a:pPr lvl="1" eaLnBrk="1" hangingPunct="1">
              <a:lnSpc>
                <a:spcPct val="80000"/>
              </a:lnSpc>
            </a:pPr>
            <a:r>
              <a:rPr lang="en-US" sz="2400" smtClean="0"/>
              <a:t>Machine perception of visual information         (Robotics)</a:t>
            </a:r>
          </a:p>
          <a:p>
            <a:pPr lvl="1" eaLnBrk="1" hangingPunct="1">
              <a:lnSpc>
                <a:spcPct val="80000"/>
              </a:lnSpc>
              <a:buFont typeface="Wingdings" pitchFamily="2" charset="2"/>
              <a:buNone/>
            </a:pPr>
            <a:endParaRPr lang="en-US" sz="2400" smtClean="0"/>
          </a:p>
        </p:txBody>
      </p:sp>
      <p:sp>
        <p:nvSpPr>
          <p:cNvPr id="25603" name="Rectangle 4"/>
          <p:cNvSpPr>
            <a:spLocks noGrp="1" noChangeArrowheads="1"/>
          </p:cNvSpPr>
          <p:nvPr>
            <p:ph type="title"/>
          </p:nvPr>
        </p:nvSpPr>
        <p:spPr>
          <a:xfrm>
            <a:off x="304800" y="228600"/>
            <a:ext cx="8229600" cy="1371600"/>
          </a:xfrm>
          <a:noFill/>
        </p:spPr>
        <p:txBody>
          <a:bodyPr/>
          <a:lstStyle/>
          <a:p>
            <a:pPr eaLnBrk="1" hangingPunct="1"/>
            <a:r>
              <a:rPr lang="en-US" smtClean="0"/>
              <a:t>7. Image Processing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457200" y="838200"/>
            <a:ext cx="8229600" cy="5257800"/>
          </a:xfrm>
        </p:spPr>
        <p:txBody>
          <a:bodyPr/>
          <a:lstStyle/>
          <a:p>
            <a:pPr eaLnBrk="1" hangingPunct="1">
              <a:lnSpc>
                <a:spcPct val="90000"/>
              </a:lnSpc>
            </a:pPr>
            <a:r>
              <a:rPr lang="en-US" sz="2800" smtClean="0"/>
              <a:t>To apply image processing methods</a:t>
            </a:r>
          </a:p>
          <a:p>
            <a:pPr lvl="1" eaLnBrk="1" hangingPunct="1">
              <a:lnSpc>
                <a:spcPct val="90000"/>
              </a:lnSpc>
            </a:pPr>
            <a:r>
              <a:rPr lang="en-US" sz="2400" smtClean="0"/>
              <a:t>Digitize a photograph (or picture) into an image file</a:t>
            </a:r>
          </a:p>
          <a:p>
            <a:pPr lvl="1" eaLnBrk="1" hangingPunct="1">
              <a:lnSpc>
                <a:spcPct val="90000"/>
              </a:lnSpc>
            </a:pPr>
            <a:r>
              <a:rPr lang="en-US" sz="2400" smtClean="0"/>
              <a:t>Apply digital methods to rearrange picture parts to </a:t>
            </a:r>
          </a:p>
          <a:p>
            <a:pPr lvl="2" eaLnBrk="1" hangingPunct="1">
              <a:lnSpc>
                <a:spcPct val="90000"/>
              </a:lnSpc>
            </a:pPr>
            <a:r>
              <a:rPr lang="en-US" sz="2000" smtClean="0"/>
              <a:t>enhance color separations</a:t>
            </a:r>
          </a:p>
          <a:p>
            <a:pPr lvl="2" eaLnBrk="1" hangingPunct="1">
              <a:lnSpc>
                <a:spcPct val="90000"/>
              </a:lnSpc>
            </a:pPr>
            <a:r>
              <a:rPr lang="en-US" sz="2000" smtClean="0"/>
              <a:t>Improve quality of shading</a:t>
            </a:r>
          </a:p>
          <a:p>
            <a:pPr lvl="1" eaLnBrk="1" hangingPunct="1">
              <a:lnSpc>
                <a:spcPct val="90000"/>
              </a:lnSpc>
            </a:pPr>
            <a:r>
              <a:rPr lang="en-US" sz="2400" smtClean="0"/>
              <a:t>Tomography – technique of X-ray photography that allows cross-sectional views of physiological systems to be displayed</a:t>
            </a:r>
          </a:p>
          <a:p>
            <a:pPr lvl="1" eaLnBrk="1" hangingPunct="1">
              <a:lnSpc>
                <a:spcPct val="90000"/>
              </a:lnSpc>
            </a:pPr>
            <a:r>
              <a:rPr lang="en-US" sz="2400" smtClean="0"/>
              <a:t>Computed X-ray tomography (CT) and position emission tomography ( PET) use projection methods to reconstruct cross sections from digital data</a:t>
            </a:r>
          </a:p>
          <a:p>
            <a:pPr lvl="1" eaLnBrk="1" hangingPunct="1">
              <a:lnSpc>
                <a:spcPct val="90000"/>
              </a:lnSpc>
            </a:pPr>
            <a:r>
              <a:rPr lang="en-US" sz="2400" smtClean="0"/>
              <a:t>Computer-Aided Surgery is a medical application technique to model and study physical functions to design artificial limbs and to plan &amp; practice surgery</a:t>
            </a:r>
          </a:p>
          <a:p>
            <a:pPr lvl="1" eaLnBrk="1" hangingPunct="1">
              <a:lnSpc>
                <a:spcPct val="90000"/>
              </a:lnSpc>
            </a:pPr>
            <a:endParaRPr lang="en-US" sz="2400" smtClean="0"/>
          </a:p>
          <a:p>
            <a:pPr lvl="2" eaLnBrk="1" hangingPunct="1">
              <a:lnSpc>
                <a:spcPct val="90000"/>
              </a:lnSpc>
            </a:pPr>
            <a:endParaRPr lang="en-US" sz="2000" smtClean="0"/>
          </a:p>
          <a:p>
            <a:pPr lvl="2" eaLnBrk="1" hangingPunct="1">
              <a:lnSpc>
                <a:spcPct val="90000"/>
              </a:lnSpc>
              <a:buFont typeface="Wingdings" pitchFamily="2" charset="2"/>
              <a:buNone/>
            </a:pPr>
            <a:endParaRPr lang="en-US" sz="20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9" descr="3D-Medical-Imaging"/>
          <p:cNvPicPr>
            <a:picLocks noGrp="1" noChangeAspect="1" noChangeArrowheads="1"/>
          </p:cNvPicPr>
          <p:nvPr>
            <p:ph/>
          </p:nvPr>
        </p:nvPicPr>
        <p:blipFill>
          <a:blip r:embed="rId2"/>
          <a:srcRect/>
          <a:stretch>
            <a:fillRect/>
          </a:stretch>
        </p:blipFill>
        <p:spPr>
          <a:xfrm>
            <a:off x="762000" y="0"/>
            <a:ext cx="7232650" cy="6019800"/>
          </a:xfr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smtClean="0"/>
              <a:t>8.Graphical User Interfaces</a:t>
            </a:r>
            <a:endParaRPr lang="en-US" smtClean="0"/>
          </a:p>
        </p:txBody>
      </p:sp>
      <p:sp>
        <p:nvSpPr>
          <p:cNvPr id="28675" name="Rectangle 3"/>
          <p:cNvSpPr>
            <a:spLocks noGrp="1" noChangeArrowheads="1"/>
          </p:cNvSpPr>
          <p:nvPr>
            <p:ph type="body" idx="1"/>
          </p:nvPr>
        </p:nvSpPr>
        <p:spPr/>
        <p:txBody>
          <a:bodyPr/>
          <a:lstStyle/>
          <a:p>
            <a:pPr eaLnBrk="1" hangingPunct="1">
              <a:lnSpc>
                <a:spcPct val="90000"/>
              </a:lnSpc>
            </a:pPr>
            <a:r>
              <a:rPr lang="en-US" sz="2400" smtClean="0"/>
              <a:t>Major component – Window manager (multiple-window areas)</a:t>
            </a:r>
          </a:p>
          <a:p>
            <a:pPr eaLnBrk="1" hangingPunct="1">
              <a:lnSpc>
                <a:spcPct val="90000"/>
              </a:lnSpc>
            </a:pPr>
            <a:r>
              <a:rPr lang="en-US" sz="2400" smtClean="0"/>
              <a:t>To make a particular window active, click in that window (using an interactive pointing device)</a:t>
            </a:r>
          </a:p>
          <a:p>
            <a:pPr eaLnBrk="1" hangingPunct="1">
              <a:lnSpc>
                <a:spcPct val="90000"/>
              </a:lnSpc>
            </a:pPr>
            <a:r>
              <a:rPr lang="en-US" sz="2400" smtClean="0"/>
              <a:t>Interfaces display – menus &amp; icons </a:t>
            </a:r>
          </a:p>
          <a:p>
            <a:pPr eaLnBrk="1" hangingPunct="1">
              <a:lnSpc>
                <a:spcPct val="90000"/>
              </a:lnSpc>
            </a:pPr>
            <a:r>
              <a:rPr lang="en-US" sz="2400" smtClean="0"/>
              <a:t>Icons – graphical symbol designed to look like the processing option it represents</a:t>
            </a:r>
          </a:p>
          <a:p>
            <a:pPr eaLnBrk="1" hangingPunct="1">
              <a:lnSpc>
                <a:spcPct val="90000"/>
              </a:lnSpc>
            </a:pPr>
            <a:r>
              <a:rPr lang="en-US" sz="2400" smtClean="0"/>
              <a:t>Advantages of icons – less screen space, easily understood</a:t>
            </a:r>
          </a:p>
          <a:p>
            <a:pPr eaLnBrk="1" hangingPunct="1">
              <a:lnSpc>
                <a:spcPct val="90000"/>
              </a:lnSpc>
            </a:pPr>
            <a:r>
              <a:rPr lang="en-US" sz="2400" smtClean="0"/>
              <a:t>Menus contain lists of textual descriptions &amp; icons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descr="14_create_gui"/>
          <p:cNvPicPr>
            <a:picLocks noGrp="1" noChangeAspect="1" noChangeArrowheads="1"/>
          </p:cNvPicPr>
          <p:nvPr>
            <p:ph idx="1"/>
          </p:nvPr>
        </p:nvPicPr>
        <p:blipFill>
          <a:blip r:embed="rId2"/>
          <a:srcRect/>
          <a:stretch>
            <a:fillRect/>
          </a:stretch>
        </p:blipFill>
        <p:spPr>
          <a:xfrm>
            <a:off x="1066800" y="685800"/>
            <a:ext cx="6477000" cy="5562600"/>
          </a:xfr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1000" y="609600"/>
            <a:ext cx="8229600" cy="762000"/>
          </a:xfrm>
        </p:spPr>
        <p:txBody>
          <a:bodyPr>
            <a:normAutofit fontScale="90000"/>
          </a:bodyPr>
          <a:lstStyle/>
          <a:p>
            <a:pPr eaLnBrk="1" hangingPunct="1"/>
            <a:r>
              <a:rPr lang="en-US" sz="4000" smtClean="0"/>
              <a:t>Graphics packages</a:t>
            </a:r>
            <a:br>
              <a:rPr lang="en-US" sz="4000" smtClean="0"/>
            </a:br>
            <a:endParaRPr lang="en-US" sz="4000" smtClean="0"/>
          </a:p>
        </p:txBody>
      </p:sp>
      <p:sp>
        <p:nvSpPr>
          <p:cNvPr id="30723" name="Rectangle 3"/>
          <p:cNvSpPr>
            <a:spLocks noGrp="1" noChangeArrowheads="1"/>
          </p:cNvSpPr>
          <p:nvPr>
            <p:ph type="body" idx="1"/>
          </p:nvPr>
        </p:nvSpPr>
        <p:spPr>
          <a:xfrm>
            <a:off x="457200" y="1143000"/>
            <a:ext cx="8458200" cy="5257800"/>
          </a:xfrm>
        </p:spPr>
        <p:txBody>
          <a:bodyPr/>
          <a:lstStyle/>
          <a:p>
            <a:pPr eaLnBrk="1" hangingPunct="1">
              <a:lnSpc>
                <a:spcPct val="90000"/>
              </a:lnSpc>
            </a:pPr>
            <a:r>
              <a:rPr lang="en-US" sz="2800" smtClean="0"/>
              <a:t>A set of libraries that provide programmatically access to some kind of graphics 2D functions.</a:t>
            </a:r>
          </a:p>
          <a:p>
            <a:pPr eaLnBrk="1" hangingPunct="1">
              <a:lnSpc>
                <a:spcPct val="90000"/>
              </a:lnSpc>
            </a:pPr>
            <a:r>
              <a:rPr lang="en-US" sz="2800" smtClean="0"/>
              <a:t>Types</a:t>
            </a:r>
          </a:p>
          <a:p>
            <a:pPr lvl="1" eaLnBrk="1" hangingPunct="1">
              <a:lnSpc>
                <a:spcPct val="90000"/>
              </a:lnSpc>
            </a:pPr>
            <a:r>
              <a:rPr lang="en-US" sz="2400" smtClean="0"/>
              <a:t>GKS-Graphics Kernel System – first graphics package – accepted by ISO &amp; ANSI </a:t>
            </a:r>
          </a:p>
          <a:p>
            <a:pPr lvl="1" eaLnBrk="1" hangingPunct="1">
              <a:lnSpc>
                <a:spcPct val="90000"/>
              </a:lnSpc>
            </a:pPr>
            <a:r>
              <a:rPr lang="en-US" sz="2400" smtClean="0"/>
              <a:t>PHIGS (Programmer’s Hierarchical Interactive Graphics Standard)-accepted by ISO &amp; ANSI</a:t>
            </a:r>
          </a:p>
          <a:p>
            <a:pPr lvl="1" eaLnBrk="1" hangingPunct="1">
              <a:lnSpc>
                <a:spcPct val="90000"/>
              </a:lnSpc>
            </a:pPr>
            <a:r>
              <a:rPr lang="en-US" sz="2400" smtClean="0"/>
              <a:t>PHIGS + (Expanded package)</a:t>
            </a:r>
          </a:p>
          <a:p>
            <a:pPr lvl="1" eaLnBrk="1" hangingPunct="1">
              <a:lnSpc>
                <a:spcPct val="90000"/>
              </a:lnSpc>
            </a:pPr>
            <a:r>
              <a:rPr lang="en-US" sz="2400" smtClean="0"/>
              <a:t>Silicon Graphics GL (Graphics Library)</a:t>
            </a:r>
          </a:p>
          <a:p>
            <a:pPr lvl="1" eaLnBrk="1" hangingPunct="1">
              <a:lnSpc>
                <a:spcPct val="90000"/>
              </a:lnSpc>
            </a:pPr>
            <a:r>
              <a:rPr lang="en-US" sz="2400" smtClean="0"/>
              <a:t>Open GL</a:t>
            </a:r>
          </a:p>
          <a:p>
            <a:pPr lvl="1" eaLnBrk="1" hangingPunct="1">
              <a:lnSpc>
                <a:spcPct val="90000"/>
              </a:lnSpc>
            </a:pPr>
            <a:r>
              <a:rPr lang="en-US" sz="2400" smtClean="0"/>
              <a:t>Pixar Render Man interface</a:t>
            </a:r>
          </a:p>
          <a:p>
            <a:pPr lvl="1" eaLnBrk="1" hangingPunct="1">
              <a:lnSpc>
                <a:spcPct val="90000"/>
              </a:lnSpc>
            </a:pPr>
            <a:r>
              <a:rPr lang="en-US" sz="2400" smtClean="0"/>
              <a:t>Postscript interpreters</a:t>
            </a:r>
          </a:p>
          <a:p>
            <a:pPr lvl="1" eaLnBrk="1" hangingPunct="1">
              <a:lnSpc>
                <a:spcPct val="90000"/>
              </a:lnSpc>
            </a:pPr>
            <a:r>
              <a:rPr lang="en-US" sz="2400" smtClean="0"/>
              <a:t>Painting, drawing, design packages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8229600" cy="1143000"/>
          </a:xfrm>
        </p:spPr>
        <p:txBody>
          <a:bodyPr>
            <a:normAutofit/>
          </a:bodyPr>
          <a:lstStyle/>
          <a:p>
            <a:r>
              <a:rPr lang="en-US" sz="5400" b="1" dirty="0" smtClean="0"/>
              <a:t>Display Devices</a:t>
            </a:r>
            <a:endParaRPr lang="en-US" sz="54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effectLst>
            <a:outerShdw dist="35921" dir="2700000" algn="ctr" rotWithShape="0">
              <a:schemeClr val="bg2"/>
            </a:outerShdw>
          </a:effectLst>
        </p:spPr>
        <p:txBody>
          <a:bodyPr/>
          <a:lstStyle/>
          <a:p>
            <a:pPr eaLnBrk="1" hangingPunct="1">
              <a:defRPr/>
            </a:pPr>
            <a:r>
              <a:rPr lang="en-US" smtClean="0"/>
              <a:t>Displays</a:t>
            </a:r>
          </a:p>
        </p:txBody>
      </p:sp>
      <p:sp>
        <p:nvSpPr>
          <p:cNvPr id="41018" name="Rectangle 58"/>
          <p:cNvSpPr>
            <a:spLocks noGrp="1" noChangeArrowheads="1"/>
          </p:cNvSpPr>
          <p:nvPr>
            <p:ph type="body" idx="1"/>
          </p:nvPr>
        </p:nvSpPr>
        <p:spPr>
          <a:xfrm>
            <a:off x="381000" y="1447800"/>
            <a:ext cx="8763000" cy="4876800"/>
          </a:xfrm>
          <a:effectLst>
            <a:outerShdw dist="35921" dir="2700000" algn="ctr" rotWithShape="0">
              <a:schemeClr val="bg2"/>
            </a:outerShdw>
          </a:effectLst>
        </p:spPr>
        <p:txBody>
          <a:bodyPr/>
          <a:lstStyle/>
          <a:p>
            <a:pPr marL="533400" indent="-533400" eaLnBrk="1" hangingPunct="1">
              <a:lnSpc>
                <a:spcPct val="90000"/>
              </a:lnSpc>
              <a:spcBef>
                <a:spcPct val="0"/>
              </a:spcBef>
              <a:buClrTx/>
              <a:buSzTx/>
              <a:defRPr/>
            </a:pPr>
            <a:endParaRPr lang="en-US" sz="1800" smtClean="0"/>
          </a:p>
          <a:p>
            <a:pPr marL="533400" indent="-533400" eaLnBrk="1" hangingPunct="1">
              <a:lnSpc>
                <a:spcPct val="90000"/>
              </a:lnSpc>
              <a:spcBef>
                <a:spcPct val="0"/>
              </a:spcBef>
              <a:buClrTx/>
              <a:buSzTx/>
              <a:defRPr/>
            </a:pPr>
            <a:endParaRPr lang="en-US" sz="2000" smtClean="0"/>
          </a:p>
          <a:p>
            <a:pPr marL="533400" indent="-533400" eaLnBrk="1" hangingPunct="1">
              <a:lnSpc>
                <a:spcPct val="90000"/>
              </a:lnSpc>
              <a:spcBef>
                <a:spcPct val="0"/>
              </a:spcBef>
              <a:buClrTx/>
              <a:buSzTx/>
              <a:defRPr/>
            </a:pPr>
            <a:r>
              <a:rPr lang="en-US" sz="2400" smtClean="0"/>
              <a:t>Emissive display  --  convert electrical energy into light</a:t>
            </a:r>
          </a:p>
          <a:p>
            <a:pPr marL="533400" indent="-533400" eaLnBrk="1" hangingPunct="1">
              <a:lnSpc>
                <a:spcPct val="90000"/>
              </a:lnSpc>
              <a:spcBef>
                <a:spcPct val="0"/>
              </a:spcBef>
              <a:buClrTx/>
              <a:buSzTx/>
              <a:buFont typeface="Wingdings" pitchFamily="2" charset="2"/>
              <a:buNone/>
              <a:defRPr/>
            </a:pPr>
            <a:r>
              <a:rPr lang="en-US" sz="2000" smtClean="0"/>
              <a:t>       	 - Cathode ray tube (CRT)</a:t>
            </a:r>
          </a:p>
          <a:p>
            <a:pPr marL="533400" indent="-533400" eaLnBrk="1" hangingPunct="1">
              <a:lnSpc>
                <a:spcPct val="90000"/>
              </a:lnSpc>
              <a:spcBef>
                <a:spcPct val="0"/>
              </a:spcBef>
              <a:buClrTx/>
              <a:buSzTx/>
              <a:buFont typeface="Wingdings" pitchFamily="2" charset="2"/>
              <a:buNone/>
              <a:defRPr/>
            </a:pPr>
            <a:r>
              <a:rPr lang="en-US" sz="2000" smtClean="0"/>
              <a:t>         - Flat panel CRT</a:t>
            </a:r>
          </a:p>
          <a:p>
            <a:pPr marL="533400" indent="-533400" eaLnBrk="1" hangingPunct="1">
              <a:lnSpc>
                <a:spcPct val="90000"/>
              </a:lnSpc>
              <a:spcBef>
                <a:spcPct val="0"/>
              </a:spcBef>
              <a:buClrTx/>
              <a:buSzTx/>
              <a:buFont typeface="Wingdings" pitchFamily="2" charset="2"/>
              <a:buNone/>
              <a:defRPr/>
            </a:pPr>
            <a:r>
              <a:rPr lang="en-US" sz="2000" smtClean="0"/>
              <a:t>         - Plasma panels (gas-discharge display)</a:t>
            </a:r>
          </a:p>
          <a:p>
            <a:pPr marL="533400" indent="-533400" eaLnBrk="1" hangingPunct="1">
              <a:lnSpc>
                <a:spcPct val="90000"/>
              </a:lnSpc>
              <a:spcBef>
                <a:spcPct val="0"/>
              </a:spcBef>
              <a:buClrTx/>
              <a:buSzTx/>
              <a:buFont typeface="Wingdings" pitchFamily="2" charset="2"/>
              <a:buNone/>
              <a:defRPr/>
            </a:pPr>
            <a:r>
              <a:rPr lang="en-US" sz="2000" smtClean="0"/>
              <a:t>         - Thin-film electroluminescent (EL) display</a:t>
            </a:r>
          </a:p>
          <a:p>
            <a:pPr marL="533400" indent="-533400" eaLnBrk="1" hangingPunct="1">
              <a:lnSpc>
                <a:spcPct val="90000"/>
              </a:lnSpc>
              <a:spcBef>
                <a:spcPct val="0"/>
              </a:spcBef>
              <a:buClrTx/>
              <a:buSzTx/>
              <a:buFont typeface="Wingdings" pitchFamily="2" charset="2"/>
              <a:buNone/>
              <a:defRPr/>
            </a:pPr>
            <a:r>
              <a:rPr lang="en-US" sz="2000" smtClean="0"/>
              <a:t>         - Light-emitting diodes</a:t>
            </a:r>
          </a:p>
          <a:p>
            <a:pPr marL="533400" indent="-533400" eaLnBrk="1" hangingPunct="1">
              <a:lnSpc>
                <a:spcPct val="90000"/>
              </a:lnSpc>
              <a:spcBef>
                <a:spcPct val="0"/>
              </a:spcBef>
              <a:buClrTx/>
              <a:buSzTx/>
              <a:buFont typeface="Wingdings" pitchFamily="2" charset="2"/>
              <a:buNone/>
              <a:defRPr/>
            </a:pPr>
            <a:r>
              <a:rPr lang="en-US" sz="2000" smtClean="0"/>
              <a:t> </a:t>
            </a:r>
          </a:p>
          <a:p>
            <a:pPr marL="533400" indent="-533400" eaLnBrk="1" hangingPunct="1">
              <a:lnSpc>
                <a:spcPct val="90000"/>
              </a:lnSpc>
              <a:spcBef>
                <a:spcPct val="0"/>
              </a:spcBef>
              <a:buClrTx/>
              <a:buSzTx/>
              <a:defRPr/>
            </a:pPr>
            <a:r>
              <a:rPr lang="en-US" sz="2400" smtClean="0"/>
              <a:t>Non-Emissive display  --  optical effect: convert sunlight or light from other source into graphic patterns.</a:t>
            </a:r>
          </a:p>
          <a:p>
            <a:pPr marL="533400" indent="-533400" eaLnBrk="1" hangingPunct="1">
              <a:lnSpc>
                <a:spcPct val="90000"/>
              </a:lnSpc>
              <a:spcBef>
                <a:spcPct val="0"/>
              </a:spcBef>
              <a:buClrTx/>
              <a:buSzTx/>
              <a:buFont typeface="Wingdings" pitchFamily="2" charset="2"/>
              <a:buNone/>
              <a:defRPr/>
            </a:pPr>
            <a:r>
              <a:rPr lang="en-US" sz="2000" smtClean="0"/>
              <a:t> 	 - Liquid-crystal device (LCD) – flat panel</a:t>
            </a:r>
          </a:p>
          <a:p>
            <a:pPr marL="533400" indent="-533400" eaLnBrk="1" hangingPunct="1">
              <a:lnSpc>
                <a:spcPct val="90000"/>
              </a:lnSpc>
              <a:spcBef>
                <a:spcPct val="0"/>
              </a:spcBef>
              <a:buClrTx/>
              <a:buSzTx/>
              <a:buFont typeface="Wingdings" pitchFamily="2" charset="2"/>
              <a:buNone/>
              <a:defRPr/>
            </a:pPr>
            <a:r>
              <a:rPr lang="en-US" sz="2000" smtClean="0"/>
              <a:t>         - Passive-matrix LCD</a:t>
            </a:r>
          </a:p>
          <a:p>
            <a:pPr marL="533400" indent="-533400" eaLnBrk="1" hangingPunct="1">
              <a:lnSpc>
                <a:spcPct val="90000"/>
              </a:lnSpc>
              <a:spcBef>
                <a:spcPct val="0"/>
              </a:spcBef>
              <a:buClrTx/>
              <a:buSzTx/>
              <a:buFont typeface="Wingdings" pitchFamily="2" charset="2"/>
              <a:buNone/>
              <a:defRPr/>
            </a:pPr>
            <a:r>
              <a:rPr lang="en-US" sz="2000" smtClean="0"/>
              <a:t>         - Active-matrix LCD</a:t>
            </a:r>
          </a:p>
          <a:p>
            <a:pPr marL="533400" indent="-533400" eaLnBrk="1" hangingPunct="1">
              <a:lnSpc>
                <a:spcPct val="90000"/>
              </a:lnSpc>
              <a:spcBef>
                <a:spcPct val="0"/>
              </a:spcBef>
              <a:buClrTx/>
              <a:buSzTx/>
              <a:buFont typeface="Wingdings" pitchFamily="2" charset="2"/>
              <a:buNone/>
              <a:defRPr/>
            </a:pPr>
            <a:r>
              <a:rPr lang="en-US" sz="2000" smtClean="0"/>
              <a:t>        </a:t>
            </a:r>
          </a:p>
          <a:p>
            <a:pPr marL="533400" indent="-533400" eaLnBrk="1" hangingPunct="1">
              <a:lnSpc>
                <a:spcPct val="90000"/>
              </a:lnSpc>
              <a:spcBef>
                <a:spcPct val="0"/>
              </a:spcBef>
              <a:buClrTx/>
              <a:buSzTx/>
              <a:buFont typeface="Wingdings" pitchFamily="2" charset="2"/>
              <a:buNone/>
              <a:defRPr/>
            </a:pPr>
            <a:r>
              <a:rPr lang="en-US" sz="200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sz="4000" smtClean="0"/>
              <a:t>Applications of Computer Graphics</a:t>
            </a:r>
          </a:p>
        </p:txBody>
      </p:sp>
      <p:sp>
        <p:nvSpPr>
          <p:cNvPr id="6147" name="Rectangle 3"/>
          <p:cNvSpPr>
            <a:spLocks noGrp="1" noChangeArrowheads="1"/>
          </p:cNvSpPr>
          <p:nvPr>
            <p:ph type="body" idx="1"/>
          </p:nvPr>
        </p:nvSpPr>
        <p:spPr>
          <a:xfrm>
            <a:off x="685800" y="1752600"/>
            <a:ext cx="8229600" cy="4114800"/>
          </a:xfrm>
        </p:spPr>
        <p:txBody>
          <a:bodyPr>
            <a:normAutofit fontScale="92500" lnSpcReduction="10000"/>
          </a:bodyPr>
          <a:lstStyle/>
          <a:p>
            <a:pPr eaLnBrk="1" hangingPunct="1"/>
            <a:r>
              <a:rPr lang="en-GB" smtClean="0"/>
              <a:t>Computer Aided Design (CAD)</a:t>
            </a:r>
          </a:p>
          <a:p>
            <a:pPr eaLnBrk="1" hangingPunct="1"/>
            <a:r>
              <a:rPr lang="en-GB" smtClean="0"/>
              <a:t>Presentation Graphics</a:t>
            </a:r>
          </a:p>
          <a:p>
            <a:pPr eaLnBrk="1" hangingPunct="1"/>
            <a:r>
              <a:rPr lang="en-GB" smtClean="0"/>
              <a:t>Computer Art</a:t>
            </a:r>
          </a:p>
          <a:p>
            <a:pPr eaLnBrk="1" hangingPunct="1"/>
            <a:r>
              <a:rPr lang="en-GB" smtClean="0"/>
              <a:t>Entertainment (animation, games, …)</a:t>
            </a:r>
          </a:p>
          <a:p>
            <a:pPr eaLnBrk="1" hangingPunct="1"/>
            <a:r>
              <a:rPr lang="en-GB" smtClean="0"/>
              <a:t>Education &amp; Training</a:t>
            </a:r>
          </a:p>
          <a:p>
            <a:pPr eaLnBrk="1" hangingPunct="1"/>
            <a:r>
              <a:rPr lang="en-GB" smtClean="0"/>
              <a:t>Visualization (scientific &amp; business)</a:t>
            </a:r>
          </a:p>
          <a:p>
            <a:pPr eaLnBrk="1" hangingPunct="1"/>
            <a:r>
              <a:rPr lang="en-GB" smtClean="0"/>
              <a:t>Image Processing</a:t>
            </a:r>
          </a:p>
          <a:p>
            <a:pPr eaLnBrk="1" hangingPunct="1"/>
            <a:r>
              <a:rPr lang="en-GB" smtClean="0"/>
              <a:t>Graphical User Interfaces</a:t>
            </a:r>
          </a:p>
          <a:p>
            <a:pPr eaLnBrk="1" hangingPunct="1"/>
            <a:endParaRPr lang="en-GB"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17500" y="52388"/>
            <a:ext cx="8637588" cy="1431925"/>
          </a:xfrm>
          <a:effectLst>
            <a:outerShdw dist="35921" dir="2700000" algn="ctr" rotWithShape="0">
              <a:schemeClr val="bg2"/>
            </a:outerShdw>
          </a:effectLst>
        </p:spPr>
        <p:txBody>
          <a:bodyPr>
            <a:normAutofit fontScale="90000"/>
          </a:bodyPr>
          <a:lstStyle/>
          <a:p>
            <a:pPr eaLnBrk="1" hangingPunct="1">
              <a:defRPr/>
            </a:pPr>
            <a:r>
              <a:rPr lang="en-US" smtClean="0"/>
              <a:t>Monochrome Cathode Ray Tube (CRT)</a:t>
            </a:r>
          </a:p>
        </p:txBody>
      </p:sp>
      <p:sp>
        <p:nvSpPr>
          <p:cNvPr id="74755" name="Rectangle 3"/>
          <p:cNvSpPr>
            <a:spLocks noGrp="1" noChangeArrowheads="1"/>
          </p:cNvSpPr>
          <p:nvPr>
            <p:ph type="body" idx="1"/>
          </p:nvPr>
        </p:nvSpPr>
        <p:spPr>
          <a:xfrm>
            <a:off x="0" y="1447800"/>
            <a:ext cx="9144000" cy="3505200"/>
          </a:xfrm>
          <a:effectLst>
            <a:outerShdw dist="35921" dir="2700000" algn="ctr" rotWithShape="0">
              <a:schemeClr val="bg2"/>
            </a:outerShdw>
          </a:effectLst>
        </p:spPr>
        <p:txBody>
          <a:bodyPr>
            <a:noAutofit/>
          </a:bodyPr>
          <a:lstStyle/>
          <a:p>
            <a:pPr marL="533400" indent="-533400" eaLnBrk="1" hangingPunct="1">
              <a:spcBef>
                <a:spcPct val="0"/>
              </a:spcBef>
              <a:buClrTx/>
              <a:buSzTx/>
              <a:defRPr/>
            </a:pPr>
            <a:r>
              <a:rPr lang="en-US" sz="2400" dirty="0" smtClean="0"/>
              <a:t>Cathode Ray – beam of electrons</a:t>
            </a:r>
          </a:p>
          <a:p>
            <a:pPr marL="533400" indent="-533400" eaLnBrk="1" hangingPunct="1">
              <a:spcBef>
                <a:spcPct val="0"/>
              </a:spcBef>
              <a:buClrTx/>
              <a:buSzTx/>
              <a:buFont typeface="Wingdings" pitchFamily="2" charset="2"/>
              <a:buNone/>
              <a:defRPr/>
            </a:pPr>
            <a:r>
              <a:rPr lang="en-US" sz="2000" dirty="0" smtClean="0"/>
              <a:t>       	 - emitted by an electron gun</a:t>
            </a:r>
          </a:p>
          <a:p>
            <a:pPr marL="533400" indent="-533400" eaLnBrk="1" hangingPunct="1">
              <a:spcBef>
                <a:spcPct val="0"/>
              </a:spcBef>
              <a:buClrTx/>
              <a:buSzTx/>
              <a:buFont typeface="Wingdings" pitchFamily="2" charset="2"/>
              <a:buNone/>
              <a:defRPr/>
            </a:pPr>
            <a:r>
              <a:rPr lang="en-US" sz="2000" dirty="0" smtClean="0"/>
              <a:t>         - accelerated by a high positive voltage near the face of the tube</a:t>
            </a:r>
          </a:p>
          <a:p>
            <a:pPr marL="533400" indent="-533400" eaLnBrk="1" hangingPunct="1">
              <a:spcBef>
                <a:spcPct val="0"/>
              </a:spcBef>
              <a:buClrTx/>
              <a:buSzTx/>
              <a:buFont typeface="Wingdings" pitchFamily="2" charset="2"/>
              <a:buNone/>
              <a:defRPr/>
            </a:pPr>
            <a:r>
              <a:rPr lang="en-US" sz="2000" dirty="0" smtClean="0"/>
              <a:t>         - forced into a narrow stream by a focusing system</a:t>
            </a:r>
          </a:p>
          <a:p>
            <a:pPr marL="533400" indent="-533400" eaLnBrk="1" hangingPunct="1">
              <a:spcBef>
                <a:spcPct val="0"/>
              </a:spcBef>
              <a:buClrTx/>
              <a:buSzTx/>
              <a:buFont typeface="Wingdings" pitchFamily="2" charset="2"/>
              <a:buNone/>
              <a:defRPr/>
            </a:pPr>
            <a:r>
              <a:rPr lang="en-US" sz="2000" dirty="0" smtClean="0"/>
              <a:t>         - directed toward a point on the screen by the magnetic field generated </a:t>
            </a:r>
          </a:p>
          <a:p>
            <a:pPr marL="533400" indent="-533400" eaLnBrk="1" hangingPunct="1">
              <a:spcBef>
                <a:spcPct val="0"/>
              </a:spcBef>
              <a:buClrTx/>
              <a:buSzTx/>
              <a:buFont typeface="Wingdings" pitchFamily="2" charset="2"/>
              <a:buNone/>
              <a:defRPr/>
            </a:pPr>
            <a:r>
              <a:rPr lang="en-US" sz="2000" dirty="0" smtClean="0"/>
              <a:t>           by the deflection coils</a:t>
            </a:r>
          </a:p>
          <a:p>
            <a:pPr marL="533400" indent="-533400" eaLnBrk="1" hangingPunct="1">
              <a:spcBef>
                <a:spcPct val="0"/>
              </a:spcBef>
              <a:buClrTx/>
              <a:buSzTx/>
              <a:buFont typeface="Wingdings" pitchFamily="2" charset="2"/>
              <a:buNone/>
              <a:defRPr/>
            </a:pPr>
            <a:r>
              <a:rPr lang="en-US" sz="2000" dirty="0" smtClean="0"/>
              <a:t>         - hit onto the </a:t>
            </a:r>
            <a:r>
              <a:rPr lang="en-US" sz="2000" dirty="0" err="1" smtClean="0"/>
              <a:t>the</a:t>
            </a:r>
            <a:r>
              <a:rPr lang="en-US" sz="2000" dirty="0" smtClean="0"/>
              <a:t> phosphor-coated screen</a:t>
            </a:r>
          </a:p>
          <a:p>
            <a:pPr marL="533400" indent="-533400" eaLnBrk="1" hangingPunct="1">
              <a:spcBef>
                <a:spcPct val="0"/>
              </a:spcBef>
              <a:buClrTx/>
              <a:buSzTx/>
              <a:buFont typeface="Wingdings" pitchFamily="2" charset="2"/>
              <a:buNone/>
              <a:defRPr/>
            </a:pPr>
            <a:r>
              <a:rPr lang="en-US" sz="2000" dirty="0" smtClean="0"/>
              <a:t>         - phosphor emits visible light, whose intensity depends on the number of </a:t>
            </a:r>
          </a:p>
          <a:p>
            <a:pPr marL="533400" indent="-533400" eaLnBrk="1" hangingPunct="1">
              <a:spcBef>
                <a:spcPct val="0"/>
              </a:spcBef>
              <a:buClrTx/>
              <a:buSzTx/>
              <a:buFont typeface="Wingdings" pitchFamily="2" charset="2"/>
              <a:buNone/>
              <a:defRPr/>
            </a:pPr>
            <a:r>
              <a:rPr lang="en-US" sz="2000" dirty="0" smtClean="0"/>
              <a:t>           electrons striking on the screen</a:t>
            </a:r>
          </a:p>
          <a:p>
            <a:pPr marL="533400" indent="-533400" eaLnBrk="1" hangingPunct="1">
              <a:spcBef>
                <a:spcPct val="0"/>
              </a:spcBef>
              <a:buClrTx/>
              <a:buSzTx/>
              <a:buFont typeface="Wingdings" pitchFamily="2" charset="2"/>
              <a:buNone/>
              <a:defRPr/>
            </a:pPr>
            <a:r>
              <a:rPr lang="en-US" sz="2000" dirty="0" smtClean="0"/>
              <a:t>     </a:t>
            </a:r>
          </a:p>
        </p:txBody>
      </p:sp>
      <p:sp>
        <p:nvSpPr>
          <p:cNvPr id="4100" name="Line 4"/>
          <p:cNvSpPr>
            <a:spLocks noChangeShapeType="1"/>
          </p:cNvSpPr>
          <p:nvPr/>
        </p:nvSpPr>
        <p:spPr bwMode="auto">
          <a:xfrm>
            <a:off x="1549400" y="5270500"/>
            <a:ext cx="3352800" cy="0"/>
          </a:xfrm>
          <a:prstGeom prst="line">
            <a:avLst/>
          </a:prstGeom>
          <a:noFill/>
          <a:ln w="9525">
            <a:solidFill>
              <a:schemeClr val="tx1"/>
            </a:solidFill>
            <a:round/>
            <a:headEnd type="none" w="sm" len="sm"/>
            <a:tailEnd type="none" w="sm" len="sm"/>
          </a:ln>
        </p:spPr>
        <p:txBody>
          <a:bodyPr wrap="none"/>
          <a:lstStyle/>
          <a:p>
            <a:endParaRPr lang="en-US"/>
          </a:p>
        </p:txBody>
      </p:sp>
      <p:sp>
        <p:nvSpPr>
          <p:cNvPr id="4101" name="Line 5"/>
          <p:cNvSpPr>
            <a:spLocks noChangeShapeType="1"/>
          </p:cNvSpPr>
          <p:nvPr/>
        </p:nvSpPr>
        <p:spPr bwMode="auto">
          <a:xfrm flipV="1">
            <a:off x="4902200" y="4737100"/>
            <a:ext cx="762000" cy="533400"/>
          </a:xfrm>
          <a:prstGeom prst="line">
            <a:avLst/>
          </a:prstGeom>
          <a:noFill/>
          <a:ln w="9525">
            <a:solidFill>
              <a:schemeClr val="tx1"/>
            </a:solidFill>
            <a:round/>
            <a:headEnd type="none" w="sm" len="sm"/>
            <a:tailEnd type="none" w="sm" len="sm"/>
          </a:ln>
        </p:spPr>
        <p:txBody>
          <a:bodyPr wrap="none"/>
          <a:lstStyle/>
          <a:p>
            <a:endParaRPr lang="en-US"/>
          </a:p>
        </p:txBody>
      </p:sp>
      <p:sp>
        <p:nvSpPr>
          <p:cNvPr id="4102" name="Line 6"/>
          <p:cNvSpPr>
            <a:spLocks noChangeShapeType="1"/>
          </p:cNvSpPr>
          <p:nvPr/>
        </p:nvSpPr>
        <p:spPr bwMode="auto">
          <a:xfrm>
            <a:off x="1625600" y="5880100"/>
            <a:ext cx="3352800" cy="0"/>
          </a:xfrm>
          <a:prstGeom prst="line">
            <a:avLst/>
          </a:prstGeom>
          <a:noFill/>
          <a:ln w="9525">
            <a:solidFill>
              <a:schemeClr val="tx1"/>
            </a:solidFill>
            <a:round/>
            <a:headEnd type="none" w="sm" len="sm"/>
            <a:tailEnd type="none" w="sm" len="sm"/>
          </a:ln>
        </p:spPr>
        <p:txBody>
          <a:bodyPr wrap="none"/>
          <a:lstStyle/>
          <a:p>
            <a:endParaRPr lang="en-US"/>
          </a:p>
        </p:txBody>
      </p:sp>
      <p:sp>
        <p:nvSpPr>
          <p:cNvPr id="4103" name="Line 7"/>
          <p:cNvSpPr>
            <a:spLocks noChangeShapeType="1"/>
          </p:cNvSpPr>
          <p:nvPr/>
        </p:nvSpPr>
        <p:spPr bwMode="auto">
          <a:xfrm>
            <a:off x="4978400" y="5880100"/>
            <a:ext cx="762000" cy="533400"/>
          </a:xfrm>
          <a:prstGeom prst="line">
            <a:avLst/>
          </a:prstGeom>
          <a:noFill/>
          <a:ln w="9525">
            <a:solidFill>
              <a:schemeClr val="tx1"/>
            </a:solidFill>
            <a:round/>
            <a:headEnd type="none" w="sm" len="sm"/>
            <a:tailEnd type="none" w="sm" len="sm"/>
          </a:ln>
        </p:spPr>
        <p:txBody>
          <a:bodyPr wrap="none"/>
          <a:lstStyle/>
          <a:p>
            <a:endParaRPr lang="en-US"/>
          </a:p>
        </p:txBody>
      </p:sp>
      <p:sp>
        <p:nvSpPr>
          <p:cNvPr id="4104" name="Freeform 8"/>
          <p:cNvSpPr>
            <a:spLocks/>
          </p:cNvSpPr>
          <p:nvPr/>
        </p:nvSpPr>
        <p:spPr bwMode="auto">
          <a:xfrm>
            <a:off x="5664200" y="4737100"/>
            <a:ext cx="355600" cy="1676400"/>
          </a:xfrm>
          <a:custGeom>
            <a:avLst/>
            <a:gdLst>
              <a:gd name="T0" fmla="*/ 0 w 224"/>
              <a:gd name="T1" fmla="*/ 0 h 1056"/>
              <a:gd name="T2" fmla="*/ 483870067 w 224"/>
              <a:gd name="T3" fmla="*/ 846772505 h 1056"/>
              <a:gd name="T4" fmla="*/ 483870067 w 224"/>
              <a:gd name="T5" fmla="*/ 1814512455 h 1056"/>
              <a:gd name="T6" fmla="*/ 120967517 w 224"/>
              <a:gd name="T7" fmla="*/ 2147483647 h 1056"/>
              <a:gd name="T8" fmla="*/ 0 60000 65536"/>
              <a:gd name="T9" fmla="*/ 0 60000 65536"/>
              <a:gd name="T10" fmla="*/ 0 60000 65536"/>
              <a:gd name="T11" fmla="*/ 0 60000 65536"/>
              <a:gd name="T12" fmla="*/ 0 w 224"/>
              <a:gd name="T13" fmla="*/ 0 h 1056"/>
              <a:gd name="T14" fmla="*/ 224 w 224"/>
              <a:gd name="T15" fmla="*/ 1056 h 1056"/>
            </a:gdLst>
            <a:ahLst/>
            <a:cxnLst>
              <a:cxn ang="T8">
                <a:pos x="T0" y="T1"/>
              </a:cxn>
              <a:cxn ang="T9">
                <a:pos x="T2" y="T3"/>
              </a:cxn>
              <a:cxn ang="T10">
                <a:pos x="T4" y="T5"/>
              </a:cxn>
              <a:cxn ang="T11">
                <a:pos x="T6" y="T7"/>
              </a:cxn>
            </a:cxnLst>
            <a:rect l="T12" t="T13" r="T14" b="T15"/>
            <a:pathLst>
              <a:path w="224" h="1056">
                <a:moveTo>
                  <a:pt x="0" y="0"/>
                </a:moveTo>
                <a:cubicBezTo>
                  <a:pt x="80" y="108"/>
                  <a:pt x="160" y="216"/>
                  <a:pt x="192" y="336"/>
                </a:cubicBezTo>
                <a:cubicBezTo>
                  <a:pt x="224" y="456"/>
                  <a:pt x="216" y="600"/>
                  <a:pt x="192" y="720"/>
                </a:cubicBezTo>
                <a:cubicBezTo>
                  <a:pt x="168" y="840"/>
                  <a:pt x="108" y="948"/>
                  <a:pt x="48" y="1056"/>
                </a:cubicBezTo>
              </a:path>
            </a:pathLst>
          </a:custGeom>
          <a:noFill/>
          <a:ln w="9525">
            <a:solidFill>
              <a:schemeClr val="tx1"/>
            </a:solidFill>
            <a:round/>
            <a:headEnd type="none" w="sm" len="sm"/>
            <a:tailEnd type="none" w="sm" len="sm"/>
          </a:ln>
        </p:spPr>
        <p:txBody>
          <a:bodyPr wrap="none"/>
          <a:lstStyle/>
          <a:p>
            <a:endParaRPr lang="en-IN"/>
          </a:p>
        </p:txBody>
      </p:sp>
      <p:sp>
        <p:nvSpPr>
          <p:cNvPr id="4105" name="Freeform 9"/>
          <p:cNvSpPr>
            <a:spLocks/>
          </p:cNvSpPr>
          <p:nvPr/>
        </p:nvSpPr>
        <p:spPr bwMode="auto">
          <a:xfrm>
            <a:off x="1460500" y="5270500"/>
            <a:ext cx="165100" cy="609600"/>
          </a:xfrm>
          <a:custGeom>
            <a:avLst/>
            <a:gdLst>
              <a:gd name="T0" fmla="*/ 141128758 w 104"/>
              <a:gd name="T1" fmla="*/ 0 h 384"/>
              <a:gd name="T2" fmla="*/ 20161250 w 104"/>
              <a:gd name="T3" fmla="*/ 483870045 h 384"/>
              <a:gd name="T4" fmla="*/ 262096272 w 104"/>
              <a:gd name="T5" fmla="*/ 967740089 h 384"/>
              <a:gd name="T6" fmla="*/ 0 60000 65536"/>
              <a:gd name="T7" fmla="*/ 0 60000 65536"/>
              <a:gd name="T8" fmla="*/ 0 60000 65536"/>
              <a:gd name="T9" fmla="*/ 0 w 104"/>
              <a:gd name="T10" fmla="*/ 0 h 384"/>
              <a:gd name="T11" fmla="*/ 104 w 104"/>
              <a:gd name="T12" fmla="*/ 384 h 384"/>
            </a:gdLst>
            <a:ahLst/>
            <a:cxnLst>
              <a:cxn ang="T6">
                <a:pos x="T0" y="T1"/>
              </a:cxn>
              <a:cxn ang="T7">
                <a:pos x="T2" y="T3"/>
              </a:cxn>
              <a:cxn ang="T8">
                <a:pos x="T4" y="T5"/>
              </a:cxn>
            </a:cxnLst>
            <a:rect l="T9" t="T10" r="T11" b="T12"/>
            <a:pathLst>
              <a:path w="104" h="384">
                <a:moveTo>
                  <a:pt x="56" y="0"/>
                </a:moveTo>
                <a:cubicBezTo>
                  <a:pt x="28" y="64"/>
                  <a:pt x="0" y="128"/>
                  <a:pt x="8" y="192"/>
                </a:cubicBezTo>
                <a:cubicBezTo>
                  <a:pt x="16" y="256"/>
                  <a:pt x="60" y="320"/>
                  <a:pt x="104" y="384"/>
                </a:cubicBezTo>
              </a:path>
            </a:pathLst>
          </a:custGeom>
          <a:noFill/>
          <a:ln w="9525">
            <a:solidFill>
              <a:schemeClr val="tx1"/>
            </a:solidFill>
            <a:round/>
            <a:headEnd type="none" w="sm" len="sm"/>
            <a:tailEnd type="none" w="sm" len="sm"/>
          </a:ln>
        </p:spPr>
        <p:txBody>
          <a:bodyPr wrap="none"/>
          <a:lstStyle/>
          <a:p>
            <a:endParaRPr lang="en-IN"/>
          </a:p>
        </p:txBody>
      </p:sp>
      <p:sp>
        <p:nvSpPr>
          <p:cNvPr id="4106" name="Oval 10"/>
          <p:cNvSpPr>
            <a:spLocks noChangeArrowheads="1"/>
          </p:cNvSpPr>
          <p:nvPr/>
        </p:nvSpPr>
        <p:spPr bwMode="auto">
          <a:xfrm>
            <a:off x="1625600" y="5422900"/>
            <a:ext cx="228600" cy="304800"/>
          </a:xfrm>
          <a:prstGeom prst="ellipse">
            <a:avLst/>
          </a:prstGeom>
          <a:solidFill>
            <a:schemeClr val="accent1"/>
          </a:solidFill>
          <a:ln w="9525">
            <a:solidFill>
              <a:schemeClr val="tx1"/>
            </a:solidFill>
            <a:round/>
            <a:headEnd type="none" w="sm" len="sm"/>
            <a:tailEnd type="none" w="sm" len="sm"/>
          </a:ln>
        </p:spPr>
        <p:txBody>
          <a:bodyPr wrap="none" anchor="ctr"/>
          <a:lstStyle/>
          <a:p>
            <a:endParaRPr lang="en-US"/>
          </a:p>
        </p:txBody>
      </p:sp>
      <p:sp>
        <p:nvSpPr>
          <p:cNvPr id="4107" name="Rectangle 11"/>
          <p:cNvSpPr>
            <a:spLocks noChangeArrowheads="1"/>
          </p:cNvSpPr>
          <p:nvPr/>
        </p:nvSpPr>
        <p:spPr bwMode="auto">
          <a:xfrm>
            <a:off x="1930400" y="5422900"/>
            <a:ext cx="533400" cy="304800"/>
          </a:xfrm>
          <a:prstGeom prst="rect">
            <a:avLst/>
          </a:prstGeom>
          <a:solidFill>
            <a:schemeClr val="accent1"/>
          </a:solidFill>
          <a:ln w="9525">
            <a:solidFill>
              <a:schemeClr val="tx1"/>
            </a:solidFill>
            <a:miter lim="800000"/>
            <a:headEnd type="none" w="sm" len="sm"/>
            <a:tailEnd type="none" w="sm" len="sm"/>
          </a:ln>
        </p:spPr>
        <p:txBody>
          <a:bodyPr wrap="none" anchor="ctr"/>
          <a:lstStyle/>
          <a:p>
            <a:endParaRPr lang="en-US"/>
          </a:p>
        </p:txBody>
      </p:sp>
      <p:sp>
        <p:nvSpPr>
          <p:cNvPr id="4108" name="Rectangle 12"/>
          <p:cNvSpPr>
            <a:spLocks noChangeArrowheads="1"/>
          </p:cNvSpPr>
          <p:nvPr/>
        </p:nvSpPr>
        <p:spPr bwMode="auto">
          <a:xfrm>
            <a:off x="2997200" y="5422900"/>
            <a:ext cx="609600" cy="304800"/>
          </a:xfrm>
          <a:prstGeom prst="rect">
            <a:avLst/>
          </a:prstGeom>
          <a:solidFill>
            <a:schemeClr val="accent1"/>
          </a:solidFill>
          <a:ln w="9525">
            <a:solidFill>
              <a:schemeClr val="tx1"/>
            </a:solidFill>
            <a:miter lim="800000"/>
            <a:headEnd type="none" w="sm" len="sm"/>
            <a:tailEnd type="none" w="sm" len="sm"/>
          </a:ln>
        </p:spPr>
        <p:txBody>
          <a:bodyPr wrap="none" anchor="ctr"/>
          <a:lstStyle/>
          <a:p>
            <a:endParaRPr lang="en-US"/>
          </a:p>
        </p:txBody>
      </p:sp>
      <p:sp>
        <p:nvSpPr>
          <p:cNvPr id="4109" name="Rectangle 13"/>
          <p:cNvSpPr>
            <a:spLocks noChangeArrowheads="1"/>
          </p:cNvSpPr>
          <p:nvPr/>
        </p:nvSpPr>
        <p:spPr bwMode="auto">
          <a:xfrm>
            <a:off x="3911600" y="5422900"/>
            <a:ext cx="609600" cy="304800"/>
          </a:xfrm>
          <a:prstGeom prst="rect">
            <a:avLst/>
          </a:prstGeom>
          <a:solidFill>
            <a:schemeClr val="accent1"/>
          </a:solidFill>
          <a:ln w="9525">
            <a:solidFill>
              <a:schemeClr val="tx1"/>
            </a:solidFill>
            <a:miter lim="800000"/>
            <a:headEnd type="none" w="sm" len="sm"/>
            <a:tailEnd type="none" w="sm" len="sm"/>
          </a:ln>
        </p:spPr>
        <p:txBody>
          <a:bodyPr wrap="none" anchor="ctr"/>
          <a:lstStyle/>
          <a:p>
            <a:endParaRPr lang="en-US"/>
          </a:p>
        </p:txBody>
      </p:sp>
      <p:sp>
        <p:nvSpPr>
          <p:cNvPr id="4110" name="Line 14"/>
          <p:cNvSpPr>
            <a:spLocks noChangeShapeType="1"/>
          </p:cNvSpPr>
          <p:nvPr/>
        </p:nvSpPr>
        <p:spPr bwMode="auto">
          <a:xfrm>
            <a:off x="1778000" y="5575300"/>
            <a:ext cx="3505200" cy="0"/>
          </a:xfrm>
          <a:prstGeom prst="line">
            <a:avLst/>
          </a:prstGeom>
          <a:noFill/>
          <a:ln w="9525">
            <a:solidFill>
              <a:schemeClr val="tx1"/>
            </a:solidFill>
            <a:round/>
            <a:headEnd type="none" w="sm" len="sm"/>
            <a:tailEnd type="triangle" w="sm" len="sm"/>
          </a:ln>
        </p:spPr>
        <p:txBody>
          <a:bodyPr wrap="none"/>
          <a:lstStyle/>
          <a:p>
            <a:endParaRPr lang="en-US"/>
          </a:p>
        </p:txBody>
      </p:sp>
      <p:sp>
        <p:nvSpPr>
          <p:cNvPr id="4111" name="Text Box 15"/>
          <p:cNvSpPr txBox="1">
            <a:spLocks noChangeArrowheads="1"/>
          </p:cNvSpPr>
          <p:nvPr/>
        </p:nvSpPr>
        <p:spPr bwMode="auto">
          <a:xfrm>
            <a:off x="558800" y="5422900"/>
            <a:ext cx="912813" cy="336550"/>
          </a:xfrm>
          <a:prstGeom prst="rect">
            <a:avLst/>
          </a:prstGeom>
          <a:noFill/>
          <a:ln w="9525">
            <a:noFill/>
            <a:miter lim="800000"/>
            <a:headEnd type="none" w="sm" len="sm"/>
            <a:tailEnd type="none" w="sm" len="sm"/>
          </a:ln>
        </p:spPr>
        <p:txBody>
          <a:bodyPr wrap="none">
            <a:spAutoFit/>
          </a:bodyPr>
          <a:lstStyle/>
          <a:p>
            <a:r>
              <a:rPr lang="en-US" sz="1600"/>
              <a:t>Cathode </a:t>
            </a:r>
          </a:p>
        </p:txBody>
      </p:sp>
      <p:sp>
        <p:nvSpPr>
          <p:cNvPr id="4112" name="Text Box 17"/>
          <p:cNvSpPr txBox="1">
            <a:spLocks noChangeArrowheads="1"/>
          </p:cNvSpPr>
          <p:nvPr/>
        </p:nvSpPr>
        <p:spPr bwMode="auto">
          <a:xfrm>
            <a:off x="2865438" y="5908675"/>
            <a:ext cx="930275" cy="581025"/>
          </a:xfrm>
          <a:prstGeom prst="rect">
            <a:avLst/>
          </a:prstGeom>
          <a:noFill/>
          <a:ln w="9525">
            <a:noFill/>
            <a:miter lim="800000"/>
            <a:headEnd type="none" w="sm" len="sm"/>
            <a:tailEnd type="none" w="sm" len="sm"/>
          </a:ln>
        </p:spPr>
        <p:txBody>
          <a:bodyPr wrap="none">
            <a:spAutoFit/>
          </a:bodyPr>
          <a:lstStyle/>
          <a:p>
            <a:r>
              <a:rPr lang="en-US" sz="1600"/>
              <a:t>Focusing</a:t>
            </a:r>
          </a:p>
          <a:p>
            <a:r>
              <a:rPr lang="en-US" sz="1600"/>
              <a:t>system </a:t>
            </a:r>
          </a:p>
        </p:txBody>
      </p:sp>
      <p:sp>
        <p:nvSpPr>
          <p:cNvPr id="4113" name="Text Box 18"/>
          <p:cNvSpPr txBox="1">
            <a:spLocks noChangeArrowheads="1"/>
          </p:cNvSpPr>
          <p:nvPr/>
        </p:nvSpPr>
        <p:spPr bwMode="auto">
          <a:xfrm>
            <a:off x="3759200" y="5880100"/>
            <a:ext cx="1057275" cy="825500"/>
          </a:xfrm>
          <a:prstGeom prst="rect">
            <a:avLst/>
          </a:prstGeom>
          <a:noFill/>
          <a:ln w="9525">
            <a:noFill/>
            <a:miter lim="800000"/>
            <a:headEnd type="none" w="sm" len="sm"/>
            <a:tailEnd type="none" w="sm" len="sm"/>
          </a:ln>
        </p:spPr>
        <p:txBody>
          <a:bodyPr wrap="none">
            <a:spAutoFit/>
          </a:bodyPr>
          <a:lstStyle/>
          <a:p>
            <a:r>
              <a:rPr lang="en-US" sz="1600"/>
              <a:t>Horizontal</a:t>
            </a:r>
          </a:p>
          <a:p>
            <a:r>
              <a:rPr lang="en-US" sz="1600"/>
              <a:t>&amp; vertical </a:t>
            </a:r>
          </a:p>
          <a:p>
            <a:r>
              <a:rPr lang="en-US" sz="1600"/>
              <a:t>deflection </a:t>
            </a:r>
          </a:p>
        </p:txBody>
      </p:sp>
      <p:sp>
        <p:nvSpPr>
          <p:cNvPr id="4114" name="Text Box 19"/>
          <p:cNvSpPr txBox="1">
            <a:spLocks noChangeArrowheads="1"/>
          </p:cNvSpPr>
          <p:nvPr/>
        </p:nvSpPr>
        <p:spPr bwMode="auto">
          <a:xfrm>
            <a:off x="1443038" y="4933950"/>
            <a:ext cx="1281112" cy="336550"/>
          </a:xfrm>
          <a:prstGeom prst="rect">
            <a:avLst/>
          </a:prstGeom>
          <a:noFill/>
          <a:ln w="9525">
            <a:noFill/>
            <a:miter lim="800000"/>
            <a:headEnd type="none" w="sm" len="sm"/>
            <a:tailEnd type="none" w="sm" len="sm"/>
          </a:ln>
        </p:spPr>
        <p:txBody>
          <a:bodyPr wrap="none">
            <a:spAutoFit/>
          </a:bodyPr>
          <a:lstStyle/>
          <a:p>
            <a:r>
              <a:rPr lang="en-US" sz="1600"/>
              <a:t>Electron gun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effectLst>
            <a:outerShdw dist="35921" dir="2700000" algn="ctr" rotWithShape="0">
              <a:schemeClr val="bg2"/>
            </a:outerShdw>
          </a:effectLst>
        </p:spPr>
        <p:txBody>
          <a:bodyPr/>
          <a:lstStyle/>
          <a:p>
            <a:pPr eaLnBrk="1" hangingPunct="1">
              <a:defRPr/>
            </a:pPr>
            <a:r>
              <a:rPr lang="en-US" smtClean="0"/>
              <a:t>Properties of the CRT</a:t>
            </a:r>
          </a:p>
        </p:txBody>
      </p:sp>
      <p:sp>
        <p:nvSpPr>
          <p:cNvPr id="70659" name="Rectangle 3"/>
          <p:cNvSpPr>
            <a:spLocks noGrp="1" noChangeArrowheads="1"/>
          </p:cNvSpPr>
          <p:nvPr>
            <p:ph type="body" idx="1"/>
          </p:nvPr>
        </p:nvSpPr>
        <p:spPr>
          <a:xfrm>
            <a:off x="0" y="1295400"/>
            <a:ext cx="9144000" cy="3657600"/>
          </a:xfrm>
          <a:effectLst>
            <a:outerShdw dist="35921" dir="2700000" algn="ctr" rotWithShape="0">
              <a:schemeClr val="bg2"/>
            </a:outerShdw>
          </a:effectLst>
        </p:spPr>
        <p:txBody>
          <a:bodyPr>
            <a:noAutofit/>
          </a:bodyPr>
          <a:lstStyle/>
          <a:p>
            <a:pPr marL="533400" indent="-533400" eaLnBrk="1" hangingPunct="1">
              <a:lnSpc>
                <a:spcPct val="90000"/>
              </a:lnSpc>
              <a:spcBef>
                <a:spcPct val="0"/>
              </a:spcBef>
              <a:buClrTx/>
              <a:buSzTx/>
              <a:defRPr/>
            </a:pPr>
            <a:endParaRPr lang="en-US" sz="1600" dirty="0" smtClean="0"/>
          </a:p>
          <a:p>
            <a:pPr marL="533400" indent="-533400" eaLnBrk="1" hangingPunct="1">
              <a:lnSpc>
                <a:spcPct val="90000"/>
              </a:lnSpc>
              <a:spcBef>
                <a:spcPct val="0"/>
              </a:spcBef>
              <a:buClrTx/>
              <a:buSzTx/>
              <a:defRPr/>
            </a:pPr>
            <a:r>
              <a:rPr lang="en-US" sz="2000" dirty="0" smtClean="0"/>
              <a:t>Phosphor Persistence (PP)</a:t>
            </a:r>
          </a:p>
          <a:p>
            <a:pPr marL="533400" indent="-533400" eaLnBrk="1" hangingPunct="1">
              <a:lnSpc>
                <a:spcPct val="90000"/>
              </a:lnSpc>
              <a:spcBef>
                <a:spcPct val="0"/>
              </a:spcBef>
              <a:buClrTx/>
              <a:buSzTx/>
              <a:buFont typeface="Wingdings" pitchFamily="2" charset="2"/>
              <a:buNone/>
              <a:defRPr/>
            </a:pPr>
            <a:r>
              <a:rPr lang="en-US" sz="2000" dirty="0" smtClean="0"/>
              <a:t>           - the light output decays exponentially with time. </a:t>
            </a:r>
          </a:p>
          <a:p>
            <a:pPr marL="533400" indent="-533400" eaLnBrk="1" hangingPunct="1">
              <a:lnSpc>
                <a:spcPct val="90000"/>
              </a:lnSpc>
              <a:spcBef>
                <a:spcPct val="0"/>
              </a:spcBef>
              <a:buClrTx/>
              <a:buSzTx/>
              <a:buFont typeface="Wingdings" pitchFamily="2" charset="2"/>
              <a:buNone/>
              <a:defRPr/>
            </a:pPr>
            <a:r>
              <a:rPr lang="en-US" sz="2000" dirty="0" smtClean="0"/>
              <a:t>           - a phosphor’s persistence is defined as the time from the removal of </a:t>
            </a:r>
          </a:p>
          <a:p>
            <a:pPr marL="533400" indent="-533400" eaLnBrk="1" hangingPunct="1">
              <a:lnSpc>
                <a:spcPct val="90000"/>
              </a:lnSpc>
              <a:spcBef>
                <a:spcPct val="0"/>
              </a:spcBef>
              <a:buClrTx/>
              <a:buSzTx/>
              <a:buFont typeface="Wingdings" pitchFamily="2" charset="2"/>
              <a:buNone/>
              <a:defRPr/>
            </a:pPr>
            <a:r>
              <a:rPr lang="en-US" sz="2000" dirty="0" smtClean="0"/>
              <a:t>              excitation to the moment of decaying the light to one-tenth of its </a:t>
            </a:r>
          </a:p>
          <a:p>
            <a:pPr marL="533400" indent="-533400" eaLnBrk="1" hangingPunct="1">
              <a:lnSpc>
                <a:spcPct val="90000"/>
              </a:lnSpc>
              <a:spcBef>
                <a:spcPct val="0"/>
              </a:spcBef>
              <a:buClrTx/>
              <a:buSzTx/>
              <a:buFont typeface="Wingdings" pitchFamily="2" charset="2"/>
              <a:buNone/>
              <a:defRPr/>
            </a:pPr>
            <a:r>
              <a:rPr lang="en-US" sz="2000" dirty="0" smtClean="0"/>
              <a:t>              original intensity</a:t>
            </a:r>
          </a:p>
          <a:p>
            <a:pPr marL="533400" indent="-533400" eaLnBrk="1" hangingPunct="1">
              <a:lnSpc>
                <a:spcPct val="90000"/>
              </a:lnSpc>
              <a:spcBef>
                <a:spcPct val="0"/>
              </a:spcBef>
              <a:buClrTx/>
              <a:buSzTx/>
              <a:buFont typeface="Wingdings" pitchFamily="2" charset="2"/>
              <a:buNone/>
              <a:defRPr/>
            </a:pPr>
            <a:r>
              <a:rPr lang="en-US" sz="2000" dirty="0" smtClean="0"/>
              <a:t>           - low persistence -&gt; good for animation</a:t>
            </a:r>
          </a:p>
          <a:p>
            <a:pPr marL="533400" indent="-533400" eaLnBrk="1" hangingPunct="1">
              <a:lnSpc>
                <a:spcPct val="90000"/>
              </a:lnSpc>
              <a:spcBef>
                <a:spcPct val="0"/>
              </a:spcBef>
              <a:buClrTx/>
              <a:buSzTx/>
              <a:buFont typeface="Wingdings" pitchFamily="2" charset="2"/>
              <a:buNone/>
              <a:defRPr/>
            </a:pPr>
            <a:r>
              <a:rPr lang="en-US" sz="2000" dirty="0" smtClean="0"/>
              <a:t>           - high persistence -&gt; good for static picture with high complexity</a:t>
            </a:r>
          </a:p>
          <a:p>
            <a:pPr marL="533400" indent="-533400" eaLnBrk="1" hangingPunct="1">
              <a:lnSpc>
                <a:spcPct val="90000"/>
              </a:lnSpc>
              <a:spcBef>
                <a:spcPct val="0"/>
              </a:spcBef>
              <a:buClrTx/>
              <a:buSzTx/>
              <a:buFont typeface="Wingdings" pitchFamily="2" charset="2"/>
              <a:buNone/>
              <a:defRPr/>
            </a:pPr>
            <a:r>
              <a:rPr lang="en-US" sz="2000" dirty="0" smtClean="0"/>
              <a:t>           - typical range: 10ms – 60ms</a:t>
            </a:r>
          </a:p>
          <a:p>
            <a:pPr marL="533400" indent="-533400" eaLnBrk="1" hangingPunct="1">
              <a:lnSpc>
                <a:spcPct val="90000"/>
              </a:lnSpc>
              <a:spcBef>
                <a:spcPct val="0"/>
              </a:spcBef>
              <a:buClrTx/>
              <a:buSzTx/>
              <a:defRPr/>
            </a:pPr>
            <a:endParaRPr lang="en-US" sz="2000" dirty="0" smtClean="0"/>
          </a:p>
          <a:p>
            <a:pPr marL="533400" indent="-533400" eaLnBrk="1" hangingPunct="1">
              <a:lnSpc>
                <a:spcPct val="90000"/>
              </a:lnSpc>
              <a:spcBef>
                <a:spcPct val="0"/>
              </a:spcBef>
              <a:buClrTx/>
              <a:buSzTx/>
              <a:defRPr/>
            </a:pPr>
            <a:endParaRPr lang="en-US" sz="1800" dirty="0" smtClean="0"/>
          </a:p>
          <a:p>
            <a:pPr marL="533400" indent="-533400" eaLnBrk="1" hangingPunct="1">
              <a:lnSpc>
                <a:spcPct val="90000"/>
              </a:lnSpc>
              <a:spcBef>
                <a:spcPct val="0"/>
              </a:spcBef>
              <a:buClrTx/>
              <a:buSzTx/>
              <a:defRPr/>
            </a:pPr>
            <a:r>
              <a:rPr lang="en-US" sz="2000" dirty="0" smtClean="0"/>
              <a:t>Refresh rate (RR)</a:t>
            </a:r>
          </a:p>
          <a:p>
            <a:pPr marL="533400" indent="-533400" eaLnBrk="1" hangingPunct="1">
              <a:lnSpc>
                <a:spcPct val="90000"/>
              </a:lnSpc>
              <a:spcBef>
                <a:spcPct val="0"/>
              </a:spcBef>
              <a:buClrTx/>
              <a:buSzTx/>
              <a:buFont typeface="Wingdings" pitchFamily="2" charset="2"/>
              <a:buNone/>
              <a:defRPr/>
            </a:pPr>
            <a:r>
              <a:rPr lang="en-US" sz="2000" dirty="0" smtClean="0"/>
              <a:t>           - number of times per second the image is redrawn (e.g., 60 or higher)</a:t>
            </a:r>
          </a:p>
          <a:p>
            <a:pPr marL="533400" indent="-533400" eaLnBrk="1" hangingPunct="1">
              <a:lnSpc>
                <a:spcPct val="90000"/>
              </a:lnSpc>
              <a:spcBef>
                <a:spcPct val="0"/>
              </a:spcBef>
              <a:buClrTx/>
              <a:buSzTx/>
              <a:buFont typeface="Wingdings" pitchFamily="2" charset="2"/>
              <a:buNone/>
              <a:defRPr/>
            </a:pPr>
            <a:endParaRPr lang="en-US" sz="2000" dirty="0" smtClean="0"/>
          </a:p>
          <a:p>
            <a:pPr marL="533400" indent="-533400" eaLnBrk="1" hangingPunct="1">
              <a:lnSpc>
                <a:spcPct val="90000"/>
              </a:lnSpc>
              <a:spcBef>
                <a:spcPct val="0"/>
              </a:spcBef>
              <a:buClrTx/>
              <a:buSzTx/>
              <a:defRPr/>
            </a:pPr>
            <a:r>
              <a:rPr lang="en-US" sz="2000" dirty="0" smtClean="0"/>
              <a:t>Critical fusion frequency (CFF)</a:t>
            </a:r>
          </a:p>
          <a:p>
            <a:pPr marL="533400" indent="-533400" eaLnBrk="1" hangingPunct="1">
              <a:lnSpc>
                <a:spcPct val="90000"/>
              </a:lnSpc>
              <a:spcBef>
                <a:spcPct val="0"/>
              </a:spcBef>
              <a:buClrTx/>
              <a:buSzTx/>
              <a:buFont typeface="Wingdings" pitchFamily="2" charset="2"/>
              <a:buNone/>
              <a:defRPr/>
            </a:pPr>
            <a:r>
              <a:rPr lang="en-US" sz="2000" dirty="0" smtClean="0"/>
              <a:t>           - the refresh rate above which a picture stops flickering and becomes </a:t>
            </a:r>
          </a:p>
          <a:p>
            <a:pPr marL="533400" indent="-533400" eaLnBrk="1" hangingPunct="1">
              <a:lnSpc>
                <a:spcPct val="90000"/>
              </a:lnSpc>
              <a:spcBef>
                <a:spcPct val="0"/>
              </a:spcBef>
              <a:buClrTx/>
              <a:buSzTx/>
              <a:buFont typeface="Wingdings" pitchFamily="2" charset="2"/>
              <a:buNone/>
              <a:defRPr/>
            </a:pPr>
            <a:r>
              <a:rPr lang="en-US" sz="2000" dirty="0" smtClean="0"/>
              <a:t>             steady</a:t>
            </a:r>
          </a:p>
          <a:p>
            <a:pPr marL="533400" indent="-533400" eaLnBrk="1" hangingPunct="1">
              <a:lnSpc>
                <a:spcPct val="90000"/>
              </a:lnSpc>
              <a:spcBef>
                <a:spcPct val="0"/>
              </a:spcBef>
              <a:buClrTx/>
              <a:buSzTx/>
              <a:buFont typeface="Wingdings" pitchFamily="2" charset="2"/>
              <a:buNone/>
              <a:defRPr/>
            </a:pPr>
            <a:endParaRPr lang="en-US" sz="2000" dirty="0" smtClean="0"/>
          </a:p>
          <a:p>
            <a:pPr marL="533400" indent="-533400" eaLnBrk="1" hangingPunct="1">
              <a:lnSpc>
                <a:spcPct val="90000"/>
              </a:lnSpc>
              <a:spcBef>
                <a:spcPct val="0"/>
              </a:spcBef>
              <a:buClrTx/>
              <a:buSzTx/>
              <a:buFont typeface="Wingdings" pitchFamily="2" charset="2"/>
              <a:buChar char="Ø"/>
              <a:defRPr/>
            </a:pPr>
            <a:r>
              <a:rPr lang="en-US" sz="2000" dirty="0" smtClean="0"/>
              <a:t>   longer PP -&gt; lower CFF required</a:t>
            </a:r>
          </a:p>
          <a:p>
            <a:pPr marL="533400" indent="-533400" eaLnBrk="1" hangingPunct="1">
              <a:lnSpc>
                <a:spcPct val="90000"/>
              </a:lnSpc>
              <a:spcBef>
                <a:spcPct val="0"/>
              </a:spcBef>
              <a:buClrTx/>
              <a:buSzTx/>
              <a:buFont typeface="Wingdings" pitchFamily="2" charset="2"/>
              <a:buNone/>
              <a:defRPr/>
            </a:pPr>
            <a:endParaRPr lang="en-US" sz="20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26"/>
          <p:cNvSpPr>
            <a:spLocks noGrp="1" noChangeArrowheads="1"/>
          </p:cNvSpPr>
          <p:nvPr>
            <p:ph type="title"/>
          </p:nvPr>
        </p:nvSpPr>
        <p:spPr>
          <a:effectLst>
            <a:outerShdw dist="35921" dir="2700000" algn="ctr" rotWithShape="0">
              <a:schemeClr val="bg2"/>
            </a:outerShdw>
          </a:effectLst>
        </p:spPr>
        <p:txBody>
          <a:bodyPr/>
          <a:lstStyle/>
          <a:p>
            <a:pPr eaLnBrk="1" hangingPunct="1">
              <a:defRPr/>
            </a:pPr>
            <a:r>
              <a:rPr lang="en-US" smtClean="0"/>
              <a:t>Properties of the CRT</a:t>
            </a:r>
          </a:p>
        </p:txBody>
      </p:sp>
      <p:sp>
        <p:nvSpPr>
          <p:cNvPr id="71683" name="Rectangle 1027"/>
          <p:cNvSpPr>
            <a:spLocks noGrp="1" noChangeArrowheads="1"/>
          </p:cNvSpPr>
          <p:nvPr>
            <p:ph type="body" idx="1"/>
          </p:nvPr>
        </p:nvSpPr>
        <p:spPr>
          <a:xfrm>
            <a:off x="0" y="1447800"/>
            <a:ext cx="9144000" cy="3962400"/>
          </a:xfrm>
          <a:effectLst>
            <a:outerShdw dist="35921" dir="2700000" algn="ctr" rotWithShape="0">
              <a:schemeClr val="bg2"/>
            </a:outerShdw>
          </a:effectLst>
        </p:spPr>
        <p:txBody>
          <a:bodyPr>
            <a:noAutofit/>
          </a:bodyPr>
          <a:lstStyle/>
          <a:p>
            <a:pPr marL="533400" indent="-533400" eaLnBrk="1" hangingPunct="1">
              <a:lnSpc>
                <a:spcPct val="90000"/>
              </a:lnSpc>
              <a:spcBef>
                <a:spcPct val="0"/>
              </a:spcBef>
              <a:buClrTx/>
              <a:buSzTx/>
              <a:defRPr/>
            </a:pPr>
            <a:endParaRPr lang="en-US" sz="1800" dirty="0" smtClean="0"/>
          </a:p>
          <a:p>
            <a:pPr marL="533400" indent="-533400" eaLnBrk="1" hangingPunct="1">
              <a:lnSpc>
                <a:spcPct val="90000"/>
              </a:lnSpc>
              <a:spcBef>
                <a:spcPct val="0"/>
              </a:spcBef>
              <a:buClrTx/>
              <a:buSzTx/>
              <a:defRPr/>
            </a:pPr>
            <a:endParaRPr lang="en-US" sz="2000" dirty="0" smtClean="0"/>
          </a:p>
          <a:p>
            <a:pPr marL="533400" indent="-533400" eaLnBrk="1" hangingPunct="1">
              <a:lnSpc>
                <a:spcPct val="90000"/>
              </a:lnSpc>
              <a:spcBef>
                <a:spcPct val="0"/>
              </a:spcBef>
              <a:buClrTx/>
              <a:buSzTx/>
              <a:defRPr/>
            </a:pPr>
            <a:r>
              <a:rPr lang="en-US" sz="2400" dirty="0" smtClean="0"/>
              <a:t>Resolution</a:t>
            </a:r>
          </a:p>
          <a:p>
            <a:pPr marL="533400" indent="-533400" eaLnBrk="1" hangingPunct="1">
              <a:lnSpc>
                <a:spcPct val="90000"/>
              </a:lnSpc>
              <a:spcBef>
                <a:spcPct val="0"/>
              </a:spcBef>
              <a:buClrTx/>
              <a:buSzTx/>
              <a:buFont typeface="Wingdings" pitchFamily="2" charset="2"/>
              <a:buNone/>
              <a:defRPr/>
            </a:pPr>
            <a:r>
              <a:rPr lang="en-US" sz="2400" dirty="0" smtClean="0"/>
              <a:t>         - the maximum number of points that can be displayed without overlap on  a CRT</a:t>
            </a:r>
          </a:p>
          <a:p>
            <a:pPr marL="533400" indent="-533400" eaLnBrk="1" hangingPunct="1">
              <a:lnSpc>
                <a:spcPct val="90000"/>
              </a:lnSpc>
              <a:spcBef>
                <a:spcPct val="0"/>
              </a:spcBef>
              <a:buClrTx/>
              <a:buSzTx/>
              <a:buFont typeface="Wingdings" pitchFamily="2" charset="2"/>
              <a:buNone/>
              <a:defRPr/>
            </a:pPr>
            <a:r>
              <a:rPr lang="en-US" sz="2400" dirty="0" smtClean="0"/>
              <a:t>         - high-definition system, e.g. 1280 * 1024 pixels</a:t>
            </a:r>
          </a:p>
          <a:p>
            <a:pPr marL="533400" indent="-533400" eaLnBrk="1" hangingPunct="1">
              <a:lnSpc>
                <a:spcPct val="90000"/>
              </a:lnSpc>
              <a:spcBef>
                <a:spcPct val="0"/>
              </a:spcBef>
              <a:buClrTx/>
              <a:buSzTx/>
              <a:buFont typeface="Wingdings" pitchFamily="2" charset="2"/>
              <a:buNone/>
              <a:defRPr/>
            </a:pPr>
            <a:r>
              <a:rPr lang="en-US" sz="2400" dirty="0" smtClean="0"/>
              <a:t>         - resolution depends on the type of phosphor, the intensity to be </a:t>
            </a:r>
          </a:p>
          <a:p>
            <a:pPr marL="533400" indent="-533400" eaLnBrk="1" hangingPunct="1">
              <a:lnSpc>
                <a:spcPct val="90000"/>
              </a:lnSpc>
              <a:spcBef>
                <a:spcPct val="0"/>
              </a:spcBef>
              <a:buClrTx/>
              <a:buSzTx/>
              <a:buFont typeface="Wingdings" pitchFamily="2" charset="2"/>
              <a:buNone/>
              <a:defRPr/>
            </a:pPr>
            <a:r>
              <a:rPr lang="en-US" sz="2400" dirty="0" smtClean="0"/>
              <a:t>           displayed, focusing and deflection systems, size of video memory</a:t>
            </a:r>
          </a:p>
          <a:p>
            <a:pPr marL="533400" indent="-533400" eaLnBrk="1" hangingPunct="1">
              <a:lnSpc>
                <a:spcPct val="90000"/>
              </a:lnSpc>
              <a:spcBef>
                <a:spcPct val="0"/>
              </a:spcBef>
              <a:buClrTx/>
              <a:buSzTx/>
              <a:buFont typeface="Wingdings" pitchFamily="2" charset="2"/>
              <a:buNone/>
              <a:defRPr/>
            </a:pPr>
            <a:endParaRPr lang="en-US" sz="2400" dirty="0" smtClean="0"/>
          </a:p>
          <a:p>
            <a:pPr marL="533400" indent="-533400" eaLnBrk="1" hangingPunct="1">
              <a:lnSpc>
                <a:spcPct val="90000"/>
              </a:lnSpc>
              <a:spcBef>
                <a:spcPct val="0"/>
              </a:spcBef>
              <a:buClrTx/>
              <a:buSzTx/>
              <a:defRPr/>
            </a:pPr>
            <a:r>
              <a:rPr lang="en-US" sz="2400" dirty="0" smtClean="0"/>
              <a:t>Horizontal scan rate</a:t>
            </a:r>
          </a:p>
          <a:p>
            <a:pPr marL="533400" indent="-533400" eaLnBrk="1" hangingPunct="1">
              <a:lnSpc>
                <a:spcPct val="90000"/>
              </a:lnSpc>
              <a:spcBef>
                <a:spcPct val="0"/>
              </a:spcBef>
              <a:buClrTx/>
              <a:buSzTx/>
              <a:buFont typeface="Wingdings" pitchFamily="2" charset="2"/>
              <a:buNone/>
              <a:defRPr/>
            </a:pPr>
            <a:r>
              <a:rPr lang="en-US" sz="2400" dirty="0" smtClean="0"/>
              <a:t>        - the number of scan lines per second that the CRT is able to display</a:t>
            </a:r>
          </a:p>
          <a:p>
            <a:pPr marL="533400" indent="-533400" eaLnBrk="1" hangingPunct="1">
              <a:lnSpc>
                <a:spcPct val="90000"/>
              </a:lnSpc>
              <a:spcBef>
                <a:spcPct val="0"/>
              </a:spcBef>
              <a:buClrTx/>
              <a:buSzTx/>
              <a:buFont typeface="Wingdings" pitchFamily="2" charset="2"/>
              <a:buNone/>
              <a:defRPr/>
            </a:pPr>
            <a:r>
              <a:rPr lang="en-US" sz="2400" dirty="0" smtClean="0"/>
              <a:t>        - refresh rate * number of scan lines per frame</a:t>
            </a:r>
          </a:p>
          <a:p>
            <a:pPr marL="533400" indent="-533400" eaLnBrk="1" hangingPunct="1">
              <a:lnSpc>
                <a:spcPct val="90000"/>
              </a:lnSpc>
              <a:spcBef>
                <a:spcPct val="0"/>
              </a:spcBef>
              <a:buClrTx/>
              <a:buSzTx/>
              <a:buFont typeface="Wingdings" pitchFamily="2" charset="2"/>
              <a:buNone/>
              <a:defRPr/>
            </a:pPr>
            <a:endParaRPr lang="en-US" sz="24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74700" y="698500"/>
            <a:ext cx="4064000" cy="533400"/>
          </a:xfrm>
          <a:noFill/>
        </p:spPr>
        <p:txBody>
          <a:bodyPr wrap="none" lIns="63500" tIns="25400" rIns="63500" bIns="25400" anchor="t">
            <a:normAutofit fontScale="90000"/>
          </a:bodyPr>
          <a:lstStyle/>
          <a:p>
            <a:pPr eaLnBrk="1" hangingPunct="1"/>
            <a:r>
              <a:rPr lang="en-US" smtClean="0"/>
              <a:t>CRT Color Monitor</a:t>
            </a:r>
          </a:p>
        </p:txBody>
      </p:sp>
      <p:pic>
        <p:nvPicPr>
          <p:cNvPr id="7171" name="Picture 3"/>
          <p:cNvPicPr>
            <a:picLocks noChangeArrowheads="1"/>
          </p:cNvPicPr>
          <p:nvPr/>
        </p:nvPicPr>
        <p:blipFill>
          <a:blip r:embed="rId2"/>
          <a:srcRect/>
          <a:stretch>
            <a:fillRect/>
          </a:stretch>
        </p:blipFill>
        <p:spPr bwMode="auto">
          <a:xfrm>
            <a:off x="762000" y="1498600"/>
            <a:ext cx="6997700" cy="4470400"/>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Penetration method</a:t>
            </a:r>
            <a:endParaRPr lang="en-US" dirty="0"/>
          </a:p>
        </p:txBody>
      </p:sp>
      <p:pic>
        <p:nvPicPr>
          <p:cNvPr id="95236" name="Picture 4" descr="Display Devices in Computer Graphics - Tutorial And Example"/>
          <p:cNvPicPr>
            <a:picLocks noChangeAspect="1" noChangeArrowheads="1"/>
          </p:cNvPicPr>
          <p:nvPr/>
        </p:nvPicPr>
        <p:blipFill>
          <a:blip r:embed="rId2"/>
          <a:srcRect/>
          <a:stretch>
            <a:fillRect/>
          </a:stretch>
        </p:blipFill>
        <p:spPr bwMode="auto">
          <a:xfrm>
            <a:off x="838200" y="4000500"/>
            <a:ext cx="7848600" cy="2857500"/>
          </a:xfrm>
          <a:prstGeom prst="rect">
            <a:avLst/>
          </a:prstGeom>
          <a:noFill/>
        </p:spPr>
      </p:pic>
      <p:sp>
        <p:nvSpPr>
          <p:cNvPr id="6" name="Rectangle 5"/>
          <p:cNvSpPr/>
          <p:nvPr/>
        </p:nvSpPr>
        <p:spPr>
          <a:xfrm>
            <a:off x="609600" y="1371600"/>
            <a:ext cx="8001000" cy="2308324"/>
          </a:xfrm>
          <a:prstGeom prst="rect">
            <a:avLst/>
          </a:prstGeom>
        </p:spPr>
        <p:txBody>
          <a:bodyPr wrap="square">
            <a:spAutoFit/>
          </a:bodyPr>
          <a:lstStyle/>
          <a:p>
            <a:pPr fontAlgn="base">
              <a:buFont typeface="Wingdings" pitchFamily="2" charset="2"/>
              <a:buChar char="§"/>
            </a:pPr>
            <a:r>
              <a:rPr lang="en-US" sz="2400" dirty="0" smtClean="0"/>
              <a:t>This technique is used with random scan monitors.</a:t>
            </a:r>
          </a:p>
          <a:p>
            <a:pPr fontAlgn="base">
              <a:buFont typeface="Wingdings" pitchFamily="2" charset="2"/>
              <a:buChar char="§"/>
            </a:pPr>
            <a:r>
              <a:rPr lang="en-US" sz="2400" dirty="0" smtClean="0"/>
              <a:t>In </a:t>
            </a:r>
            <a:r>
              <a:rPr lang="en-US" sz="2400" dirty="0" smtClean="0"/>
              <a:t>this technique inside of CRT coated with two phosphor layers usually red and green.</a:t>
            </a:r>
          </a:p>
          <a:p>
            <a:pPr fontAlgn="base">
              <a:buFont typeface="Wingdings" pitchFamily="2" charset="2"/>
              <a:buChar char="§"/>
            </a:pPr>
            <a:r>
              <a:rPr lang="en-US" sz="2400" dirty="0" smtClean="0"/>
              <a:t>The </a:t>
            </a:r>
            <a:r>
              <a:rPr lang="en-US" sz="2400" dirty="0" smtClean="0"/>
              <a:t>outer layer of red and inner layer of green phosphor.</a:t>
            </a:r>
          </a:p>
          <a:p>
            <a:pPr fontAlgn="base">
              <a:buFont typeface="Wingdings" pitchFamily="2" charset="2"/>
              <a:buChar char="§"/>
            </a:pPr>
            <a:r>
              <a:rPr lang="en-US" sz="2400" dirty="0" smtClean="0"/>
              <a:t>The </a:t>
            </a:r>
            <a:r>
              <a:rPr lang="en-US" sz="2400" dirty="0" smtClean="0"/>
              <a:t>color depends on how far the electron beam penetrates into the phosphor layer.</a:t>
            </a:r>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fontAlgn="base"/>
            <a:r>
              <a:rPr lang="en-US" dirty="0" smtClean="0"/>
              <a:t>A </a:t>
            </a:r>
            <a:r>
              <a:rPr lang="en-US" dirty="0" smtClean="0"/>
              <a:t>beam of fast electron penetrates more and excites inner green layer while slow </a:t>
            </a:r>
            <a:r>
              <a:rPr lang="en-US" dirty="0" smtClean="0"/>
              <a:t>electron </a:t>
            </a:r>
            <a:r>
              <a:rPr lang="en-US" dirty="0" smtClean="0"/>
              <a:t>excites outer red layer.</a:t>
            </a:r>
          </a:p>
          <a:p>
            <a:pPr fontAlgn="base"/>
            <a:r>
              <a:rPr lang="en-US" dirty="0" smtClean="0"/>
              <a:t>At </a:t>
            </a:r>
            <a:r>
              <a:rPr lang="en-US" dirty="0" smtClean="0"/>
              <a:t>intermediate beam speed we can produce combination of red and green lights which emit additional two colors orange and yellow.</a:t>
            </a:r>
          </a:p>
          <a:p>
            <a:pPr fontAlgn="base"/>
            <a:r>
              <a:rPr lang="en-US" dirty="0" smtClean="0"/>
              <a:t>The </a:t>
            </a:r>
            <a:r>
              <a:rPr lang="en-US" dirty="0" smtClean="0"/>
              <a:t>beam acceleration voltage controls the speed of the electrons and hence color of pixel.</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74700" y="419100"/>
            <a:ext cx="2882900" cy="533400"/>
          </a:xfrm>
          <a:noFill/>
        </p:spPr>
        <p:txBody>
          <a:bodyPr wrap="none" lIns="63500" tIns="25400" rIns="63500" bIns="25400" anchor="t">
            <a:normAutofit fontScale="90000"/>
          </a:bodyPr>
          <a:lstStyle/>
          <a:p>
            <a:pPr eaLnBrk="1" hangingPunct="1"/>
            <a:r>
              <a:rPr lang="en-US" smtClean="0"/>
              <a:t>Shadow Mask</a:t>
            </a:r>
          </a:p>
        </p:txBody>
      </p:sp>
      <p:pic>
        <p:nvPicPr>
          <p:cNvPr id="8195" name="Picture 3"/>
          <p:cNvPicPr>
            <a:picLocks noChangeArrowheads="1"/>
          </p:cNvPicPr>
          <p:nvPr/>
        </p:nvPicPr>
        <p:blipFill>
          <a:blip r:embed="rId2"/>
          <a:srcRect/>
          <a:stretch>
            <a:fillRect/>
          </a:stretch>
        </p:blipFill>
        <p:spPr bwMode="auto">
          <a:xfrm>
            <a:off x="1295400" y="3048000"/>
            <a:ext cx="6477000" cy="3810000"/>
          </a:xfrm>
          <a:prstGeom prst="rect">
            <a:avLst/>
          </a:prstGeom>
          <a:noFill/>
          <a:ln w="12700">
            <a:noFill/>
            <a:miter lim="800000"/>
            <a:headEnd/>
            <a:tailEnd/>
          </a:ln>
        </p:spPr>
      </p:pic>
      <p:sp>
        <p:nvSpPr>
          <p:cNvPr id="8196" name="Rectangle 4"/>
          <p:cNvSpPr>
            <a:spLocks noGrp="1" noChangeArrowheads="1"/>
          </p:cNvSpPr>
          <p:nvPr>
            <p:ph type="body" idx="1"/>
          </p:nvPr>
        </p:nvSpPr>
        <p:spPr>
          <a:xfrm>
            <a:off x="774700" y="1079500"/>
            <a:ext cx="7683500" cy="1536700"/>
          </a:xfrm>
          <a:noFill/>
        </p:spPr>
        <p:txBody>
          <a:bodyPr lIns="63500" tIns="25400" rIns="63500" bIns="25400">
            <a:spAutoFit/>
          </a:bodyPr>
          <a:lstStyle/>
          <a:p>
            <a:pPr marL="228600" indent="-228600" eaLnBrk="1" hangingPunct="1">
              <a:lnSpc>
                <a:spcPct val="90000"/>
              </a:lnSpc>
              <a:spcBef>
                <a:spcPct val="45000"/>
              </a:spcBef>
              <a:buFont typeface="Wingdings" pitchFamily="2" charset="2"/>
              <a:buNone/>
            </a:pPr>
            <a:r>
              <a:rPr lang="en-US" sz="1800" b="1" dirty="0" smtClean="0"/>
              <a:t>•Shadow mask has one small hole for each phosphor triad.</a:t>
            </a:r>
          </a:p>
          <a:p>
            <a:pPr marL="228600" indent="-228600" eaLnBrk="1" hangingPunct="1">
              <a:lnSpc>
                <a:spcPct val="90000"/>
              </a:lnSpc>
              <a:spcBef>
                <a:spcPct val="45000"/>
              </a:spcBef>
              <a:buFont typeface="Wingdings" pitchFamily="2" charset="2"/>
              <a:buNone/>
            </a:pPr>
            <a:r>
              <a:rPr lang="en-US" sz="1800" b="1" dirty="0" smtClean="0"/>
              <a:t>•Holes are precisely aligned with respect to both the triads and the electron guns, so that each dot is exposed to electrons from only one gun.</a:t>
            </a:r>
          </a:p>
          <a:p>
            <a:pPr marL="228600" indent="-228600" eaLnBrk="1" hangingPunct="1">
              <a:lnSpc>
                <a:spcPct val="90000"/>
              </a:lnSpc>
              <a:spcBef>
                <a:spcPct val="45000"/>
              </a:spcBef>
              <a:buFont typeface="Wingdings" pitchFamily="2" charset="2"/>
              <a:buNone/>
            </a:pPr>
            <a:r>
              <a:rPr lang="en-US" sz="1800" b="1" dirty="0" smtClean="0"/>
              <a:t>•The number of electrons in each beam controls the amount of red, blue and green light generated by the triad.</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0" y="0"/>
          <a:ext cx="9144000" cy="6865620"/>
        </p:xfrm>
        <a:graphic>
          <a:graphicData uri="http://schemas.openxmlformats.org/drawingml/2006/table">
            <a:tbl>
              <a:tblPr firstRow="1" bandRow="1">
                <a:tableStyleId>{5C22544A-7EE6-4342-B048-85BDC9FD1C3A}</a:tableStyleId>
              </a:tblPr>
              <a:tblGrid>
                <a:gridCol w="685800"/>
                <a:gridCol w="1524000"/>
                <a:gridCol w="3276600"/>
                <a:gridCol w="3657600"/>
              </a:tblGrid>
              <a:tr h="533400">
                <a:tc>
                  <a:txBody>
                    <a:bodyPr/>
                    <a:lstStyle/>
                    <a:p>
                      <a:pPr algn="l" fontAlgn="base"/>
                      <a:r>
                        <a:rPr lang="en-US" sz="1600" b="0" dirty="0"/>
                        <a:t>Sr. No.</a:t>
                      </a:r>
                    </a:p>
                  </a:txBody>
                  <a:tcPr marL="95250" marR="95250" marT="95250" marB="95250" anchor="ctr"/>
                </a:tc>
                <a:tc>
                  <a:txBody>
                    <a:bodyPr/>
                    <a:lstStyle/>
                    <a:p>
                      <a:pPr algn="l" fontAlgn="base"/>
                      <a:r>
                        <a:rPr lang="en-US" sz="1600" b="0"/>
                        <a:t>Basis</a:t>
                      </a:r>
                    </a:p>
                  </a:txBody>
                  <a:tcPr marL="95250" marR="95250" marT="95250" marB="95250" anchor="ctr"/>
                </a:tc>
                <a:tc>
                  <a:txBody>
                    <a:bodyPr/>
                    <a:lstStyle/>
                    <a:p>
                      <a:pPr algn="l" fontAlgn="base"/>
                      <a:r>
                        <a:rPr lang="en-US" sz="1600" b="0"/>
                        <a:t>Beam Penetration</a:t>
                      </a:r>
                    </a:p>
                  </a:txBody>
                  <a:tcPr marL="95250" marR="95250" marT="95250" marB="95250" anchor="ctr"/>
                </a:tc>
                <a:tc>
                  <a:txBody>
                    <a:bodyPr/>
                    <a:lstStyle/>
                    <a:p>
                      <a:pPr algn="l" fontAlgn="base"/>
                      <a:r>
                        <a:rPr lang="en-US" sz="1600" b="0"/>
                        <a:t>Shadow Mask</a:t>
                      </a:r>
                    </a:p>
                  </a:txBody>
                  <a:tcPr marL="95250" marR="95250" marT="95250" marB="95250" anchor="ctr"/>
                </a:tc>
              </a:tr>
              <a:tr h="370840">
                <a:tc>
                  <a:txBody>
                    <a:bodyPr/>
                    <a:lstStyle/>
                    <a:p>
                      <a:pPr algn="l" fontAlgn="base"/>
                      <a:r>
                        <a:rPr lang="en-US" sz="1400" b="0" dirty="0"/>
                        <a:t>1.</a:t>
                      </a:r>
                    </a:p>
                  </a:txBody>
                  <a:tcPr marL="95250" marR="95250" marT="133350" marB="133350" anchor="ctr"/>
                </a:tc>
                <a:tc>
                  <a:txBody>
                    <a:bodyPr/>
                    <a:lstStyle/>
                    <a:p>
                      <a:pPr algn="l" fontAlgn="base"/>
                      <a:r>
                        <a:rPr lang="en-US" sz="1400" b="0"/>
                        <a:t>Colors produced</a:t>
                      </a:r>
                    </a:p>
                  </a:txBody>
                  <a:tcPr marL="95250" marR="95250" marT="133350" marB="133350" anchor="ctr"/>
                </a:tc>
                <a:tc>
                  <a:txBody>
                    <a:bodyPr/>
                    <a:lstStyle/>
                    <a:p>
                      <a:pPr algn="l" fontAlgn="base"/>
                      <a:r>
                        <a:rPr lang="en-US" sz="1400" b="0"/>
                        <a:t>In this method, there is the production of only four colors i.e., red, green, yellow, orange.</a:t>
                      </a:r>
                    </a:p>
                  </a:txBody>
                  <a:tcPr marL="95250" marR="95250" marT="133350" marB="133350" anchor="ctr"/>
                </a:tc>
                <a:tc>
                  <a:txBody>
                    <a:bodyPr/>
                    <a:lstStyle/>
                    <a:p>
                      <a:pPr algn="l" fontAlgn="base"/>
                      <a:r>
                        <a:rPr lang="en-US" sz="1400" b="0"/>
                        <a:t>In this method, there is the production of millions of colors.</a:t>
                      </a:r>
                    </a:p>
                  </a:txBody>
                  <a:tcPr marL="95250" marR="95250" marT="133350" marB="133350" anchor="ctr"/>
                </a:tc>
              </a:tr>
              <a:tr h="370840">
                <a:tc>
                  <a:txBody>
                    <a:bodyPr/>
                    <a:lstStyle/>
                    <a:p>
                      <a:pPr algn="l" fontAlgn="base"/>
                      <a:r>
                        <a:rPr lang="en-US" sz="1400" b="0"/>
                        <a:t>2.</a:t>
                      </a:r>
                    </a:p>
                  </a:txBody>
                  <a:tcPr marL="95250" marR="95250" marT="133350" marB="133350" anchor="ctr"/>
                </a:tc>
                <a:tc>
                  <a:txBody>
                    <a:bodyPr/>
                    <a:lstStyle/>
                    <a:p>
                      <a:pPr algn="l" fontAlgn="base"/>
                      <a:r>
                        <a:rPr lang="en-US" sz="1400" b="0"/>
                        <a:t>Color dependency</a:t>
                      </a:r>
                    </a:p>
                  </a:txBody>
                  <a:tcPr marL="95250" marR="95250" marT="133350" marB="133350" anchor="ctr"/>
                </a:tc>
                <a:tc>
                  <a:txBody>
                    <a:bodyPr/>
                    <a:lstStyle/>
                    <a:p>
                      <a:pPr algn="l" fontAlgn="base"/>
                      <a:r>
                        <a:rPr lang="en-US" sz="1400" b="0"/>
                        <a:t>As in this method only four colors are produced it is because of the speed of the electron gun.</a:t>
                      </a:r>
                    </a:p>
                  </a:txBody>
                  <a:tcPr marL="95250" marR="95250" marT="133350" marB="133350" anchor="ctr"/>
                </a:tc>
                <a:tc>
                  <a:txBody>
                    <a:bodyPr/>
                    <a:lstStyle/>
                    <a:p>
                      <a:pPr algn="l" fontAlgn="base"/>
                      <a:r>
                        <a:rPr lang="en-US" sz="1400" b="0"/>
                        <a:t>As in this method millions of colors are produced because it depends upon the intensity value of the three available guns.</a:t>
                      </a:r>
                    </a:p>
                  </a:txBody>
                  <a:tcPr marL="95250" marR="95250" marT="133350" marB="133350" anchor="ctr"/>
                </a:tc>
              </a:tr>
              <a:tr h="370840">
                <a:tc>
                  <a:txBody>
                    <a:bodyPr/>
                    <a:lstStyle/>
                    <a:p>
                      <a:pPr algn="l" fontAlgn="base"/>
                      <a:r>
                        <a:rPr lang="en-US" sz="1400" b="0"/>
                        <a:t>3.</a:t>
                      </a:r>
                    </a:p>
                  </a:txBody>
                  <a:tcPr marL="95250" marR="95250" marT="133350" marB="133350" anchor="ctr"/>
                </a:tc>
                <a:tc>
                  <a:txBody>
                    <a:bodyPr/>
                    <a:lstStyle/>
                    <a:p>
                      <a:pPr algn="l" fontAlgn="base"/>
                      <a:r>
                        <a:rPr lang="en-US" sz="1400" b="0"/>
                        <a:t>Number of electron guns used.</a:t>
                      </a:r>
                    </a:p>
                  </a:txBody>
                  <a:tcPr marL="95250" marR="95250" marT="133350" marB="133350" anchor="ctr"/>
                </a:tc>
                <a:tc>
                  <a:txBody>
                    <a:bodyPr/>
                    <a:lstStyle/>
                    <a:p>
                      <a:pPr algn="l" fontAlgn="base"/>
                      <a:r>
                        <a:rPr lang="en-US" sz="1400" b="0"/>
                        <a:t>In this method, only one electron gun is used.</a:t>
                      </a:r>
                    </a:p>
                  </a:txBody>
                  <a:tcPr marL="95250" marR="95250" marT="133350" marB="133350" anchor="ctr"/>
                </a:tc>
                <a:tc>
                  <a:txBody>
                    <a:bodyPr/>
                    <a:lstStyle/>
                    <a:p>
                      <a:pPr algn="l" fontAlgn="base"/>
                      <a:r>
                        <a:rPr lang="en-US" sz="1400" b="0"/>
                        <a:t>In this methods, three electron guns are used; i.e red, green and blue.</a:t>
                      </a:r>
                    </a:p>
                  </a:txBody>
                  <a:tcPr marL="95250" marR="95250" marT="133350" marB="133350" anchor="ctr"/>
                </a:tc>
              </a:tr>
              <a:tr h="370840">
                <a:tc>
                  <a:txBody>
                    <a:bodyPr/>
                    <a:lstStyle/>
                    <a:p>
                      <a:pPr algn="l" fontAlgn="base"/>
                      <a:r>
                        <a:rPr lang="en-US" sz="1400" b="0"/>
                        <a:t>4.</a:t>
                      </a:r>
                    </a:p>
                  </a:txBody>
                  <a:tcPr marL="95250" marR="95250" marT="133350" marB="133350" anchor="ctr"/>
                </a:tc>
                <a:tc>
                  <a:txBody>
                    <a:bodyPr/>
                    <a:lstStyle/>
                    <a:p>
                      <a:pPr algn="l" fontAlgn="base"/>
                      <a:r>
                        <a:rPr lang="en-US" sz="1400" b="0"/>
                        <a:t>Picture quality</a:t>
                      </a:r>
                    </a:p>
                  </a:txBody>
                  <a:tcPr marL="95250" marR="95250" marT="133350" marB="133350" anchor="ctr"/>
                </a:tc>
                <a:tc>
                  <a:txBody>
                    <a:bodyPr/>
                    <a:lstStyle/>
                    <a:p>
                      <a:pPr algn="l" fontAlgn="base"/>
                      <a:r>
                        <a:rPr lang="en-US" sz="1400" b="0"/>
                        <a:t>As we know in this different colors and shades are not possible. So, it’s picture quality is poor.</a:t>
                      </a:r>
                    </a:p>
                  </a:txBody>
                  <a:tcPr marL="95250" marR="95250" marT="133350" marB="133350" anchor="ctr"/>
                </a:tc>
                <a:tc>
                  <a:txBody>
                    <a:bodyPr/>
                    <a:lstStyle/>
                    <a:p>
                      <a:pPr algn="l" fontAlgn="base"/>
                      <a:r>
                        <a:rPr lang="en-US" sz="1400" b="0"/>
                        <a:t>As we know in this different colors and shades are possible. So, it’s picture quality is quite good.</a:t>
                      </a:r>
                    </a:p>
                  </a:txBody>
                  <a:tcPr marL="95250" marR="95250" marT="133350" marB="133350" anchor="ctr"/>
                </a:tc>
              </a:tr>
              <a:tr h="370840">
                <a:tc>
                  <a:txBody>
                    <a:bodyPr/>
                    <a:lstStyle/>
                    <a:p>
                      <a:pPr algn="l" fontAlgn="base"/>
                      <a:r>
                        <a:rPr lang="en-US" sz="1400" b="0"/>
                        <a:t>5.</a:t>
                      </a:r>
                    </a:p>
                  </a:txBody>
                  <a:tcPr marL="95250" marR="95250" marT="133350" marB="133350" anchor="ctr"/>
                </a:tc>
                <a:tc>
                  <a:txBody>
                    <a:bodyPr/>
                    <a:lstStyle/>
                    <a:p>
                      <a:pPr algn="l" fontAlgn="base"/>
                      <a:r>
                        <a:rPr lang="en-US" sz="1400" b="0"/>
                        <a:t>Realistic view</a:t>
                      </a:r>
                    </a:p>
                  </a:txBody>
                  <a:tcPr marL="95250" marR="95250" marT="133350" marB="133350" anchor="ctr"/>
                </a:tc>
                <a:tc>
                  <a:txBody>
                    <a:bodyPr/>
                    <a:lstStyle/>
                    <a:p>
                      <a:pPr algn="l" fontAlgn="base"/>
                      <a:r>
                        <a:rPr lang="en-US" sz="1400" b="0" dirty="0"/>
                        <a:t>This method is not suitable for providing the realistic view.</a:t>
                      </a:r>
                    </a:p>
                  </a:txBody>
                  <a:tcPr marL="95250" marR="95250" marT="133350" marB="133350" anchor="ctr"/>
                </a:tc>
                <a:tc>
                  <a:txBody>
                    <a:bodyPr/>
                    <a:lstStyle/>
                    <a:p>
                      <a:pPr algn="l" fontAlgn="base"/>
                      <a:r>
                        <a:rPr lang="en-US" sz="1400" b="0"/>
                        <a:t>This method is suitable for providing the realistic view.</a:t>
                      </a:r>
                    </a:p>
                  </a:txBody>
                  <a:tcPr marL="95250" marR="95250" marT="133350" marB="133350" anchor="ctr"/>
                </a:tc>
              </a:tr>
              <a:tr h="370840">
                <a:tc>
                  <a:txBody>
                    <a:bodyPr/>
                    <a:lstStyle/>
                    <a:p>
                      <a:pPr algn="l" fontAlgn="base"/>
                      <a:r>
                        <a:rPr lang="en-US" sz="1400" b="0"/>
                        <a:t>6.</a:t>
                      </a:r>
                    </a:p>
                  </a:txBody>
                  <a:tcPr marL="95250" marR="95250" marT="133350" marB="133350" anchor="ctr"/>
                </a:tc>
                <a:tc>
                  <a:txBody>
                    <a:bodyPr/>
                    <a:lstStyle/>
                    <a:p>
                      <a:pPr algn="l" fontAlgn="base"/>
                      <a:r>
                        <a:rPr lang="en-US" sz="1400" b="0"/>
                        <a:t>Resolution</a:t>
                      </a:r>
                    </a:p>
                  </a:txBody>
                  <a:tcPr marL="95250" marR="95250" marT="133350" marB="133350" anchor="ctr"/>
                </a:tc>
                <a:tc>
                  <a:txBody>
                    <a:bodyPr/>
                    <a:lstStyle/>
                    <a:p>
                      <a:pPr algn="l" fontAlgn="base"/>
                      <a:r>
                        <a:rPr lang="en-US" sz="1400" b="0"/>
                        <a:t>This method provides high resolution.</a:t>
                      </a:r>
                    </a:p>
                  </a:txBody>
                  <a:tcPr marL="95250" marR="95250" marT="133350" marB="133350" anchor="ctr"/>
                </a:tc>
                <a:tc>
                  <a:txBody>
                    <a:bodyPr/>
                    <a:lstStyle/>
                    <a:p>
                      <a:pPr algn="l" fontAlgn="base"/>
                      <a:r>
                        <a:rPr lang="en-US" sz="1400" b="0"/>
                        <a:t>Whereas, this method does not able to provide high resolution.</a:t>
                      </a:r>
                    </a:p>
                  </a:txBody>
                  <a:tcPr marL="95250" marR="95250" marT="133350" marB="133350" anchor="ctr"/>
                </a:tc>
              </a:tr>
              <a:tr h="370840">
                <a:tc>
                  <a:txBody>
                    <a:bodyPr/>
                    <a:lstStyle/>
                    <a:p>
                      <a:pPr algn="l" fontAlgn="base"/>
                      <a:r>
                        <a:rPr lang="en-US" sz="1400" b="0"/>
                        <a:t>7.</a:t>
                      </a:r>
                    </a:p>
                  </a:txBody>
                  <a:tcPr marL="95250" marR="95250" marT="133350" marB="133350" anchor="ctr"/>
                </a:tc>
                <a:tc>
                  <a:txBody>
                    <a:bodyPr/>
                    <a:lstStyle/>
                    <a:p>
                      <a:pPr algn="l" fontAlgn="base"/>
                      <a:r>
                        <a:rPr lang="en-US" sz="1400" b="0"/>
                        <a:t>Cost</a:t>
                      </a:r>
                    </a:p>
                  </a:txBody>
                  <a:tcPr marL="95250" marR="95250" marT="133350" marB="133350" anchor="ctr"/>
                </a:tc>
                <a:tc>
                  <a:txBody>
                    <a:bodyPr/>
                    <a:lstStyle/>
                    <a:p>
                      <a:pPr algn="l" fontAlgn="base"/>
                      <a:r>
                        <a:rPr lang="en-US" sz="1400" b="0"/>
                        <a:t>It is cheaper than shadow mask method.</a:t>
                      </a:r>
                    </a:p>
                  </a:txBody>
                  <a:tcPr marL="95250" marR="95250" marT="133350" marB="133350" anchor="ctr"/>
                </a:tc>
                <a:tc>
                  <a:txBody>
                    <a:bodyPr/>
                    <a:lstStyle/>
                    <a:p>
                      <a:pPr algn="l" fontAlgn="base"/>
                      <a:r>
                        <a:rPr lang="en-US" sz="1400" b="0"/>
                        <a:t>It is an expensive method.</a:t>
                      </a:r>
                    </a:p>
                  </a:txBody>
                  <a:tcPr marL="95250" marR="95250" marT="133350" marB="133350" anchor="ctr"/>
                </a:tc>
              </a:tr>
              <a:tr h="370840">
                <a:tc>
                  <a:txBody>
                    <a:bodyPr/>
                    <a:lstStyle/>
                    <a:p>
                      <a:pPr algn="l" fontAlgn="base"/>
                      <a:r>
                        <a:rPr lang="en-US" sz="1400" b="0"/>
                        <a:t>8.</a:t>
                      </a:r>
                    </a:p>
                  </a:txBody>
                  <a:tcPr marL="95250" marR="95250" marT="133350" marB="133350" anchor="ctr"/>
                </a:tc>
                <a:tc>
                  <a:txBody>
                    <a:bodyPr/>
                    <a:lstStyle/>
                    <a:p>
                      <a:pPr algn="l" fontAlgn="base"/>
                      <a:r>
                        <a:rPr lang="en-US" sz="1400" b="0"/>
                        <a:t>Application</a:t>
                      </a:r>
                    </a:p>
                  </a:txBody>
                  <a:tcPr marL="95250" marR="95250" marT="133350" marB="133350" anchor="ctr"/>
                </a:tc>
                <a:tc>
                  <a:txBody>
                    <a:bodyPr/>
                    <a:lstStyle/>
                    <a:p>
                      <a:pPr algn="l" fontAlgn="base"/>
                      <a:r>
                        <a:rPr lang="en-US" sz="1400" b="0"/>
                        <a:t>It is used in random scan system to display color.</a:t>
                      </a:r>
                    </a:p>
                  </a:txBody>
                  <a:tcPr marL="95250" marR="95250" marT="133350" marB="133350" anchor="ctr"/>
                </a:tc>
                <a:tc>
                  <a:txBody>
                    <a:bodyPr/>
                    <a:lstStyle/>
                    <a:p>
                      <a:pPr algn="l" fontAlgn="base"/>
                      <a:r>
                        <a:rPr lang="en-US" sz="1400" b="0" dirty="0"/>
                        <a:t>It is used in raster scan system to display color.</a:t>
                      </a:r>
                    </a:p>
                  </a:txBody>
                  <a:tcPr marL="95250" marR="95250" marT="133350" marB="133350" anchor="ct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Properties of the CRT</a:t>
            </a:r>
          </a:p>
        </p:txBody>
      </p:sp>
      <p:sp>
        <p:nvSpPr>
          <p:cNvPr id="9219" name="Rectangle 3"/>
          <p:cNvSpPr>
            <a:spLocks noGrp="1" noChangeArrowheads="1"/>
          </p:cNvSpPr>
          <p:nvPr>
            <p:ph type="body" idx="1"/>
          </p:nvPr>
        </p:nvSpPr>
        <p:spPr/>
        <p:txBody>
          <a:bodyPr/>
          <a:lstStyle/>
          <a:p>
            <a:pPr eaLnBrk="1" hangingPunct="1"/>
            <a:r>
              <a:rPr lang="en-US" smtClean="0"/>
              <a:t>Dot Pitch –the spacing between pixels on a CRT, measured in millimeters. Generally, the lower the number, the more detailed the image.</a:t>
            </a:r>
            <a:br>
              <a:rPr lang="en-US" smtClean="0"/>
            </a:br>
            <a:endParaRPr lang="en-US" smtClean="0"/>
          </a:p>
        </p:txBody>
      </p:sp>
      <p:pic>
        <p:nvPicPr>
          <p:cNvPr id="9220" name="Picture 4" descr="dotpitch1"/>
          <p:cNvPicPr>
            <a:picLocks noChangeAspect="1" noChangeArrowheads="1"/>
          </p:cNvPicPr>
          <p:nvPr/>
        </p:nvPicPr>
        <p:blipFill>
          <a:blip r:embed="rId3"/>
          <a:srcRect/>
          <a:stretch>
            <a:fillRect/>
          </a:stretch>
        </p:blipFill>
        <p:spPr bwMode="auto">
          <a:xfrm>
            <a:off x="5156200" y="3429000"/>
            <a:ext cx="3381375" cy="341947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effectLst>
            <a:outerShdw dist="35921" dir="2700000" algn="ctr" rotWithShape="0">
              <a:schemeClr val="bg2"/>
            </a:outerShdw>
          </a:effectLst>
        </p:spPr>
        <p:txBody>
          <a:bodyPr/>
          <a:lstStyle/>
          <a:p>
            <a:pPr eaLnBrk="1" hangingPunct="1">
              <a:defRPr/>
            </a:pPr>
            <a:r>
              <a:rPr lang="en-US" smtClean="0"/>
              <a:t>Output Scan Technology</a:t>
            </a:r>
          </a:p>
        </p:txBody>
      </p:sp>
      <p:sp>
        <p:nvSpPr>
          <p:cNvPr id="69635" name="Rectangle 3"/>
          <p:cNvSpPr>
            <a:spLocks noGrp="1" noChangeArrowheads="1"/>
          </p:cNvSpPr>
          <p:nvPr>
            <p:ph type="body" idx="1"/>
          </p:nvPr>
        </p:nvSpPr>
        <p:spPr>
          <a:xfrm>
            <a:off x="381000" y="1447800"/>
            <a:ext cx="8763000" cy="4648200"/>
          </a:xfrm>
          <a:effectLst>
            <a:outerShdw dist="35921" dir="2700000" algn="ctr" rotWithShape="0">
              <a:schemeClr val="bg2"/>
            </a:outerShdw>
          </a:effectLst>
        </p:spPr>
        <p:txBody>
          <a:bodyPr/>
          <a:lstStyle/>
          <a:p>
            <a:pPr marL="533400" indent="-533400" eaLnBrk="1" hangingPunct="1">
              <a:spcBef>
                <a:spcPct val="0"/>
              </a:spcBef>
              <a:buClrTx/>
              <a:buSzTx/>
              <a:defRPr/>
            </a:pPr>
            <a:endParaRPr lang="en-US" sz="1800" smtClean="0"/>
          </a:p>
          <a:p>
            <a:pPr marL="533400" indent="-533400" eaLnBrk="1" hangingPunct="1">
              <a:spcBef>
                <a:spcPct val="0"/>
              </a:spcBef>
              <a:buClrTx/>
              <a:buSzTx/>
              <a:defRPr/>
            </a:pPr>
            <a:endParaRPr lang="en-US" sz="2000" smtClean="0"/>
          </a:p>
          <a:p>
            <a:pPr marL="533400" indent="-533400" eaLnBrk="1" hangingPunct="1">
              <a:spcBef>
                <a:spcPct val="0"/>
              </a:spcBef>
              <a:buClrTx/>
              <a:buSzTx/>
              <a:defRPr/>
            </a:pPr>
            <a:r>
              <a:rPr lang="en-US" sz="2400" smtClean="0"/>
              <a:t>Vector display</a:t>
            </a:r>
          </a:p>
          <a:p>
            <a:pPr marL="533400" indent="-533400" eaLnBrk="1" hangingPunct="1">
              <a:spcBef>
                <a:spcPct val="0"/>
              </a:spcBef>
              <a:buClrTx/>
              <a:buSzTx/>
              <a:buFont typeface="Wingdings" pitchFamily="2" charset="2"/>
              <a:buNone/>
              <a:defRPr/>
            </a:pPr>
            <a:endParaRPr lang="en-US" sz="2000" smtClean="0"/>
          </a:p>
          <a:p>
            <a:pPr marL="533400" indent="-533400" eaLnBrk="1" hangingPunct="1">
              <a:spcBef>
                <a:spcPct val="0"/>
              </a:spcBef>
              <a:buClrTx/>
              <a:buSzTx/>
              <a:buFont typeface="Wingdings" pitchFamily="2" charset="2"/>
              <a:buNone/>
              <a:defRPr/>
            </a:pPr>
            <a:r>
              <a:rPr lang="en-US" sz="2000" smtClean="0"/>
              <a:t>       	 - line drawing and stroke drawing in a random order</a:t>
            </a:r>
          </a:p>
          <a:p>
            <a:pPr marL="533400" indent="-533400" eaLnBrk="1" hangingPunct="1">
              <a:spcBef>
                <a:spcPct val="0"/>
              </a:spcBef>
              <a:buClrTx/>
              <a:buSzTx/>
              <a:buFont typeface="Wingdings" pitchFamily="2" charset="2"/>
              <a:buNone/>
              <a:defRPr/>
            </a:pPr>
            <a:r>
              <a:rPr lang="en-US" sz="2000" smtClean="0"/>
              <a:t>       </a:t>
            </a:r>
          </a:p>
          <a:p>
            <a:pPr marL="533400" indent="-533400" eaLnBrk="1" hangingPunct="1">
              <a:spcBef>
                <a:spcPct val="0"/>
              </a:spcBef>
              <a:buClrTx/>
              <a:buSzTx/>
              <a:defRPr/>
            </a:pPr>
            <a:endParaRPr lang="en-US" sz="2000" smtClean="0"/>
          </a:p>
          <a:p>
            <a:pPr marL="533400" indent="-533400" eaLnBrk="1" hangingPunct="1">
              <a:spcBef>
                <a:spcPct val="0"/>
              </a:spcBef>
              <a:buClrTx/>
              <a:buSzTx/>
              <a:defRPr/>
            </a:pPr>
            <a:endParaRPr lang="en-US" sz="2000" smtClean="0"/>
          </a:p>
          <a:p>
            <a:pPr marL="533400" indent="-533400" eaLnBrk="1" hangingPunct="1">
              <a:spcBef>
                <a:spcPct val="0"/>
              </a:spcBef>
              <a:buClrTx/>
              <a:buSzTx/>
              <a:defRPr/>
            </a:pPr>
            <a:r>
              <a:rPr lang="en-US" sz="2400" smtClean="0"/>
              <a:t>Raster display</a:t>
            </a:r>
          </a:p>
          <a:p>
            <a:pPr marL="533400" indent="-533400" eaLnBrk="1" hangingPunct="1">
              <a:spcBef>
                <a:spcPct val="0"/>
              </a:spcBef>
              <a:buClrTx/>
              <a:buSzTx/>
              <a:buFont typeface="Wingdings" pitchFamily="2" charset="2"/>
              <a:buNone/>
              <a:defRPr/>
            </a:pPr>
            <a:r>
              <a:rPr lang="en-US" sz="2000" smtClean="0"/>
              <a:t>    </a:t>
            </a:r>
          </a:p>
          <a:p>
            <a:pPr marL="533400" indent="-533400" eaLnBrk="1" hangingPunct="1">
              <a:spcBef>
                <a:spcPct val="0"/>
              </a:spcBef>
              <a:buClrTx/>
              <a:buSzTx/>
              <a:buFont typeface="Wingdings" pitchFamily="2" charset="2"/>
              <a:buNone/>
              <a:defRPr/>
            </a:pPr>
            <a:r>
              <a:rPr lang="en-US" sz="2000" smtClean="0"/>
              <a:t>         -  horizontal scan line order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lIns="0" tIns="0" rIns="0" bIns="0"/>
          <a:lstStyle/>
          <a:p>
            <a:pPr marL="838200" indent="-838200"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1.Computer Aided Design (CAD)</a:t>
            </a:r>
            <a:br>
              <a:rPr lang="en-GB" smtClean="0"/>
            </a:br>
            <a:endParaRPr lang="en-GB" smtClean="0"/>
          </a:p>
        </p:txBody>
      </p:sp>
      <p:sp>
        <p:nvSpPr>
          <p:cNvPr id="7171" name="Rectangle 3"/>
          <p:cNvSpPr>
            <a:spLocks noGrp="1" noChangeArrowheads="1"/>
          </p:cNvSpPr>
          <p:nvPr>
            <p:ph type="body" sz="half" idx="1"/>
          </p:nvPr>
        </p:nvSpPr>
        <p:spPr>
          <a:xfrm>
            <a:off x="304800" y="1295400"/>
            <a:ext cx="7620000" cy="3886200"/>
          </a:xfrm>
        </p:spPr>
        <p:txBody>
          <a:bodyPr lIns="0" tIns="0" rIns="0" bIns="0"/>
          <a:lstStyle/>
          <a:p>
            <a:pPr marL="860425"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Used in design of buildings, automobiles, aircraft, watercraft, spacecraft, computers, textiles &amp; many other products</a:t>
            </a:r>
          </a:p>
          <a:p>
            <a:pPr marL="860425"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Objects are displayed in wire frame outline form </a:t>
            </a:r>
          </a:p>
          <a:p>
            <a:pPr marL="860425"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t>Software packages provide multi-window environment</a:t>
            </a:r>
          </a:p>
        </p:txBody>
      </p:sp>
      <p:pic>
        <p:nvPicPr>
          <p:cNvPr id="7172" name="Picture 8"/>
          <p:cNvPicPr>
            <a:picLocks noGrp="1" noChangeAspect="1" noChangeArrowheads="1"/>
          </p:cNvPicPr>
          <p:nvPr>
            <p:ph sz="half" idx="2"/>
          </p:nvPr>
        </p:nvPicPr>
        <p:blipFill>
          <a:blip r:embed="rId3"/>
          <a:srcRect/>
          <a:stretch>
            <a:fillRect/>
          </a:stretch>
        </p:blipFill>
        <p:spPr>
          <a:xfrm>
            <a:off x="2514600" y="3657600"/>
            <a:ext cx="3962400" cy="2752725"/>
          </a:xfrm>
          <a:noFill/>
        </p:spPr>
      </p:pic>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effectLst>
            <a:outerShdw dist="35921" dir="2700000" algn="ctr" rotWithShape="0">
              <a:schemeClr val="bg2"/>
            </a:outerShdw>
          </a:effectLst>
        </p:spPr>
        <p:txBody>
          <a:bodyPr/>
          <a:lstStyle/>
          <a:p>
            <a:pPr eaLnBrk="1" hangingPunct="1">
              <a:defRPr/>
            </a:pPr>
            <a:r>
              <a:rPr lang="en-US" smtClean="0"/>
              <a:t>Vector Display</a:t>
            </a:r>
          </a:p>
        </p:txBody>
      </p:sp>
      <p:sp>
        <p:nvSpPr>
          <p:cNvPr id="64515" name="Rectangle 3"/>
          <p:cNvSpPr>
            <a:spLocks noGrp="1" noChangeArrowheads="1"/>
          </p:cNvSpPr>
          <p:nvPr>
            <p:ph type="body" idx="1"/>
          </p:nvPr>
        </p:nvSpPr>
        <p:spPr>
          <a:xfrm>
            <a:off x="0" y="1447800"/>
            <a:ext cx="9144000" cy="4648200"/>
          </a:xfrm>
          <a:effectLst>
            <a:outerShdw dist="35921" dir="2700000" algn="ctr" rotWithShape="0">
              <a:schemeClr val="bg2"/>
            </a:outerShdw>
          </a:effectLst>
        </p:spPr>
        <p:txBody>
          <a:bodyPr>
            <a:normAutofit lnSpcReduction="10000"/>
          </a:bodyPr>
          <a:lstStyle/>
          <a:p>
            <a:pPr eaLnBrk="1" hangingPunct="1">
              <a:lnSpc>
                <a:spcPct val="90000"/>
              </a:lnSpc>
              <a:spcBef>
                <a:spcPct val="0"/>
              </a:spcBef>
              <a:buClrTx/>
              <a:buSzTx/>
              <a:defRPr/>
            </a:pPr>
            <a:endParaRPr lang="en-US" sz="1600" smtClean="0"/>
          </a:p>
          <a:p>
            <a:pPr eaLnBrk="1" hangingPunct="1">
              <a:lnSpc>
                <a:spcPct val="90000"/>
              </a:lnSpc>
              <a:spcBef>
                <a:spcPct val="0"/>
              </a:spcBef>
              <a:buClrTx/>
              <a:buSzTx/>
              <a:defRPr/>
            </a:pPr>
            <a:endParaRPr lang="en-US" sz="1800" smtClean="0"/>
          </a:p>
          <a:p>
            <a:pPr eaLnBrk="1" hangingPunct="1">
              <a:lnSpc>
                <a:spcPct val="90000"/>
              </a:lnSpc>
              <a:spcBef>
                <a:spcPct val="0"/>
              </a:spcBef>
              <a:buClrTx/>
              <a:buSzTx/>
              <a:defRPr/>
            </a:pPr>
            <a:r>
              <a:rPr lang="en-US" sz="2400" smtClean="0"/>
              <a:t>Vector display (1960s)</a:t>
            </a:r>
          </a:p>
          <a:p>
            <a:pPr eaLnBrk="1" hangingPunct="1">
              <a:lnSpc>
                <a:spcPct val="90000"/>
              </a:lnSpc>
              <a:spcBef>
                <a:spcPct val="0"/>
              </a:spcBef>
              <a:buClrTx/>
              <a:buSzTx/>
              <a:buFont typeface="Wingdings" pitchFamily="2" charset="2"/>
              <a:buNone/>
              <a:defRPr/>
            </a:pPr>
            <a:r>
              <a:rPr lang="en-US" sz="1800" smtClean="0"/>
              <a:t>    </a:t>
            </a:r>
          </a:p>
          <a:p>
            <a:pPr eaLnBrk="1" hangingPunct="1">
              <a:lnSpc>
                <a:spcPct val="90000"/>
              </a:lnSpc>
              <a:spcBef>
                <a:spcPct val="0"/>
              </a:spcBef>
              <a:buClrTx/>
              <a:buSzTx/>
              <a:buFont typeface="Wingdings" pitchFamily="2" charset="2"/>
              <a:buNone/>
              <a:defRPr/>
            </a:pPr>
            <a:r>
              <a:rPr lang="en-US" sz="1800" smtClean="0"/>
              <a:t>    -  vector system consists of:  </a:t>
            </a:r>
          </a:p>
          <a:p>
            <a:pPr eaLnBrk="1" hangingPunct="1">
              <a:lnSpc>
                <a:spcPct val="90000"/>
              </a:lnSpc>
              <a:spcBef>
                <a:spcPct val="0"/>
              </a:spcBef>
              <a:buClrTx/>
              <a:buSzTx/>
              <a:buFont typeface="Wingdings" pitchFamily="2" charset="2"/>
              <a:buNone/>
              <a:defRPr/>
            </a:pPr>
            <a:r>
              <a:rPr lang="en-US" sz="1800" smtClean="0"/>
              <a:t>               display processor (controller), </a:t>
            </a:r>
          </a:p>
          <a:p>
            <a:pPr eaLnBrk="1" hangingPunct="1">
              <a:lnSpc>
                <a:spcPct val="90000"/>
              </a:lnSpc>
              <a:spcBef>
                <a:spcPct val="0"/>
              </a:spcBef>
              <a:buClrTx/>
              <a:buSzTx/>
              <a:buFont typeface="Wingdings" pitchFamily="2" charset="2"/>
              <a:buNone/>
              <a:defRPr/>
            </a:pPr>
            <a:r>
              <a:rPr lang="en-US" sz="1800" smtClean="0"/>
              <a:t>               display buffer memory</a:t>
            </a:r>
          </a:p>
          <a:p>
            <a:pPr eaLnBrk="1" hangingPunct="1">
              <a:lnSpc>
                <a:spcPct val="90000"/>
              </a:lnSpc>
              <a:spcBef>
                <a:spcPct val="0"/>
              </a:spcBef>
              <a:buClrTx/>
              <a:buSzTx/>
              <a:buFont typeface="Wingdings" pitchFamily="2" charset="2"/>
              <a:buNone/>
              <a:defRPr/>
            </a:pPr>
            <a:r>
              <a:rPr lang="en-US" sz="1800" smtClean="0"/>
              <a:t>               CRT     </a:t>
            </a:r>
          </a:p>
          <a:p>
            <a:pPr eaLnBrk="1" hangingPunct="1">
              <a:lnSpc>
                <a:spcPct val="90000"/>
              </a:lnSpc>
              <a:spcBef>
                <a:spcPct val="0"/>
              </a:spcBef>
              <a:buClrTx/>
              <a:buSzTx/>
              <a:buFont typeface="Wingdings" pitchFamily="2" charset="2"/>
              <a:buNone/>
              <a:defRPr/>
            </a:pPr>
            <a:endParaRPr lang="en-US" sz="1800" smtClean="0"/>
          </a:p>
          <a:p>
            <a:pPr eaLnBrk="1" hangingPunct="1">
              <a:lnSpc>
                <a:spcPct val="90000"/>
              </a:lnSpc>
              <a:spcBef>
                <a:spcPct val="0"/>
              </a:spcBef>
              <a:buClrTx/>
              <a:buSzTx/>
              <a:buFont typeface="Wingdings" pitchFamily="2" charset="2"/>
              <a:buNone/>
              <a:defRPr/>
            </a:pPr>
            <a:r>
              <a:rPr lang="en-US" sz="1800" smtClean="0">
                <a:cs typeface="Times New Roman" pitchFamily="18" charset="0"/>
              </a:rPr>
              <a:t>    -  The buffer stores the computer-produced </a:t>
            </a:r>
            <a:r>
              <a:rPr lang="en-US" sz="1800" i="1" smtClean="0">
                <a:cs typeface="Times New Roman" pitchFamily="18" charset="0"/>
              </a:rPr>
              <a:t>display list</a:t>
            </a:r>
            <a:r>
              <a:rPr lang="en-US" sz="1800" smtClean="0">
                <a:cs typeface="Times New Roman" pitchFamily="18" charset="0"/>
              </a:rPr>
              <a:t> or </a:t>
            </a:r>
            <a:r>
              <a:rPr lang="en-US" sz="1800" i="1" smtClean="0">
                <a:cs typeface="Times New Roman" pitchFamily="18" charset="0"/>
              </a:rPr>
              <a:t>display program</a:t>
            </a:r>
          </a:p>
          <a:p>
            <a:pPr eaLnBrk="1" hangingPunct="1">
              <a:lnSpc>
                <a:spcPct val="90000"/>
              </a:lnSpc>
              <a:spcBef>
                <a:spcPct val="0"/>
              </a:spcBef>
              <a:buClrTx/>
              <a:buSzTx/>
              <a:buFont typeface="Wingdings" pitchFamily="2" charset="2"/>
              <a:buNone/>
              <a:defRPr/>
            </a:pPr>
            <a:r>
              <a:rPr lang="en-US" sz="1800" smtClean="0">
                <a:cs typeface="Times New Roman" pitchFamily="18" charset="0"/>
              </a:rPr>
              <a:t>    -  Display program contains point- and point-plotting commands with (x, y, z)    </a:t>
            </a:r>
          </a:p>
          <a:p>
            <a:pPr eaLnBrk="1" hangingPunct="1">
              <a:lnSpc>
                <a:spcPct val="90000"/>
              </a:lnSpc>
              <a:spcBef>
                <a:spcPct val="0"/>
              </a:spcBef>
              <a:buClrTx/>
              <a:buSzTx/>
              <a:buFont typeface="Wingdings" pitchFamily="2" charset="2"/>
              <a:buNone/>
              <a:defRPr/>
            </a:pPr>
            <a:r>
              <a:rPr lang="en-US" sz="1800" smtClean="0">
                <a:cs typeface="Times New Roman" pitchFamily="18" charset="0"/>
              </a:rPr>
              <a:t>       endpoint coordinates</a:t>
            </a:r>
          </a:p>
          <a:p>
            <a:pPr eaLnBrk="1" hangingPunct="1">
              <a:lnSpc>
                <a:spcPct val="90000"/>
              </a:lnSpc>
              <a:spcBef>
                <a:spcPct val="0"/>
              </a:spcBef>
              <a:buClrTx/>
              <a:buSzTx/>
              <a:buFont typeface="Wingdings" pitchFamily="2" charset="2"/>
              <a:buNone/>
              <a:defRPr/>
            </a:pPr>
            <a:r>
              <a:rPr lang="en-US" sz="1800" smtClean="0">
                <a:cs typeface="Times New Roman" pitchFamily="18" charset="0"/>
              </a:rPr>
              <a:t>    -  The commands for plotting are interpreted by the display processor</a:t>
            </a:r>
          </a:p>
          <a:p>
            <a:pPr eaLnBrk="1" hangingPunct="1">
              <a:lnSpc>
                <a:spcPct val="90000"/>
              </a:lnSpc>
              <a:spcBef>
                <a:spcPct val="0"/>
              </a:spcBef>
              <a:buClrTx/>
              <a:buSzTx/>
              <a:buFont typeface="Wingdings" pitchFamily="2" charset="2"/>
              <a:buNone/>
              <a:defRPr/>
            </a:pPr>
            <a:endParaRPr lang="en-US" sz="1800" smtClean="0"/>
          </a:p>
          <a:p>
            <a:pPr eaLnBrk="1" hangingPunct="1">
              <a:lnSpc>
                <a:spcPct val="90000"/>
              </a:lnSpc>
              <a:spcBef>
                <a:spcPct val="0"/>
              </a:spcBef>
              <a:buClrTx/>
              <a:buSzTx/>
              <a:buFont typeface="Wingdings" pitchFamily="2" charset="2"/>
              <a:buNone/>
              <a:defRPr/>
            </a:pPr>
            <a:r>
              <a:rPr lang="en-US" sz="1800" smtClean="0"/>
              <a:t>    -  The principle of vector system is </a:t>
            </a:r>
            <a:r>
              <a:rPr lang="en-US" sz="1800" i="1" smtClean="0"/>
              <a:t>random scan</a:t>
            </a:r>
            <a:r>
              <a:rPr lang="en-US" sz="1800" smtClean="0"/>
              <a:t>                         </a:t>
            </a:r>
          </a:p>
          <a:p>
            <a:pPr eaLnBrk="1" hangingPunct="1">
              <a:lnSpc>
                <a:spcPct val="90000"/>
              </a:lnSpc>
              <a:spcBef>
                <a:spcPct val="0"/>
              </a:spcBef>
              <a:buClrTx/>
              <a:buSzTx/>
              <a:buFont typeface="Wingdings" pitchFamily="2" charset="2"/>
              <a:buNone/>
              <a:defRPr/>
            </a:pPr>
            <a:r>
              <a:rPr lang="en-US" sz="1800" smtClean="0"/>
              <a:t>           The beam is deflected from endpoint to endpoint, as dictated by the order of the </a:t>
            </a:r>
          </a:p>
          <a:p>
            <a:pPr eaLnBrk="1" hangingPunct="1">
              <a:lnSpc>
                <a:spcPct val="90000"/>
              </a:lnSpc>
              <a:spcBef>
                <a:spcPct val="0"/>
              </a:spcBef>
              <a:buClrTx/>
              <a:buSzTx/>
              <a:buFont typeface="Wingdings" pitchFamily="2" charset="2"/>
              <a:buNone/>
              <a:defRPr/>
            </a:pPr>
            <a:r>
              <a:rPr lang="en-US" sz="1800" smtClean="0"/>
              <a:t>            display command   </a:t>
            </a:r>
          </a:p>
          <a:p>
            <a:pPr eaLnBrk="1" hangingPunct="1">
              <a:lnSpc>
                <a:spcPct val="90000"/>
              </a:lnSpc>
              <a:spcBef>
                <a:spcPct val="0"/>
              </a:spcBef>
              <a:buClrTx/>
              <a:buSzTx/>
              <a:buFont typeface="Wingdings" pitchFamily="2" charset="2"/>
              <a:buNone/>
              <a:defRPr/>
            </a:pPr>
            <a:endParaRPr lang="en-US" sz="1800" smtClean="0"/>
          </a:p>
          <a:p>
            <a:pPr eaLnBrk="1" hangingPunct="1">
              <a:lnSpc>
                <a:spcPct val="90000"/>
              </a:lnSpc>
              <a:spcBef>
                <a:spcPct val="0"/>
              </a:spcBef>
              <a:buClrTx/>
              <a:buSzTx/>
              <a:buFont typeface="Wingdings" pitchFamily="2" charset="2"/>
              <a:buNone/>
              <a:defRPr/>
            </a:pPr>
            <a:r>
              <a:rPr lang="en-US" sz="1800" smtClean="0"/>
              <a:t>    -  display list needed to be refreshed (e.g., 30Hz)</a:t>
            </a:r>
          </a:p>
          <a:p>
            <a:pPr eaLnBrk="1" hangingPunct="1">
              <a:lnSpc>
                <a:spcPct val="90000"/>
              </a:lnSpc>
              <a:spcBef>
                <a:spcPct val="0"/>
              </a:spcBef>
              <a:buClrTx/>
              <a:buSzTx/>
              <a:buFont typeface="Wingdings" pitchFamily="2" charset="2"/>
              <a:buNone/>
              <a:defRPr/>
            </a:pPr>
            <a:endParaRPr lang="en-US" sz="1800" smtClean="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effectLst>
            <a:outerShdw dist="35921" dir="2700000" algn="ctr" rotWithShape="0">
              <a:schemeClr val="bg2"/>
            </a:outerShdw>
          </a:effectLst>
        </p:spPr>
        <p:txBody>
          <a:bodyPr/>
          <a:lstStyle/>
          <a:p>
            <a:pPr eaLnBrk="1" hangingPunct="1">
              <a:defRPr/>
            </a:pPr>
            <a:r>
              <a:rPr lang="en-US" smtClean="0"/>
              <a:t>Vector Display</a:t>
            </a:r>
          </a:p>
        </p:txBody>
      </p:sp>
      <p:sp>
        <p:nvSpPr>
          <p:cNvPr id="65539" name="Rectangle 3"/>
          <p:cNvSpPr>
            <a:spLocks noGrp="1" noChangeArrowheads="1"/>
          </p:cNvSpPr>
          <p:nvPr>
            <p:ph type="body" idx="1"/>
          </p:nvPr>
        </p:nvSpPr>
        <p:spPr>
          <a:xfrm>
            <a:off x="0" y="1447800"/>
            <a:ext cx="9144000" cy="1600200"/>
          </a:xfrm>
          <a:effectLst>
            <a:outerShdw dist="35921" dir="2700000" algn="ctr" rotWithShape="0">
              <a:schemeClr val="bg2"/>
            </a:outerShdw>
          </a:effectLst>
        </p:spPr>
        <p:txBody>
          <a:bodyPr/>
          <a:lstStyle/>
          <a:p>
            <a:pPr eaLnBrk="1" hangingPunct="1">
              <a:lnSpc>
                <a:spcPct val="90000"/>
              </a:lnSpc>
              <a:spcBef>
                <a:spcPct val="0"/>
              </a:spcBef>
              <a:buClrTx/>
              <a:buSzTx/>
              <a:defRPr/>
            </a:pPr>
            <a:endParaRPr lang="en-US" sz="1800" smtClean="0"/>
          </a:p>
          <a:p>
            <a:pPr eaLnBrk="1" hangingPunct="1">
              <a:lnSpc>
                <a:spcPct val="90000"/>
              </a:lnSpc>
              <a:spcBef>
                <a:spcPct val="0"/>
              </a:spcBef>
              <a:buClrTx/>
              <a:buSzTx/>
              <a:defRPr/>
            </a:pPr>
            <a:endParaRPr lang="en-US" sz="2000" smtClean="0"/>
          </a:p>
          <a:p>
            <a:pPr eaLnBrk="1" hangingPunct="1">
              <a:lnSpc>
                <a:spcPct val="90000"/>
              </a:lnSpc>
              <a:spcBef>
                <a:spcPct val="0"/>
              </a:spcBef>
              <a:buClrTx/>
              <a:buSzTx/>
              <a:defRPr/>
            </a:pPr>
            <a:r>
              <a:rPr lang="en-US" sz="2800" smtClean="0"/>
              <a:t>Vector display (1960s)</a:t>
            </a:r>
          </a:p>
          <a:p>
            <a:pPr eaLnBrk="1" hangingPunct="1">
              <a:lnSpc>
                <a:spcPct val="90000"/>
              </a:lnSpc>
              <a:spcBef>
                <a:spcPct val="0"/>
              </a:spcBef>
              <a:buClrTx/>
              <a:buSzTx/>
              <a:buFont typeface="Wingdings" pitchFamily="2" charset="2"/>
              <a:buNone/>
              <a:defRPr/>
            </a:pPr>
            <a:r>
              <a:rPr lang="en-US" sz="2000" smtClean="0"/>
              <a:t>    </a:t>
            </a:r>
          </a:p>
          <a:p>
            <a:pPr eaLnBrk="1" hangingPunct="1">
              <a:lnSpc>
                <a:spcPct val="90000"/>
              </a:lnSpc>
              <a:spcBef>
                <a:spcPct val="0"/>
              </a:spcBef>
              <a:buClrTx/>
              <a:buSzTx/>
              <a:buFont typeface="Wingdings" pitchFamily="2" charset="2"/>
              <a:buNone/>
              <a:defRPr/>
            </a:pPr>
            <a:r>
              <a:rPr lang="en-US" sz="2000" smtClean="0"/>
              <a:t>    </a:t>
            </a:r>
            <a:endParaRPr lang="en-US" sz="2000" smtClean="0">
              <a:cs typeface="Times New Roman" pitchFamily="18" charset="0"/>
            </a:endParaRPr>
          </a:p>
        </p:txBody>
      </p:sp>
      <p:sp>
        <p:nvSpPr>
          <p:cNvPr id="12292" name="Rectangle 4"/>
          <p:cNvSpPr>
            <a:spLocks noChangeArrowheads="1"/>
          </p:cNvSpPr>
          <p:nvPr/>
        </p:nvSpPr>
        <p:spPr bwMode="auto">
          <a:xfrm>
            <a:off x="3733800" y="4419600"/>
            <a:ext cx="1828800" cy="1066800"/>
          </a:xfrm>
          <a:prstGeom prst="rect">
            <a:avLst/>
          </a:prstGeom>
          <a:solidFill>
            <a:schemeClr val="accent1"/>
          </a:solidFill>
          <a:ln w="9525">
            <a:solidFill>
              <a:schemeClr val="tx1"/>
            </a:solidFill>
            <a:miter lim="800000"/>
            <a:headEnd type="none" w="sm" len="sm"/>
            <a:tailEnd type="none" w="sm" len="sm"/>
          </a:ln>
        </p:spPr>
        <p:txBody>
          <a:bodyPr wrap="none" anchor="ctr"/>
          <a:lstStyle/>
          <a:p>
            <a:endParaRPr lang="en-US"/>
          </a:p>
        </p:txBody>
      </p:sp>
      <p:sp>
        <p:nvSpPr>
          <p:cNvPr id="12293" name="Rectangle 5"/>
          <p:cNvSpPr>
            <a:spLocks noChangeArrowheads="1"/>
          </p:cNvSpPr>
          <p:nvPr/>
        </p:nvSpPr>
        <p:spPr bwMode="auto">
          <a:xfrm>
            <a:off x="914400" y="2438400"/>
            <a:ext cx="1219200" cy="4267200"/>
          </a:xfrm>
          <a:prstGeom prst="rect">
            <a:avLst/>
          </a:prstGeom>
          <a:solidFill>
            <a:schemeClr val="accent1"/>
          </a:solidFill>
          <a:ln w="9525">
            <a:solidFill>
              <a:schemeClr val="tx1"/>
            </a:solidFill>
            <a:miter lim="800000"/>
            <a:headEnd type="none" w="sm" len="sm"/>
            <a:tailEnd type="none" w="sm" len="sm"/>
          </a:ln>
        </p:spPr>
        <p:txBody>
          <a:bodyPr wrap="none" anchor="ctr"/>
          <a:lstStyle/>
          <a:p>
            <a:r>
              <a:rPr lang="en-US" sz="1800"/>
              <a:t>:</a:t>
            </a:r>
          </a:p>
          <a:p>
            <a:r>
              <a:rPr lang="en-US" sz="1800"/>
              <a:t>:</a:t>
            </a:r>
          </a:p>
          <a:p>
            <a:r>
              <a:rPr lang="en-US" sz="1800"/>
              <a:t>Move</a:t>
            </a:r>
          </a:p>
          <a:p>
            <a:r>
              <a:rPr lang="en-US" sz="1800"/>
              <a:t>10</a:t>
            </a:r>
          </a:p>
          <a:p>
            <a:r>
              <a:rPr lang="en-US" sz="1800"/>
              <a:t>15</a:t>
            </a:r>
          </a:p>
          <a:p>
            <a:r>
              <a:rPr lang="en-US" sz="1800"/>
              <a:t>LINE</a:t>
            </a:r>
          </a:p>
          <a:p>
            <a:r>
              <a:rPr lang="en-US" sz="1800"/>
              <a:t>300</a:t>
            </a:r>
          </a:p>
          <a:p>
            <a:r>
              <a:rPr lang="en-US" sz="1800"/>
              <a:t>400</a:t>
            </a:r>
          </a:p>
          <a:p>
            <a:r>
              <a:rPr lang="en-US" sz="1800"/>
              <a:t>CHAR</a:t>
            </a:r>
          </a:p>
          <a:p>
            <a:r>
              <a:rPr lang="en-US" sz="1800"/>
              <a:t>Lu</a:t>
            </a:r>
          </a:p>
          <a:p>
            <a:r>
              <a:rPr lang="en-US" sz="1800"/>
              <a:t>cy</a:t>
            </a:r>
          </a:p>
          <a:p>
            <a:r>
              <a:rPr lang="en-US" sz="1800"/>
              <a:t>LINE</a:t>
            </a:r>
          </a:p>
          <a:p>
            <a:r>
              <a:rPr lang="en-US" sz="1800"/>
              <a:t>:</a:t>
            </a:r>
          </a:p>
          <a:p>
            <a:r>
              <a:rPr lang="en-US" sz="1800"/>
              <a:t>:</a:t>
            </a:r>
          </a:p>
          <a:p>
            <a:r>
              <a:rPr lang="en-US" sz="1800"/>
              <a:t>JMP</a:t>
            </a:r>
          </a:p>
        </p:txBody>
      </p:sp>
      <p:sp>
        <p:nvSpPr>
          <p:cNvPr id="12294" name="Rectangle 6"/>
          <p:cNvSpPr>
            <a:spLocks noChangeArrowheads="1"/>
          </p:cNvSpPr>
          <p:nvPr/>
        </p:nvSpPr>
        <p:spPr bwMode="auto">
          <a:xfrm>
            <a:off x="3200400" y="3124200"/>
            <a:ext cx="2590800" cy="685800"/>
          </a:xfrm>
          <a:prstGeom prst="rect">
            <a:avLst/>
          </a:prstGeom>
          <a:solidFill>
            <a:schemeClr val="accent1"/>
          </a:solidFill>
          <a:ln w="9525">
            <a:solidFill>
              <a:schemeClr val="tx1"/>
            </a:solidFill>
            <a:miter lim="800000"/>
            <a:headEnd type="none" w="sm" len="sm"/>
            <a:tailEnd type="none" w="sm" len="sm"/>
          </a:ln>
        </p:spPr>
        <p:txBody>
          <a:bodyPr wrap="none" anchor="ctr"/>
          <a:lstStyle/>
          <a:p>
            <a:r>
              <a:rPr lang="en-US" sz="2000"/>
              <a:t>Display Controller (DC)</a:t>
            </a:r>
          </a:p>
        </p:txBody>
      </p:sp>
      <p:sp>
        <p:nvSpPr>
          <p:cNvPr id="12295" name="Line 12"/>
          <p:cNvSpPr>
            <a:spLocks noChangeShapeType="1"/>
          </p:cNvSpPr>
          <p:nvPr/>
        </p:nvSpPr>
        <p:spPr bwMode="auto">
          <a:xfrm>
            <a:off x="1752600" y="6477000"/>
            <a:ext cx="304800" cy="0"/>
          </a:xfrm>
          <a:prstGeom prst="line">
            <a:avLst/>
          </a:prstGeom>
          <a:noFill/>
          <a:ln w="9525">
            <a:solidFill>
              <a:schemeClr val="tx1"/>
            </a:solidFill>
            <a:round/>
            <a:headEnd type="none" w="sm" len="sm"/>
            <a:tailEnd type="none" w="sm" len="sm"/>
          </a:ln>
        </p:spPr>
        <p:txBody>
          <a:bodyPr wrap="none"/>
          <a:lstStyle/>
          <a:p>
            <a:endParaRPr lang="en-US"/>
          </a:p>
        </p:txBody>
      </p:sp>
      <p:sp>
        <p:nvSpPr>
          <p:cNvPr id="12296" name="Line 14"/>
          <p:cNvSpPr>
            <a:spLocks noChangeShapeType="1"/>
          </p:cNvSpPr>
          <p:nvPr/>
        </p:nvSpPr>
        <p:spPr bwMode="auto">
          <a:xfrm flipV="1">
            <a:off x="2057400" y="2590800"/>
            <a:ext cx="0" cy="3886200"/>
          </a:xfrm>
          <a:prstGeom prst="line">
            <a:avLst/>
          </a:prstGeom>
          <a:noFill/>
          <a:ln w="9525">
            <a:solidFill>
              <a:schemeClr val="tx1"/>
            </a:solidFill>
            <a:round/>
            <a:headEnd type="none" w="sm" len="sm"/>
            <a:tailEnd type="none" w="sm" len="sm"/>
          </a:ln>
        </p:spPr>
        <p:txBody>
          <a:bodyPr wrap="none"/>
          <a:lstStyle/>
          <a:p>
            <a:endParaRPr lang="en-US"/>
          </a:p>
        </p:txBody>
      </p:sp>
      <p:sp>
        <p:nvSpPr>
          <p:cNvPr id="12297" name="Line 15"/>
          <p:cNvSpPr>
            <a:spLocks noChangeShapeType="1"/>
          </p:cNvSpPr>
          <p:nvPr/>
        </p:nvSpPr>
        <p:spPr bwMode="auto">
          <a:xfrm flipH="1">
            <a:off x="1676400" y="2590800"/>
            <a:ext cx="381000" cy="0"/>
          </a:xfrm>
          <a:prstGeom prst="line">
            <a:avLst/>
          </a:prstGeom>
          <a:noFill/>
          <a:ln w="9525">
            <a:solidFill>
              <a:schemeClr val="tx1"/>
            </a:solidFill>
            <a:round/>
            <a:headEnd type="none" w="sm" len="sm"/>
            <a:tailEnd type="triangle" w="sm" len="sm"/>
          </a:ln>
        </p:spPr>
        <p:txBody>
          <a:bodyPr wrap="none"/>
          <a:lstStyle/>
          <a:p>
            <a:endParaRPr lang="en-US"/>
          </a:p>
        </p:txBody>
      </p:sp>
      <p:sp>
        <p:nvSpPr>
          <p:cNvPr id="12298" name="Line 16"/>
          <p:cNvSpPr>
            <a:spLocks noChangeShapeType="1"/>
          </p:cNvSpPr>
          <p:nvPr/>
        </p:nvSpPr>
        <p:spPr bwMode="auto">
          <a:xfrm>
            <a:off x="2286000" y="3505200"/>
            <a:ext cx="762000" cy="0"/>
          </a:xfrm>
          <a:prstGeom prst="line">
            <a:avLst/>
          </a:prstGeom>
          <a:noFill/>
          <a:ln w="28575">
            <a:solidFill>
              <a:schemeClr val="tx1"/>
            </a:solidFill>
            <a:round/>
            <a:headEnd type="triangle" w="sm" len="sm"/>
            <a:tailEnd type="triangle" w="sm" len="sm"/>
          </a:ln>
        </p:spPr>
        <p:txBody>
          <a:bodyPr wrap="none"/>
          <a:lstStyle/>
          <a:p>
            <a:endParaRPr lang="en-US"/>
          </a:p>
        </p:txBody>
      </p:sp>
      <p:sp>
        <p:nvSpPr>
          <p:cNvPr id="12299" name="Line 18"/>
          <p:cNvSpPr>
            <a:spLocks noChangeShapeType="1"/>
          </p:cNvSpPr>
          <p:nvPr/>
        </p:nvSpPr>
        <p:spPr bwMode="auto">
          <a:xfrm>
            <a:off x="4648200" y="3886200"/>
            <a:ext cx="0" cy="381000"/>
          </a:xfrm>
          <a:prstGeom prst="line">
            <a:avLst/>
          </a:prstGeom>
          <a:noFill/>
          <a:ln w="28575">
            <a:solidFill>
              <a:schemeClr val="tx1"/>
            </a:solidFill>
            <a:round/>
            <a:headEnd type="none" w="sm" len="sm"/>
            <a:tailEnd type="triangle" w="sm" len="sm"/>
          </a:ln>
        </p:spPr>
        <p:txBody>
          <a:bodyPr wrap="none"/>
          <a:lstStyle/>
          <a:p>
            <a:endParaRPr lang="en-US"/>
          </a:p>
        </p:txBody>
      </p:sp>
      <p:sp>
        <p:nvSpPr>
          <p:cNvPr id="12300" name="Text Box 20"/>
          <p:cNvSpPr txBox="1">
            <a:spLocks noChangeArrowheads="1"/>
          </p:cNvSpPr>
          <p:nvPr/>
        </p:nvSpPr>
        <p:spPr bwMode="auto">
          <a:xfrm>
            <a:off x="4191000" y="5562600"/>
            <a:ext cx="1182688" cy="457200"/>
          </a:xfrm>
          <a:prstGeom prst="rect">
            <a:avLst/>
          </a:prstGeom>
          <a:noFill/>
          <a:ln w="9525">
            <a:noFill/>
            <a:miter lim="800000"/>
            <a:headEnd type="none" w="sm" len="sm"/>
            <a:tailEnd type="none" w="sm" len="sm"/>
          </a:ln>
        </p:spPr>
        <p:txBody>
          <a:bodyPr wrap="none">
            <a:spAutoFit/>
          </a:bodyPr>
          <a:lstStyle/>
          <a:p>
            <a:r>
              <a:rPr lang="en-US"/>
              <a:t>Monitor</a:t>
            </a:r>
          </a:p>
        </p:txBody>
      </p:sp>
      <p:sp>
        <p:nvSpPr>
          <p:cNvPr id="12301" name="Text Box 22"/>
          <p:cNvSpPr txBox="1">
            <a:spLocks noChangeArrowheads="1"/>
          </p:cNvSpPr>
          <p:nvPr/>
        </p:nvSpPr>
        <p:spPr bwMode="auto">
          <a:xfrm>
            <a:off x="4191000" y="4800600"/>
            <a:ext cx="809625" cy="457200"/>
          </a:xfrm>
          <a:prstGeom prst="rect">
            <a:avLst/>
          </a:prstGeom>
          <a:noFill/>
          <a:ln w="9525">
            <a:noFill/>
            <a:miter lim="800000"/>
            <a:headEnd type="none" w="sm" len="sm"/>
            <a:tailEnd type="none" w="sm" len="sm"/>
          </a:ln>
        </p:spPr>
        <p:txBody>
          <a:bodyPr wrap="none">
            <a:spAutoFit/>
          </a:bodyPr>
          <a:lstStyle/>
          <a:p>
            <a:r>
              <a:rPr lang="en-US"/>
              <a:t>Lucy</a:t>
            </a:r>
          </a:p>
        </p:txBody>
      </p:sp>
      <p:sp>
        <p:nvSpPr>
          <p:cNvPr id="12302" name="Line 23"/>
          <p:cNvSpPr>
            <a:spLocks noChangeShapeType="1"/>
          </p:cNvSpPr>
          <p:nvPr/>
        </p:nvSpPr>
        <p:spPr bwMode="auto">
          <a:xfrm flipV="1">
            <a:off x="3810000" y="5105400"/>
            <a:ext cx="381000" cy="304800"/>
          </a:xfrm>
          <a:prstGeom prst="line">
            <a:avLst/>
          </a:prstGeom>
          <a:noFill/>
          <a:ln w="9525">
            <a:solidFill>
              <a:schemeClr val="tx1"/>
            </a:solidFill>
            <a:round/>
            <a:headEnd type="none" w="sm" len="sm"/>
            <a:tailEnd type="none" w="sm" len="sm"/>
          </a:ln>
        </p:spPr>
        <p:txBody>
          <a:bodyPr wrap="none"/>
          <a:lstStyle/>
          <a:p>
            <a:endParaRPr lang="en-US"/>
          </a:p>
        </p:txBody>
      </p:sp>
      <p:sp>
        <p:nvSpPr>
          <p:cNvPr id="12303" name="Line 24"/>
          <p:cNvSpPr>
            <a:spLocks noChangeShapeType="1"/>
          </p:cNvSpPr>
          <p:nvPr/>
        </p:nvSpPr>
        <p:spPr bwMode="auto">
          <a:xfrm>
            <a:off x="4953000" y="5105400"/>
            <a:ext cx="457200" cy="304800"/>
          </a:xfrm>
          <a:prstGeom prst="line">
            <a:avLst/>
          </a:prstGeom>
          <a:noFill/>
          <a:ln w="9525">
            <a:solidFill>
              <a:schemeClr val="tx1"/>
            </a:solidFill>
            <a:round/>
            <a:headEnd type="none" w="sm" len="sm"/>
            <a:tailEnd type="none" w="sm" len="sm"/>
          </a:ln>
        </p:spPr>
        <p:txBody>
          <a:bodyPr wrap="none"/>
          <a:lstStyle/>
          <a:p>
            <a:endParaRPr lang="en-US"/>
          </a:p>
        </p:txBody>
      </p:sp>
      <p:sp>
        <p:nvSpPr>
          <p:cNvPr id="12304" name="Text Box 26"/>
          <p:cNvSpPr txBox="1">
            <a:spLocks noChangeArrowheads="1"/>
          </p:cNvSpPr>
          <p:nvPr/>
        </p:nvSpPr>
        <p:spPr bwMode="auto">
          <a:xfrm>
            <a:off x="3733800" y="2438400"/>
            <a:ext cx="1741488" cy="396875"/>
          </a:xfrm>
          <a:prstGeom prst="rect">
            <a:avLst/>
          </a:prstGeom>
          <a:noFill/>
          <a:ln w="9525">
            <a:noFill/>
            <a:miter lim="800000"/>
            <a:headEnd type="none" w="sm" len="sm"/>
            <a:tailEnd type="none" w="sm" len="sm"/>
          </a:ln>
        </p:spPr>
        <p:txBody>
          <a:bodyPr wrap="none">
            <a:spAutoFit/>
          </a:bodyPr>
          <a:lstStyle/>
          <a:p>
            <a:r>
              <a:rPr lang="en-US" sz="2000"/>
              <a:t>Host Computer</a:t>
            </a:r>
          </a:p>
        </p:txBody>
      </p:sp>
      <p:sp>
        <p:nvSpPr>
          <p:cNvPr id="12305" name="Line 27"/>
          <p:cNvSpPr>
            <a:spLocks noChangeShapeType="1"/>
          </p:cNvSpPr>
          <p:nvPr/>
        </p:nvSpPr>
        <p:spPr bwMode="auto">
          <a:xfrm flipV="1">
            <a:off x="4572000" y="2743200"/>
            <a:ext cx="0" cy="304800"/>
          </a:xfrm>
          <a:prstGeom prst="line">
            <a:avLst/>
          </a:prstGeom>
          <a:noFill/>
          <a:ln w="9525">
            <a:solidFill>
              <a:schemeClr val="tx1"/>
            </a:solidFill>
            <a:round/>
            <a:headEnd type="triangle" w="sm" len="sm"/>
            <a:tailEnd type="triangle" w="sm" len="sm"/>
          </a:ln>
        </p:spPr>
        <p:txBody>
          <a:bodyPr wrap="none"/>
          <a:lstStyle/>
          <a:p>
            <a:endParaRPr lang="en-US"/>
          </a:p>
        </p:txBody>
      </p:sp>
      <p:sp>
        <p:nvSpPr>
          <p:cNvPr id="12306" name="Text Box 29"/>
          <p:cNvSpPr txBox="1">
            <a:spLocks noChangeArrowheads="1"/>
          </p:cNvSpPr>
          <p:nvPr/>
        </p:nvSpPr>
        <p:spPr bwMode="auto">
          <a:xfrm>
            <a:off x="2284413" y="6248400"/>
            <a:ext cx="1598612" cy="396875"/>
          </a:xfrm>
          <a:prstGeom prst="rect">
            <a:avLst/>
          </a:prstGeom>
          <a:noFill/>
          <a:ln w="9525">
            <a:noFill/>
            <a:miter lim="800000"/>
            <a:headEnd type="none" w="sm" len="sm"/>
            <a:tailEnd type="none" w="sm" len="sm"/>
          </a:ln>
        </p:spPr>
        <p:txBody>
          <a:bodyPr wrap="none">
            <a:spAutoFit/>
          </a:bodyPr>
          <a:lstStyle/>
          <a:p>
            <a:r>
              <a:rPr lang="en-US" sz="2000"/>
              <a:t>display buffer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effectLst>
            <a:outerShdw dist="35921" dir="2700000" algn="ctr" rotWithShape="0">
              <a:schemeClr val="bg2"/>
            </a:outerShdw>
          </a:effectLst>
        </p:spPr>
        <p:txBody>
          <a:bodyPr/>
          <a:lstStyle/>
          <a:p>
            <a:pPr eaLnBrk="1" hangingPunct="1">
              <a:defRPr/>
            </a:pPr>
            <a:r>
              <a:rPr lang="en-US" smtClean="0"/>
              <a:t>Raster Display</a:t>
            </a:r>
          </a:p>
        </p:txBody>
      </p:sp>
      <p:sp>
        <p:nvSpPr>
          <p:cNvPr id="66563" name="Rectangle 3"/>
          <p:cNvSpPr>
            <a:spLocks noGrp="1" noChangeArrowheads="1"/>
          </p:cNvSpPr>
          <p:nvPr>
            <p:ph type="body" idx="1"/>
          </p:nvPr>
        </p:nvSpPr>
        <p:spPr>
          <a:xfrm>
            <a:off x="0" y="1447800"/>
            <a:ext cx="9144000" cy="4648200"/>
          </a:xfrm>
          <a:effectLst>
            <a:outerShdw dist="35921" dir="2700000" algn="ctr" rotWithShape="0">
              <a:schemeClr val="bg2"/>
            </a:outerShdw>
          </a:effectLst>
        </p:spPr>
        <p:txBody>
          <a:bodyPr/>
          <a:lstStyle/>
          <a:p>
            <a:pPr eaLnBrk="1" hangingPunct="1">
              <a:lnSpc>
                <a:spcPct val="90000"/>
              </a:lnSpc>
              <a:spcBef>
                <a:spcPct val="0"/>
              </a:spcBef>
              <a:buClrTx/>
              <a:buSzTx/>
              <a:defRPr/>
            </a:pPr>
            <a:endParaRPr lang="en-US" sz="1600" smtClean="0"/>
          </a:p>
          <a:p>
            <a:pPr eaLnBrk="1" hangingPunct="1">
              <a:lnSpc>
                <a:spcPct val="90000"/>
              </a:lnSpc>
              <a:spcBef>
                <a:spcPct val="0"/>
              </a:spcBef>
              <a:buClrTx/>
              <a:buSzTx/>
              <a:defRPr/>
            </a:pPr>
            <a:endParaRPr lang="en-US" sz="1800" smtClean="0"/>
          </a:p>
          <a:p>
            <a:pPr eaLnBrk="1" hangingPunct="1">
              <a:lnSpc>
                <a:spcPct val="90000"/>
              </a:lnSpc>
              <a:spcBef>
                <a:spcPct val="0"/>
              </a:spcBef>
              <a:buClrTx/>
              <a:buSzTx/>
              <a:defRPr/>
            </a:pPr>
            <a:r>
              <a:rPr lang="en-US" sz="2400" smtClean="0"/>
              <a:t>Raster display (since 1970s)</a:t>
            </a:r>
          </a:p>
          <a:p>
            <a:pPr eaLnBrk="1" hangingPunct="1">
              <a:lnSpc>
                <a:spcPct val="90000"/>
              </a:lnSpc>
              <a:spcBef>
                <a:spcPct val="0"/>
              </a:spcBef>
              <a:buClrTx/>
              <a:buSzTx/>
              <a:buFont typeface="Wingdings" pitchFamily="2" charset="2"/>
              <a:buNone/>
              <a:defRPr/>
            </a:pPr>
            <a:r>
              <a:rPr lang="en-US" sz="1800" smtClean="0"/>
              <a:t>    </a:t>
            </a:r>
          </a:p>
          <a:p>
            <a:pPr eaLnBrk="1" hangingPunct="1">
              <a:lnSpc>
                <a:spcPct val="90000"/>
              </a:lnSpc>
              <a:spcBef>
                <a:spcPct val="0"/>
              </a:spcBef>
              <a:buClrTx/>
              <a:buSzTx/>
              <a:buFont typeface="Wingdings" pitchFamily="2" charset="2"/>
              <a:buNone/>
              <a:defRPr/>
            </a:pPr>
            <a:r>
              <a:rPr lang="en-US" sz="1800" smtClean="0"/>
              <a:t>    -  Raster system consists of:  </a:t>
            </a:r>
          </a:p>
          <a:p>
            <a:pPr eaLnBrk="1" hangingPunct="1">
              <a:lnSpc>
                <a:spcPct val="90000"/>
              </a:lnSpc>
              <a:spcBef>
                <a:spcPct val="0"/>
              </a:spcBef>
              <a:buClrTx/>
              <a:buSzTx/>
              <a:buFont typeface="Wingdings" pitchFamily="2" charset="2"/>
              <a:buNone/>
              <a:defRPr/>
            </a:pPr>
            <a:r>
              <a:rPr lang="en-US" sz="1800" smtClean="0"/>
              <a:t>               display processor (input, refreshing, scan converting)</a:t>
            </a:r>
          </a:p>
          <a:p>
            <a:pPr eaLnBrk="1" hangingPunct="1">
              <a:lnSpc>
                <a:spcPct val="90000"/>
              </a:lnSpc>
              <a:spcBef>
                <a:spcPct val="0"/>
              </a:spcBef>
              <a:buClrTx/>
              <a:buSzTx/>
              <a:buFont typeface="Wingdings" pitchFamily="2" charset="2"/>
              <a:buNone/>
              <a:defRPr/>
            </a:pPr>
            <a:r>
              <a:rPr lang="en-US" sz="1800" smtClean="0"/>
              <a:t>               video controller </a:t>
            </a:r>
          </a:p>
          <a:p>
            <a:pPr eaLnBrk="1" hangingPunct="1">
              <a:lnSpc>
                <a:spcPct val="90000"/>
              </a:lnSpc>
              <a:spcBef>
                <a:spcPct val="0"/>
              </a:spcBef>
              <a:buClrTx/>
              <a:buSzTx/>
              <a:buFont typeface="Wingdings" pitchFamily="2" charset="2"/>
              <a:buNone/>
              <a:defRPr/>
            </a:pPr>
            <a:r>
              <a:rPr lang="en-US" sz="1800" smtClean="0"/>
              <a:t>               buffer memory (frame buffer)</a:t>
            </a:r>
          </a:p>
          <a:p>
            <a:pPr eaLnBrk="1" hangingPunct="1">
              <a:lnSpc>
                <a:spcPct val="90000"/>
              </a:lnSpc>
              <a:spcBef>
                <a:spcPct val="0"/>
              </a:spcBef>
              <a:buClrTx/>
              <a:buSzTx/>
              <a:buFont typeface="Wingdings" pitchFamily="2" charset="2"/>
              <a:buNone/>
              <a:defRPr/>
            </a:pPr>
            <a:r>
              <a:rPr lang="en-US" sz="1800" smtClean="0"/>
              <a:t>               CRT     </a:t>
            </a:r>
          </a:p>
          <a:p>
            <a:pPr eaLnBrk="1" hangingPunct="1">
              <a:lnSpc>
                <a:spcPct val="90000"/>
              </a:lnSpc>
              <a:spcBef>
                <a:spcPct val="0"/>
              </a:spcBef>
              <a:buClrTx/>
              <a:buSzTx/>
              <a:buFont typeface="Wingdings" pitchFamily="2" charset="2"/>
              <a:buNone/>
              <a:defRPr/>
            </a:pPr>
            <a:endParaRPr lang="en-US" sz="1800" smtClean="0"/>
          </a:p>
          <a:p>
            <a:pPr eaLnBrk="1" hangingPunct="1">
              <a:lnSpc>
                <a:spcPct val="90000"/>
              </a:lnSpc>
              <a:spcBef>
                <a:spcPct val="0"/>
              </a:spcBef>
              <a:buClrTx/>
              <a:buSzTx/>
              <a:buFont typeface="Wingdings" pitchFamily="2" charset="2"/>
              <a:buNone/>
              <a:defRPr/>
            </a:pPr>
            <a:r>
              <a:rPr lang="en-US" sz="1800" smtClean="0">
                <a:cs typeface="Times New Roman" pitchFamily="18" charset="0"/>
              </a:rPr>
              <a:t>    -  The buffer stores the </a:t>
            </a:r>
            <a:r>
              <a:rPr lang="en-US" sz="1800" i="1" smtClean="0">
                <a:cs typeface="Times New Roman" pitchFamily="18" charset="0"/>
              </a:rPr>
              <a:t>primitive pixels</a:t>
            </a:r>
            <a:r>
              <a:rPr lang="en-US" sz="1800" smtClean="0">
                <a:cs typeface="Times New Roman" pitchFamily="18" charset="0"/>
              </a:rPr>
              <a:t>, rather than display list or display program</a:t>
            </a:r>
          </a:p>
          <a:p>
            <a:pPr eaLnBrk="1" hangingPunct="1">
              <a:lnSpc>
                <a:spcPct val="90000"/>
              </a:lnSpc>
              <a:spcBef>
                <a:spcPct val="0"/>
              </a:spcBef>
              <a:buClrTx/>
              <a:buSzTx/>
              <a:buFont typeface="Wingdings" pitchFamily="2" charset="2"/>
              <a:buNone/>
              <a:defRPr/>
            </a:pPr>
            <a:r>
              <a:rPr lang="en-US" sz="1800" smtClean="0">
                <a:cs typeface="Times New Roman" pitchFamily="18" charset="0"/>
              </a:rPr>
              <a:t>    -  Video controller reads the pixel contents to produce the actual image on the </a:t>
            </a:r>
          </a:p>
          <a:p>
            <a:pPr eaLnBrk="1" hangingPunct="1">
              <a:lnSpc>
                <a:spcPct val="90000"/>
              </a:lnSpc>
              <a:spcBef>
                <a:spcPct val="0"/>
              </a:spcBef>
              <a:buClrTx/>
              <a:buSzTx/>
              <a:buFont typeface="Wingdings" pitchFamily="2" charset="2"/>
              <a:buNone/>
              <a:defRPr/>
            </a:pPr>
            <a:r>
              <a:rPr lang="en-US" sz="1800" smtClean="0">
                <a:cs typeface="Times New Roman" pitchFamily="18" charset="0"/>
              </a:rPr>
              <a:t>        screen</a:t>
            </a:r>
          </a:p>
          <a:p>
            <a:pPr eaLnBrk="1" hangingPunct="1">
              <a:lnSpc>
                <a:spcPct val="90000"/>
              </a:lnSpc>
              <a:spcBef>
                <a:spcPct val="0"/>
              </a:spcBef>
              <a:buClrTx/>
              <a:buSzTx/>
              <a:buFont typeface="Wingdings" pitchFamily="2" charset="2"/>
              <a:buNone/>
              <a:defRPr/>
            </a:pPr>
            <a:r>
              <a:rPr lang="en-US" sz="1800" smtClean="0">
                <a:cs typeface="Times New Roman" pitchFamily="18" charset="0"/>
              </a:rPr>
              <a:t>    -  The image is represented as a set of raster scan lines, and forms a matrix of pixels.</a:t>
            </a:r>
          </a:p>
          <a:p>
            <a:pPr eaLnBrk="1" hangingPunct="1">
              <a:lnSpc>
                <a:spcPct val="90000"/>
              </a:lnSpc>
              <a:spcBef>
                <a:spcPct val="0"/>
              </a:spcBef>
              <a:buClrTx/>
              <a:buSzTx/>
              <a:buFont typeface="Wingdings" pitchFamily="2" charset="2"/>
              <a:buNone/>
              <a:defRPr/>
            </a:pPr>
            <a:r>
              <a:rPr lang="en-US" sz="1800" smtClean="0"/>
              <a:t>  </a:t>
            </a:r>
          </a:p>
          <a:p>
            <a:pPr eaLnBrk="1" hangingPunct="1">
              <a:lnSpc>
                <a:spcPct val="90000"/>
              </a:lnSpc>
              <a:spcBef>
                <a:spcPct val="0"/>
              </a:spcBef>
              <a:buClrTx/>
              <a:buSzTx/>
              <a:buFont typeface="Wingdings" pitchFamily="2" charset="2"/>
              <a:buNone/>
              <a:defRPr/>
            </a:pPr>
            <a:r>
              <a:rPr lang="en-US" sz="1800" smtClean="0"/>
              <a:t>    - need refresh the raster display (e.g., 60Hz)</a:t>
            </a:r>
          </a:p>
          <a:p>
            <a:pPr eaLnBrk="1" hangingPunct="1">
              <a:lnSpc>
                <a:spcPct val="90000"/>
              </a:lnSpc>
              <a:spcBef>
                <a:spcPct val="0"/>
              </a:spcBef>
              <a:buClrTx/>
              <a:buSzTx/>
              <a:buFont typeface="Wingdings" pitchFamily="2" charset="2"/>
              <a:buNone/>
              <a:defRPr/>
            </a:pPr>
            <a:endParaRPr lang="en-US" sz="1800" smtClean="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normAutofit fontScale="90000"/>
          </a:bodyPr>
          <a:lstStyle/>
          <a:p>
            <a:r>
              <a:rPr lang="en-US" altLang="de-DE" smtClean="0"/>
              <a:t>Architecture of a simple raster-graphics system</a:t>
            </a:r>
          </a:p>
        </p:txBody>
      </p:sp>
      <p:pic>
        <p:nvPicPr>
          <p:cNvPr id="63491" name="AADGGWL0.jpg" descr="AADGGWL0.jpg"/>
          <p:cNvPicPr>
            <a:picLocks/>
          </p:cNvPicPr>
          <p:nvPr/>
        </p:nvPicPr>
        <p:blipFill>
          <a:blip r:embed="rId3">
            <a:extLst>
              <a:ext uri="{28A0092B-C50C-407E-A947-70E740481C1C}">
                <a14:useLocalDpi xmlns:a14="http://schemas.microsoft.com/office/drawing/2010/main" xmlns="" val="0"/>
              </a:ext>
            </a:extLst>
          </a:blip>
          <a:srcRect/>
          <a:stretch>
            <a:fillRect/>
          </a:stretch>
        </p:blipFill>
        <p:spPr bwMode="auto">
          <a:xfrm>
            <a:off x="469900" y="1727200"/>
            <a:ext cx="8229600" cy="383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485007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de-DE" smtClean="0"/>
              <a:t>Architecture of a raster system</a:t>
            </a:r>
          </a:p>
        </p:txBody>
      </p:sp>
      <p:pic>
        <p:nvPicPr>
          <p:cNvPr id="64515" name="AADGGWM0.jpg" descr="AADGGWM0.jpg"/>
          <p:cNvPicPr>
            <a:picLocks/>
          </p:cNvPicPr>
          <p:nvPr/>
        </p:nvPicPr>
        <p:blipFill>
          <a:blip r:embed="rId3">
            <a:extLst>
              <a:ext uri="{28A0092B-C50C-407E-A947-70E740481C1C}">
                <a14:useLocalDpi xmlns:a14="http://schemas.microsoft.com/office/drawing/2010/main" xmlns="" val="0"/>
              </a:ext>
            </a:extLst>
          </a:blip>
          <a:srcRect/>
          <a:stretch>
            <a:fillRect/>
          </a:stretch>
        </p:blipFill>
        <p:spPr bwMode="auto">
          <a:xfrm>
            <a:off x="461963" y="1828800"/>
            <a:ext cx="8229600" cy="3238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4516" name="Rechteck 1"/>
          <p:cNvSpPr>
            <a:spLocks noChangeArrowheads="1"/>
          </p:cNvSpPr>
          <p:nvPr/>
        </p:nvSpPr>
        <p:spPr bwMode="auto">
          <a:xfrm>
            <a:off x="609600" y="5334000"/>
            <a:ext cx="8081963"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de-DE" sz="2000" b="0" i="0" u="none" strike="noStrike" kern="1200" cap="none" spc="0" normalizeH="0" baseline="0" noProof="0" dirty="0" smtClean="0">
                <a:ln>
                  <a:noFill/>
                </a:ln>
                <a:solidFill>
                  <a:srgbClr val="0B0506"/>
                </a:solidFill>
                <a:effectLst/>
                <a:uLnTx/>
                <a:uFillTx/>
                <a:latin typeface="Arial" panose="020B0604020202020204" pitchFamily="34" charset="0"/>
                <a:ea typeface="+mn-ea"/>
                <a:cs typeface="+mn-cs"/>
              </a:rPr>
              <a:t>with a fixed portion of the system memory reserved for the frame buffer.</a:t>
            </a:r>
            <a:endParaRPr kumimoji="0" lang="de-DE" altLang="de-DE" sz="2000" b="0" i="0" u="none" strike="noStrike" kern="1200" cap="none" spc="0" normalizeH="0" baseline="0" noProof="0" dirty="0" smtClean="0">
              <a:ln>
                <a:noFill/>
              </a:ln>
              <a:solidFill>
                <a:srgbClr val="0B0506"/>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xmlns="" val="13915704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normAutofit fontScale="90000"/>
          </a:bodyPr>
          <a:lstStyle/>
          <a:p>
            <a:r>
              <a:rPr lang="en-US" altLang="de-DE" smtClean="0"/>
              <a:t>Basic video-controller refresh operations</a:t>
            </a:r>
          </a:p>
        </p:txBody>
      </p:sp>
      <p:pic>
        <p:nvPicPr>
          <p:cNvPr id="65539" name="AADGGWO0.jpg" descr="AADGGWO0.jpg"/>
          <p:cNvPicPr>
            <a:picLocks/>
          </p:cNvPicPr>
          <p:nvPr/>
        </p:nvPicPr>
        <p:blipFill>
          <a:blip r:embed="rId3">
            <a:extLst>
              <a:ext uri="{28A0092B-C50C-407E-A947-70E740481C1C}">
                <a14:useLocalDpi xmlns:a14="http://schemas.microsoft.com/office/drawing/2010/main" xmlns="" val="0"/>
              </a:ext>
            </a:extLst>
          </a:blip>
          <a:srcRect/>
          <a:stretch>
            <a:fillRect/>
          </a:stretch>
        </p:blipFill>
        <p:spPr bwMode="auto">
          <a:xfrm>
            <a:off x="1143000" y="1600200"/>
            <a:ext cx="75438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988031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normAutofit fontScale="90000"/>
          </a:bodyPr>
          <a:lstStyle/>
          <a:p>
            <a:r>
              <a:rPr lang="en-US" altLang="de-DE" smtClean="0"/>
              <a:t>Architecture of a raster-graphics system with a display processor.</a:t>
            </a:r>
          </a:p>
        </p:txBody>
      </p:sp>
      <p:pic>
        <p:nvPicPr>
          <p:cNvPr id="66563" name="AADGGWP0.jpg" descr="AADGGWP0.jpg"/>
          <p:cNvPicPr>
            <a:picLocks/>
          </p:cNvPicPr>
          <p:nvPr/>
        </p:nvPicPr>
        <p:blipFill>
          <a:blip r:embed="rId3">
            <a:extLst>
              <a:ext uri="{28A0092B-C50C-407E-A947-70E740481C1C}">
                <a14:useLocalDpi xmlns:a14="http://schemas.microsoft.com/office/drawing/2010/main" xmlns="" val="0"/>
              </a:ext>
            </a:extLst>
          </a:blip>
          <a:srcRect/>
          <a:stretch>
            <a:fillRect/>
          </a:stretch>
        </p:blipFill>
        <p:spPr bwMode="auto">
          <a:xfrm>
            <a:off x="469900" y="1752600"/>
            <a:ext cx="8229600" cy="464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971292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74700" y="698500"/>
            <a:ext cx="4660900" cy="533400"/>
          </a:xfrm>
          <a:noFill/>
        </p:spPr>
        <p:txBody>
          <a:bodyPr wrap="none" lIns="63500" tIns="25400" rIns="63500" bIns="25400" anchor="t">
            <a:normAutofit fontScale="90000"/>
          </a:bodyPr>
          <a:lstStyle/>
          <a:p>
            <a:pPr eaLnBrk="1" hangingPunct="1"/>
            <a:r>
              <a:rPr lang="en-US" smtClean="0"/>
              <a:t>BASIC DEFINITIONS</a:t>
            </a:r>
          </a:p>
        </p:txBody>
      </p:sp>
      <p:sp>
        <p:nvSpPr>
          <p:cNvPr id="16387" name="Rectangle 3"/>
          <p:cNvSpPr>
            <a:spLocks noGrp="1" noChangeArrowheads="1"/>
          </p:cNvSpPr>
          <p:nvPr>
            <p:ph type="body" idx="1"/>
          </p:nvPr>
        </p:nvSpPr>
        <p:spPr>
          <a:xfrm>
            <a:off x="774700" y="1384300"/>
            <a:ext cx="7607300" cy="1755775"/>
          </a:xfrm>
          <a:noFill/>
        </p:spPr>
        <p:txBody>
          <a:bodyPr lIns="63500" tIns="25400" rIns="63500" bIns="25400">
            <a:spAutoFit/>
          </a:bodyPr>
          <a:lstStyle/>
          <a:p>
            <a:pPr marL="228600" indent="-228600" eaLnBrk="1" hangingPunct="1">
              <a:lnSpc>
                <a:spcPct val="89000"/>
              </a:lnSpc>
              <a:spcBef>
                <a:spcPct val="44000"/>
              </a:spcBef>
              <a:buFont typeface="Wingdings" pitchFamily="2" charset="2"/>
              <a:buNone/>
            </a:pPr>
            <a:r>
              <a:rPr lang="en-US" sz="1800" b="1" smtClean="0"/>
              <a:t>RASTER:  A rectangular array of points or dots.</a:t>
            </a:r>
          </a:p>
          <a:p>
            <a:pPr marL="228600" indent="-228600" eaLnBrk="1" hangingPunct="1">
              <a:lnSpc>
                <a:spcPct val="89000"/>
              </a:lnSpc>
              <a:spcBef>
                <a:spcPct val="44000"/>
              </a:spcBef>
              <a:buFont typeface="Wingdings" pitchFamily="2" charset="2"/>
              <a:buNone/>
            </a:pPr>
            <a:endParaRPr lang="en-US" sz="1800" b="1" smtClean="0"/>
          </a:p>
          <a:p>
            <a:pPr marL="228600" indent="-228600" eaLnBrk="1" hangingPunct="1">
              <a:lnSpc>
                <a:spcPct val="89000"/>
              </a:lnSpc>
              <a:spcBef>
                <a:spcPct val="44000"/>
              </a:spcBef>
              <a:buFont typeface="Wingdings" pitchFamily="2" charset="2"/>
              <a:buNone/>
            </a:pPr>
            <a:r>
              <a:rPr lang="en-US" sz="1800" b="1" smtClean="0"/>
              <a:t>PIXEL (Pel): One dot or picture element of the raster</a:t>
            </a:r>
          </a:p>
          <a:p>
            <a:pPr marL="228600" indent="-228600" eaLnBrk="1" hangingPunct="1">
              <a:lnSpc>
                <a:spcPct val="89000"/>
              </a:lnSpc>
              <a:spcBef>
                <a:spcPct val="44000"/>
              </a:spcBef>
              <a:buFont typeface="Wingdings" pitchFamily="2" charset="2"/>
              <a:buNone/>
            </a:pPr>
            <a:endParaRPr lang="en-US" sz="1800" b="1" smtClean="0"/>
          </a:p>
          <a:p>
            <a:pPr marL="228600" indent="-228600" eaLnBrk="1" hangingPunct="1">
              <a:lnSpc>
                <a:spcPct val="89000"/>
              </a:lnSpc>
              <a:spcBef>
                <a:spcPct val="44000"/>
              </a:spcBef>
              <a:buFont typeface="Wingdings" pitchFamily="2" charset="2"/>
              <a:buNone/>
            </a:pPr>
            <a:r>
              <a:rPr lang="en-US" sz="1800" b="1" smtClean="0"/>
              <a:t>SCAN LINE:  A row of pixels</a:t>
            </a:r>
          </a:p>
        </p:txBody>
      </p:sp>
      <p:pic>
        <p:nvPicPr>
          <p:cNvPr id="16388" name="Picture 4"/>
          <p:cNvPicPr>
            <a:picLocks noChangeArrowheads="1"/>
          </p:cNvPicPr>
          <p:nvPr/>
        </p:nvPicPr>
        <p:blipFill>
          <a:blip r:embed="rId2"/>
          <a:srcRect/>
          <a:stretch>
            <a:fillRect/>
          </a:stretch>
        </p:blipFill>
        <p:spPr bwMode="auto">
          <a:xfrm>
            <a:off x="774700" y="3340100"/>
            <a:ext cx="4292600" cy="2463800"/>
          </a:xfrm>
          <a:prstGeom prst="rect">
            <a:avLst/>
          </a:prstGeom>
          <a:noFill/>
          <a:ln w="12700">
            <a:noFill/>
            <a:miter lim="800000"/>
            <a:headEnd/>
            <a:tailEnd/>
          </a:ln>
        </p:spPr>
      </p:pic>
      <p:sp>
        <p:nvSpPr>
          <p:cNvPr id="16389" name="Rectangle 5"/>
          <p:cNvSpPr>
            <a:spLocks noChangeArrowheads="1"/>
          </p:cNvSpPr>
          <p:nvPr/>
        </p:nvSpPr>
        <p:spPr bwMode="auto">
          <a:xfrm>
            <a:off x="5949950" y="4044950"/>
            <a:ext cx="2590800" cy="1549400"/>
          </a:xfrm>
          <a:prstGeom prst="rect">
            <a:avLst/>
          </a:prstGeom>
          <a:noFill/>
          <a:ln w="12700">
            <a:noFill/>
            <a:miter lim="800000"/>
            <a:headEnd/>
            <a:tailEnd/>
          </a:ln>
        </p:spPr>
        <p:txBody>
          <a:bodyPr lIns="63500" tIns="25400" rIns="63500" bIns="25400">
            <a:spAutoFit/>
          </a:bodyPr>
          <a:lstStyle/>
          <a:p>
            <a:pPr marL="228600" indent="-228600" algn="l" eaLnBrk="0" hangingPunct="0">
              <a:lnSpc>
                <a:spcPct val="90000"/>
              </a:lnSpc>
              <a:spcBef>
                <a:spcPct val="45000"/>
              </a:spcBef>
            </a:pPr>
            <a:r>
              <a:rPr lang="en-US" sz="1800" b="1"/>
              <a:t>Video raster devices display an image by sequentially drawing out the pixels of the scan lines that form the raster.</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effectLst>
            <a:outerShdw dist="35921" dir="2700000" algn="ctr" rotWithShape="0">
              <a:schemeClr val="bg2"/>
            </a:outerShdw>
          </a:effectLst>
        </p:spPr>
        <p:txBody>
          <a:bodyPr/>
          <a:lstStyle/>
          <a:p>
            <a:pPr eaLnBrk="1" hangingPunct="1">
              <a:defRPr/>
            </a:pPr>
            <a:r>
              <a:rPr lang="en-US" smtClean="0"/>
              <a:t>Raster Display</a:t>
            </a:r>
          </a:p>
        </p:txBody>
      </p:sp>
      <p:sp>
        <p:nvSpPr>
          <p:cNvPr id="68611" name="Rectangle 3"/>
          <p:cNvSpPr>
            <a:spLocks noGrp="1" noChangeArrowheads="1"/>
          </p:cNvSpPr>
          <p:nvPr>
            <p:ph type="body" idx="1"/>
          </p:nvPr>
        </p:nvSpPr>
        <p:spPr>
          <a:xfrm>
            <a:off x="0" y="1447800"/>
            <a:ext cx="9144000" cy="1600200"/>
          </a:xfrm>
          <a:effectLst>
            <a:outerShdw dist="35921" dir="2700000" algn="ctr" rotWithShape="0">
              <a:schemeClr val="bg2"/>
            </a:outerShdw>
          </a:effectLst>
        </p:spPr>
        <p:txBody>
          <a:bodyPr/>
          <a:lstStyle/>
          <a:p>
            <a:pPr eaLnBrk="1" hangingPunct="1">
              <a:spcBef>
                <a:spcPct val="0"/>
              </a:spcBef>
              <a:buClrTx/>
              <a:buSzTx/>
              <a:defRPr/>
            </a:pPr>
            <a:endParaRPr lang="en-US" sz="1800" smtClean="0"/>
          </a:p>
          <a:p>
            <a:pPr eaLnBrk="1" hangingPunct="1">
              <a:spcBef>
                <a:spcPct val="0"/>
              </a:spcBef>
              <a:buClrTx/>
              <a:buSzTx/>
              <a:defRPr/>
            </a:pPr>
            <a:endParaRPr lang="en-US" sz="2000" smtClean="0"/>
          </a:p>
          <a:p>
            <a:pPr eaLnBrk="1" hangingPunct="1">
              <a:spcBef>
                <a:spcPct val="0"/>
              </a:spcBef>
              <a:buClrTx/>
              <a:buSzTx/>
              <a:defRPr/>
            </a:pPr>
            <a:r>
              <a:rPr lang="en-US" sz="2800" smtClean="0"/>
              <a:t>Raster scan with blanked retrace</a:t>
            </a:r>
            <a:endParaRPr lang="en-US" sz="2000" smtClean="0"/>
          </a:p>
          <a:p>
            <a:pPr eaLnBrk="1" hangingPunct="1">
              <a:spcBef>
                <a:spcPct val="0"/>
              </a:spcBef>
              <a:buClrTx/>
              <a:buSzTx/>
              <a:buFont typeface="Wingdings" pitchFamily="2" charset="2"/>
              <a:buNone/>
              <a:defRPr/>
            </a:pPr>
            <a:r>
              <a:rPr lang="en-US" sz="2000" smtClean="0"/>
              <a:t>    </a:t>
            </a:r>
            <a:endParaRPr lang="en-US" sz="2000" smtClean="0">
              <a:cs typeface="Times New Roman" pitchFamily="18" charset="0"/>
            </a:endParaRPr>
          </a:p>
        </p:txBody>
      </p:sp>
      <p:sp>
        <p:nvSpPr>
          <p:cNvPr id="17412" name="Rectangle 14"/>
          <p:cNvSpPr>
            <a:spLocks noChangeArrowheads="1"/>
          </p:cNvSpPr>
          <p:nvPr/>
        </p:nvSpPr>
        <p:spPr bwMode="auto">
          <a:xfrm>
            <a:off x="1981200" y="2819400"/>
            <a:ext cx="4191000" cy="2971800"/>
          </a:xfrm>
          <a:prstGeom prst="rect">
            <a:avLst/>
          </a:prstGeom>
          <a:solidFill>
            <a:schemeClr val="accent1"/>
          </a:solidFill>
          <a:ln w="9525">
            <a:solidFill>
              <a:schemeClr val="tx1"/>
            </a:solidFill>
            <a:miter lim="800000"/>
            <a:headEnd type="none" w="sm" len="sm"/>
            <a:tailEnd type="none" w="sm" len="sm"/>
          </a:ln>
        </p:spPr>
        <p:txBody>
          <a:bodyPr wrap="none" anchor="ctr"/>
          <a:lstStyle/>
          <a:p>
            <a:endParaRPr lang="en-US"/>
          </a:p>
        </p:txBody>
      </p:sp>
      <p:sp>
        <p:nvSpPr>
          <p:cNvPr id="17413" name="Line 22"/>
          <p:cNvSpPr>
            <a:spLocks noChangeShapeType="1"/>
          </p:cNvSpPr>
          <p:nvPr/>
        </p:nvSpPr>
        <p:spPr bwMode="auto">
          <a:xfrm>
            <a:off x="2133600" y="3048000"/>
            <a:ext cx="3949700" cy="0"/>
          </a:xfrm>
          <a:prstGeom prst="line">
            <a:avLst/>
          </a:prstGeom>
          <a:noFill/>
          <a:ln w="28575">
            <a:solidFill>
              <a:schemeClr val="tx1"/>
            </a:solidFill>
            <a:round/>
            <a:headEnd type="none" w="sm" len="sm"/>
            <a:tailEnd type="none" w="sm" len="sm"/>
          </a:ln>
        </p:spPr>
        <p:txBody>
          <a:bodyPr wrap="none"/>
          <a:lstStyle/>
          <a:p>
            <a:endParaRPr lang="en-US"/>
          </a:p>
        </p:txBody>
      </p:sp>
      <p:sp>
        <p:nvSpPr>
          <p:cNvPr id="17414" name="Line 29"/>
          <p:cNvSpPr>
            <a:spLocks noChangeShapeType="1"/>
          </p:cNvSpPr>
          <p:nvPr/>
        </p:nvSpPr>
        <p:spPr bwMode="auto">
          <a:xfrm>
            <a:off x="2146300" y="3276600"/>
            <a:ext cx="3949700" cy="0"/>
          </a:xfrm>
          <a:prstGeom prst="line">
            <a:avLst/>
          </a:prstGeom>
          <a:noFill/>
          <a:ln w="28575">
            <a:solidFill>
              <a:schemeClr val="tx1"/>
            </a:solidFill>
            <a:round/>
            <a:headEnd type="none" w="sm" len="sm"/>
            <a:tailEnd type="none" w="sm" len="sm"/>
          </a:ln>
        </p:spPr>
        <p:txBody>
          <a:bodyPr wrap="none"/>
          <a:lstStyle/>
          <a:p>
            <a:endParaRPr lang="en-US"/>
          </a:p>
        </p:txBody>
      </p:sp>
      <p:sp>
        <p:nvSpPr>
          <p:cNvPr id="17415" name="Line 30"/>
          <p:cNvSpPr>
            <a:spLocks noChangeShapeType="1"/>
          </p:cNvSpPr>
          <p:nvPr/>
        </p:nvSpPr>
        <p:spPr bwMode="auto">
          <a:xfrm>
            <a:off x="2146300" y="3505200"/>
            <a:ext cx="3949700" cy="0"/>
          </a:xfrm>
          <a:prstGeom prst="line">
            <a:avLst/>
          </a:prstGeom>
          <a:noFill/>
          <a:ln w="28575">
            <a:solidFill>
              <a:schemeClr val="tx1"/>
            </a:solidFill>
            <a:round/>
            <a:headEnd type="none" w="sm" len="sm"/>
            <a:tailEnd type="none" w="sm" len="sm"/>
          </a:ln>
        </p:spPr>
        <p:txBody>
          <a:bodyPr wrap="none"/>
          <a:lstStyle/>
          <a:p>
            <a:endParaRPr lang="en-US"/>
          </a:p>
        </p:txBody>
      </p:sp>
      <p:sp>
        <p:nvSpPr>
          <p:cNvPr id="17416" name="Line 31"/>
          <p:cNvSpPr>
            <a:spLocks noChangeShapeType="1"/>
          </p:cNvSpPr>
          <p:nvPr/>
        </p:nvSpPr>
        <p:spPr bwMode="auto">
          <a:xfrm>
            <a:off x="2133600" y="3733800"/>
            <a:ext cx="3949700" cy="0"/>
          </a:xfrm>
          <a:prstGeom prst="line">
            <a:avLst/>
          </a:prstGeom>
          <a:noFill/>
          <a:ln w="28575">
            <a:solidFill>
              <a:schemeClr val="tx1"/>
            </a:solidFill>
            <a:round/>
            <a:headEnd type="none" w="sm" len="sm"/>
            <a:tailEnd type="none" w="sm" len="sm"/>
          </a:ln>
        </p:spPr>
        <p:txBody>
          <a:bodyPr wrap="none"/>
          <a:lstStyle/>
          <a:p>
            <a:endParaRPr lang="en-US"/>
          </a:p>
        </p:txBody>
      </p:sp>
      <p:sp>
        <p:nvSpPr>
          <p:cNvPr id="17417" name="Line 32"/>
          <p:cNvSpPr>
            <a:spLocks noChangeShapeType="1"/>
          </p:cNvSpPr>
          <p:nvPr/>
        </p:nvSpPr>
        <p:spPr bwMode="auto">
          <a:xfrm>
            <a:off x="2146300" y="3962400"/>
            <a:ext cx="3949700" cy="0"/>
          </a:xfrm>
          <a:prstGeom prst="line">
            <a:avLst/>
          </a:prstGeom>
          <a:noFill/>
          <a:ln w="28575">
            <a:solidFill>
              <a:schemeClr val="tx1"/>
            </a:solidFill>
            <a:round/>
            <a:headEnd type="none" w="sm" len="sm"/>
            <a:tailEnd type="none" w="sm" len="sm"/>
          </a:ln>
        </p:spPr>
        <p:txBody>
          <a:bodyPr wrap="none"/>
          <a:lstStyle/>
          <a:p>
            <a:endParaRPr lang="en-US"/>
          </a:p>
        </p:txBody>
      </p:sp>
      <p:sp>
        <p:nvSpPr>
          <p:cNvPr id="17418" name="Line 33"/>
          <p:cNvSpPr>
            <a:spLocks noChangeShapeType="1"/>
          </p:cNvSpPr>
          <p:nvPr/>
        </p:nvSpPr>
        <p:spPr bwMode="auto">
          <a:xfrm>
            <a:off x="2146300" y="4191000"/>
            <a:ext cx="3949700" cy="0"/>
          </a:xfrm>
          <a:prstGeom prst="line">
            <a:avLst/>
          </a:prstGeom>
          <a:noFill/>
          <a:ln w="28575">
            <a:solidFill>
              <a:schemeClr val="tx1"/>
            </a:solidFill>
            <a:round/>
            <a:headEnd type="none" w="sm" len="sm"/>
            <a:tailEnd type="none" w="sm" len="sm"/>
          </a:ln>
        </p:spPr>
        <p:txBody>
          <a:bodyPr wrap="none"/>
          <a:lstStyle/>
          <a:p>
            <a:endParaRPr lang="en-US"/>
          </a:p>
        </p:txBody>
      </p:sp>
      <p:sp>
        <p:nvSpPr>
          <p:cNvPr id="17419" name="Line 34"/>
          <p:cNvSpPr>
            <a:spLocks noChangeShapeType="1"/>
          </p:cNvSpPr>
          <p:nvPr/>
        </p:nvSpPr>
        <p:spPr bwMode="auto">
          <a:xfrm>
            <a:off x="2133600" y="4419600"/>
            <a:ext cx="3949700" cy="0"/>
          </a:xfrm>
          <a:prstGeom prst="line">
            <a:avLst/>
          </a:prstGeom>
          <a:noFill/>
          <a:ln w="28575">
            <a:solidFill>
              <a:schemeClr val="tx1"/>
            </a:solidFill>
            <a:round/>
            <a:headEnd type="none" w="sm" len="sm"/>
            <a:tailEnd type="none" w="sm" len="sm"/>
          </a:ln>
        </p:spPr>
        <p:txBody>
          <a:bodyPr wrap="none"/>
          <a:lstStyle/>
          <a:p>
            <a:endParaRPr lang="en-US"/>
          </a:p>
        </p:txBody>
      </p:sp>
      <p:sp>
        <p:nvSpPr>
          <p:cNvPr id="17420" name="Line 35"/>
          <p:cNvSpPr>
            <a:spLocks noChangeShapeType="1"/>
          </p:cNvSpPr>
          <p:nvPr/>
        </p:nvSpPr>
        <p:spPr bwMode="auto">
          <a:xfrm>
            <a:off x="2146300" y="4648200"/>
            <a:ext cx="3949700" cy="0"/>
          </a:xfrm>
          <a:prstGeom prst="line">
            <a:avLst/>
          </a:prstGeom>
          <a:noFill/>
          <a:ln w="28575">
            <a:solidFill>
              <a:schemeClr val="tx1"/>
            </a:solidFill>
            <a:round/>
            <a:headEnd type="none" w="sm" len="sm"/>
            <a:tailEnd type="none" w="sm" len="sm"/>
          </a:ln>
        </p:spPr>
        <p:txBody>
          <a:bodyPr wrap="none"/>
          <a:lstStyle/>
          <a:p>
            <a:endParaRPr lang="en-US"/>
          </a:p>
        </p:txBody>
      </p:sp>
      <p:sp>
        <p:nvSpPr>
          <p:cNvPr id="17421" name="Line 36"/>
          <p:cNvSpPr>
            <a:spLocks noChangeShapeType="1"/>
          </p:cNvSpPr>
          <p:nvPr/>
        </p:nvSpPr>
        <p:spPr bwMode="auto">
          <a:xfrm>
            <a:off x="2146300" y="4876800"/>
            <a:ext cx="3949700" cy="0"/>
          </a:xfrm>
          <a:prstGeom prst="line">
            <a:avLst/>
          </a:prstGeom>
          <a:noFill/>
          <a:ln w="28575">
            <a:solidFill>
              <a:schemeClr val="tx1"/>
            </a:solidFill>
            <a:round/>
            <a:headEnd type="none" w="sm" len="sm"/>
            <a:tailEnd type="none" w="sm" len="sm"/>
          </a:ln>
        </p:spPr>
        <p:txBody>
          <a:bodyPr wrap="none"/>
          <a:lstStyle/>
          <a:p>
            <a:endParaRPr lang="en-US"/>
          </a:p>
        </p:txBody>
      </p:sp>
      <p:sp>
        <p:nvSpPr>
          <p:cNvPr id="17422" name="Line 37"/>
          <p:cNvSpPr>
            <a:spLocks noChangeShapeType="1"/>
          </p:cNvSpPr>
          <p:nvPr/>
        </p:nvSpPr>
        <p:spPr bwMode="auto">
          <a:xfrm>
            <a:off x="2133600" y="5105400"/>
            <a:ext cx="3949700" cy="0"/>
          </a:xfrm>
          <a:prstGeom prst="line">
            <a:avLst/>
          </a:prstGeom>
          <a:noFill/>
          <a:ln w="28575">
            <a:solidFill>
              <a:schemeClr val="tx1"/>
            </a:solidFill>
            <a:round/>
            <a:headEnd type="none" w="sm" len="sm"/>
            <a:tailEnd type="none" w="sm" len="sm"/>
          </a:ln>
        </p:spPr>
        <p:txBody>
          <a:bodyPr wrap="none"/>
          <a:lstStyle/>
          <a:p>
            <a:endParaRPr lang="en-US"/>
          </a:p>
        </p:txBody>
      </p:sp>
      <p:sp>
        <p:nvSpPr>
          <p:cNvPr id="17423" name="Line 38"/>
          <p:cNvSpPr>
            <a:spLocks noChangeShapeType="1"/>
          </p:cNvSpPr>
          <p:nvPr/>
        </p:nvSpPr>
        <p:spPr bwMode="auto">
          <a:xfrm>
            <a:off x="2146300" y="5334000"/>
            <a:ext cx="3949700" cy="0"/>
          </a:xfrm>
          <a:prstGeom prst="line">
            <a:avLst/>
          </a:prstGeom>
          <a:noFill/>
          <a:ln w="28575">
            <a:solidFill>
              <a:schemeClr val="tx1"/>
            </a:solidFill>
            <a:round/>
            <a:headEnd type="none" w="sm" len="sm"/>
            <a:tailEnd type="none" w="sm" len="sm"/>
          </a:ln>
        </p:spPr>
        <p:txBody>
          <a:bodyPr wrap="none"/>
          <a:lstStyle/>
          <a:p>
            <a:endParaRPr lang="en-US"/>
          </a:p>
        </p:txBody>
      </p:sp>
      <p:sp>
        <p:nvSpPr>
          <p:cNvPr id="17424" name="Line 39"/>
          <p:cNvSpPr>
            <a:spLocks noChangeShapeType="1"/>
          </p:cNvSpPr>
          <p:nvPr/>
        </p:nvSpPr>
        <p:spPr bwMode="auto">
          <a:xfrm>
            <a:off x="2146300" y="5562600"/>
            <a:ext cx="3949700" cy="0"/>
          </a:xfrm>
          <a:prstGeom prst="line">
            <a:avLst/>
          </a:prstGeom>
          <a:noFill/>
          <a:ln w="28575">
            <a:solidFill>
              <a:schemeClr val="tx1"/>
            </a:solidFill>
            <a:round/>
            <a:headEnd type="none" w="sm" len="sm"/>
            <a:tailEnd type="none" w="sm" len="sm"/>
          </a:ln>
        </p:spPr>
        <p:txBody>
          <a:bodyPr wrap="none"/>
          <a:lstStyle/>
          <a:p>
            <a:endParaRPr lang="en-US"/>
          </a:p>
        </p:txBody>
      </p:sp>
      <p:sp>
        <p:nvSpPr>
          <p:cNvPr id="17425" name="Line 40"/>
          <p:cNvSpPr>
            <a:spLocks noChangeShapeType="1"/>
          </p:cNvSpPr>
          <p:nvPr/>
        </p:nvSpPr>
        <p:spPr bwMode="auto">
          <a:xfrm flipH="1">
            <a:off x="2209800" y="3048000"/>
            <a:ext cx="3886200" cy="228600"/>
          </a:xfrm>
          <a:prstGeom prst="line">
            <a:avLst/>
          </a:prstGeom>
          <a:noFill/>
          <a:ln w="9525">
            <a:solidFill>
              <a:schemeClr val="tx1"/>
            </a:solidFill>
            <a:prstDash val="dash"/>
            <a:round/>
            <a:headEnd type="none" w="sm" len="sm"/>
            <a:tailEnd type="none" w="sm" len="sm"/>
          </a:ln>
        </p:spPr>
        <p:txBody>
          <a:bodyPr wrap="none"/>
          <a:lstStyle/>
          <a:p>
            <a:endParaRPr lang="en-US"/>
          </a:p>
        </p:txBody>
      </p:sp>
      <p:sp>
        <p:nvSpPr>
          <p:cNvPr id="17426" name="Line 41"/>
          <p:cNvSpPr>
            <a:spLocks noChangeShapeType="1"/>
          </p:cNvSpPr>
          <p:nvPr/>
        </p:nvSpPr>
        <p:spPr bwMode="auto">
          <a:xfrm flipH="1">
            <a:off x="2209800" y="3276600"/>
            <a:ext cx="3886200" cy="228600"/>
          </a:xfrm>
          <a:prstGeom prst="line">
            <a:avLst/>
          </a:prstGeom>
          <a:noFill/>
          <a:ln w="9525">
            <a:solidFill>
              <a:schemeClr val="tx1"/>
            </a:solidFill>
            <a:prstDash val="dash"/>
            <a:round/>
            <a:headEnd type="none" w="sm" len="sm"/>
            <a:tailEnd type="none" w="sm" len="sm"/>
          </a:ln>
        </p:spPr>
        <p:txBody>
          <a:bodyPr wrap="none"/>
          <a:lstStyle/>
          <a:p>
            <a:endParaRPr lang="en-US"/>
          </a:p>
        </p:txBody>
      </p:sp>
      <p:sp>
        <p:nvSpPr>
          <p:cNvPr id="17427" name="Line 42"/>
          <p:cNvSpPr>
            <a:spLocks noChangeShapeType="1"/>
          </p:cNvSpPr>
          <p:nvPr/>
        </p:nvSpPr>
        <p:spPr bwMode="auto">
          <a:xfrm flipH="1">
            <a:off x="2133600" y="3505200"/>
            <a:ext cx="3886200" cy="228600"/>
          </a:xfrm>
          <a:prstGeom prst="line">
            <a:avLst/>
          </a:prstGeom>
          <a:noFill/>
          <a:ln w="9525">
            <a:solidFill>
              <a:schemeClr val="tx1"/>
            </a:solidFill>
            <a:prstDash val="dash"/>
            <a:round/>
            <a:headEnd type="none" w="sm" len="sm"/>
            <a:tailEnd type="none" w="sm" len="sm"/>
          </a:ln>
        </p:spPr>
        <p:txBody>
          <a:bodyPr wrap="none"/>
          <a:lstStyle/>
          <a:p>
            <a:endParaRPr lang="en-US"/>
          </a:p>
        </p:txBody>
      </p:sp>
      <p:sp>
        <p:nvSpPr>
          <p:cNvPr id="17428" name="Line 43"/>
          <p:cNvSpPr>
            <a:spLocks noChangeShapeType="1"/>
          </p:cNvSpPr>
          <p:nvPr/>
        </p:nvSpPr>
        <p:spPr bwMode="auto">
          <a:xfrm flipH="1" flipV="1">
            <a:off x="2133600" y="3048000"/>
            <a:ext cx="3962400" cy="2514600"/>
          </a:xfrm>
          <a:prstGeom prst="line">
            <a:avLst/>
          </a:prstGeom>
          <a:noFill/>
          <a:ln w="9525">
            <a:solidFill>
              <a:schemeClr val="tx1"/>
            </a:solidFill>
            <a:prstDash val="dash"/>
            <a:round/>
            <a:headEnd type="none" w="sm" len="sm"/>
            <a:tailEnd type="none" w="sm" len="sm"/>
          </a:ln>
        </p:spPr>
        <p:txBody>
          <a:bodyPr wrap="none"/>
          <a:lstStyle/>
          <a:p>
            <a:endParaRPr lang="en-US"/>
          </a:p>
        </p:txBody>
      </p:sp>
      <p:sp>
        <p:nvSpPr>
          <p:cNvPr id="17429" name="Text Box 45"/>
          <p:cNvSpPr txBox="1">
            <a:spLocks noChangeArrowheads="1"/>
          </p:cNvSpPr>
          <p:nvPr/>
        </p:nvSpPr>
        <p:spPr bwMode="auto">
          <a:xfrm>
            <a:off x="1143000" y="6248400"/>
            <a:ext cx="1120775" cy="396875"/>
          </a:xfrm>
          <a:prstGeom prst="rect">
            <a:avLst/>
          </a:prstGeom>
          <a:noFill/>
          <a:ln w="9525">
            <a:noFill/>
            <a:miter lim="800000"/>
            <a:headEnd type="none" w="sm" len="sm"/>
            <a:tailEnd type="none" w="sm" len="sm"/>
          </a:ln>
        </p:spPr>
        <p:txBody>
          <a:bodyPr wrap="none">
            <a:spAutoFit/>
          </a:bodyPr>
          <a:lstStyle/>
          <a:p>
            <a:r>
              <a:rPr lang="en-US" sz="2000"/>
              <a:t>Scan line</a:t>
            </a:r>
          </a:p>
        </p:txBody>
      </p:sp>
      <p:sp>
        <p:nvSpPr>
          <p:cNvPr id="17430" name="Text Box 46"/>
          <p:cNvSpPr txBox="1">
            <a:spLocks noChangeArrowheads="1"/>
          </p:cNvSpPr>
          <p:nvPr/>
        </p:nvSpPr>
        <p:spPr bwMode="auto">
          <a:xfrm>
            <a:off x="6477000" y="5181600"/>
            <a:ext cx="1752600" cy="396875"/>
          </a:xfrm>
          <a:prstGeom prst="rect">
            <a:avLst/>
          </a:prstGeom>
          <a:noFill/>
          <a:ln w="9525">
            <a:noFill/>
            <a:miter lim="800000"/>
            <a:headEnd type="none" w="sm" len="sm"/>
            <a:tailEnd type="none" w="sm" len="sm"/>
          </a:ln>
        </p:spPr>
        <p:txBody>
          <a:bodyPr wrap="none">
            <a:spAutoFit/>
          </a:bodyPr>
          <a:lstStyle/>
          <a:p>
            <a:r>
              <a:rPr lang="en-US" sz="2000"/>
              <a:t>Vertical retrace</a:t>
            </a:r>
          </a:p>
        </p:txBody>
      </p:sp>
      <p:sp>
        <p:nvSpPr>
          <p:cNvPr id="17431" name="Text Box 47"/>
          <p:cNvSpPr txBox="1">
            <a:spLocks noChangeArrowheads="1"/>
          </p:cNvSpPr>
          <p:nvPr/>
        </p:nvSpPr>
        <p:spPr bwMode="auto">
          <a:xfrm>
            <a:off x="6477000" y="3429000"/>
            <a:ext cx="2020888" cy="396875"/>
          </a:xfrm>
          <a:prstGeom prst="rect">
            <a:avLst/>
          </a:prstGeom>
          <a:noFill/>
          <a:ln w="9525">
            <a:noFill/>
            <a:miter lim="800000"/>
            <a:headEnd type="none" w="sm" len="sm"/>
            <a:tailEnd type="none" w="sm" len="sm"/>
          </a:ln>
        </p:spPr>
        <p:txBody>
          <a:bodyPr wrap="none">
            <a:spAutoFit/>
          </a:bodyPr>
          <a:lstStyle/>
          <a:p>
            <a:r>
              <a:rPr lang="en-US" sz="2000"/>
              <a:t>Horizontal retrace</a:t>
            </a:r>
          </a:p>
        </p:txBody>
      </p:sp>
      <p:sp>
        <p:nvSpPr>
          <p:cNvPr id="17432" name="Line 50"/>
          <p:cNvSpPr>
            <a:spLocks noChangeShapeType="1"/>
          </p:cNvSpPr>
          <p:nvPr/>
        </p:nvSpPr>
        <p:spPr bwMode="auto">
          <a:xfrm flipH="1">
            <a:off x="6019800" y="5410200"/>
            <a:ext cx="533400" cy="76200"/>
          </a:xfrm>
          <a:prstGeom prst="line">
            <a:avLst/>
          </a:prstGeom>
          <a:noFill/>
          <a:ln w="9525">
            <a:solidFill>
              <a:schemeClr val="tx1"/>
            </a:solidFill>
            <a:round/>
            <a:headEnd type="none" w="sm" len="sm"/>
            <a:tailEnd type="triangle" w="sm" len="sm"/>
          </a:ln>
        </p:spPr>
        <p:txBody>
          <a:bodyPr wrap="none"/>
          <a:lstStyle/>
          <a:p>
            <a:endParaRPr lang="en-US"/>
          </a:p>
        </p:txBody>
      </p:sp>
      <p:sp>
        <p:nvSpPr>
          <p:cNvPr id="17433" name="Line 51"/>
          <p:cNvSpPr>
            <a:spLocks noChangeShapeType="1"/>
          </p:cNvSpPr>
          <p:nvPr/>
        </p:nvSpPr>
        <p:spPr bwMode="auto">
          <a:xfrm flipV="1">
            <a:off x="1981200" y="5638800"/>
            <a:ext cx="381000" cy="685800"/>
          </a:xfrm>
          <a:prstGeom prst="line">
            <a:avLst/>
          </a:prstGeom>
          <a:noFill/>
          <a:ln w="9525">
            <a:solidFill>
              <a:schemeClr val="tx1"/>
            </a:solidFill>
            <a:round/>
            <a:headEnd type="none" w="sm" len="sm"/>
            <a:tailEnd type="triangle" w="sm" len="sm"/>
          </a:ln>
        </p:spPr>
        <p:txBody>
          <a:bodyPr wrap="none"/>
          <a:lstStyle/>
          <a:p>
            <a:endParaRPr lang="en-US"/>
          </a:p>
        </p:txBody>
      </p:sp>
      <p:sp>
        <p:nvSpPr>
          <p:cNvPr id="17434" name="Line 52"/>
          <p:cNvSpPr>
            <a:spLocks noChangeShapeType="1"/>
          </p:cNvSpPr>
          <p:nvPr/>
        </p:nvSpPr>
        <p:spPr bwMode="auto">
          <a:xfrm flipH="1" flipV="1">
            <a:off x="5867400" y="3124200"/>
            <a:ext cx="838200" cy="304800"/>
          </a:xfrm>
          <a:prstGeom prst="line">
            <a:avLst/>
          </a:prstGeom>
          <a:noFill/>
          <a:ln w="9525">
            <a:solidFill>
              <a:schemeClr val="tx1"/>
            </a:solidFill>
            <a:round/>
            <a:headEnd type="none" w="sm" len="sm"/>
            <a:tailEnd type="triangle" w="sm" len="sm"/>
          </a:ln>
        </p:spPr>
        <p:txBody>
          <a:bodyPr wrap="none"/>
          <a:lstStyle/>
          <a:p>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74700" y="698500"/>
            <a:ext cx="3962400" cy="533400"/>
          </a:xfrm>
          <a:noFill/>
        </p:spPr>
        <p:txBody>
          <a:bodyPr wrap="none" lIns="63500" tIns="25400" rIns="63500" bIns="25400" anchor="t">
            <a:normAutofit fontScale="90000"/>
          </a:bodyPr>
          <a:lstStyle/>
          <a:p>
            <a:pPr eaLnBrk="1" hangingPunct="1"/>
            <a:r>
              <a:rPr lang="en-US" smtClean="0"/>
              <a:t>Scanning An Image</a:t>
            </a:r>
          </a:p>
        </p:txBody>
      </p:sp>
      <p:sp>
        <p:nvSpPr>
          <p:cNvPr id="18435" name="Rectangle 3"/>
          <p:cNvSpPr>
            <a:spLocks noGrp="1" noChangeArrowheads="1"/>
          </p:cNvSpPr>
          <p:nvPr>
            <p:ph type="body" idx="1"/>
          </p:nvPr>
        </p:nvSpPr>
        <p:spPr>
          <a:xfrm>
            <a:off x="774700" y="1384300"/>
            <a:ext cx="7912100" cy="1730375"/>
          </a:xfrm>
          <a:noFill/>
        </p:spPr>
        <p:txBody>
          <a:bodyPr lIns="63500" tIns="25400" rIns="63500" bIns="25400">
            <a:spAutoFit/>
          </a:bodyPr>
          <a:lstStyle/>
          <a:p>
            <a:pPr marL="228600" indent="-228600" eaLnBrk="1" hangingPunct="1">
              <a:lnSpc>
                <a:spcPct val="94000"/>
              </a:lnSpc>
              <a:spcBef>
                <a:spcPct val="47000"/>
              </a:spcBef>
              <a:buFont typeface="Wingdings" pitchFamily="2" charset="2"/>
              <a:buNone/>
            </a:pPr>
            <a:r>
              <a:rPr lang="en-US" sz="1800" b="1" smtClean="0"/>
              <a:t>Frame: The image to be scanned out on the CRT.</a:t>
            </a:r>
          </a:p>
          <a:p>
            <a:pPr marL="228600" indent="-228600" eaLnBrk="1" hangingPunct="1">
              <a:lnSpc>
                <a:spcPct val="94000"/>
              </a:lnSpc>
              <a:spcBef>
                <a:spcPct val="47000"/>
              </a:spcBef>
              <a:buFont typeface="Wingdings" pitchFamily="2" charset="2"/>
              <a:buNone/>
            </a:pPr>
            <a:r>
              <a:rPr lang="en-US" sz="1800" b="1" smtClean="0"/>
              <a:t>•Some minimum number of frames must be redisplayed (or refreshed) each second to eliminate flicker in the image.</a:t>
            </a:r>
          </a:p>
          <a:p>
            <a:pPr marL="228600" indent="-228600" eaLnBrk="1" hangingPunct="1">
              <a:lnSpc>
                <a:spcPct val="94000"/>
              </a:lnSpc>
              <a:spcBef>
                <a:spcPct val="47000"/>
              </a:spcBef>
              <a:buFont typeface="Wingdings" pitchFamily="2" charset="2"/>
              <a:buNone/>
            </a:pPr>
            <a:endParaRPr lang="en-US" sz="1800" b="1" smtClean="0"/>
          </a:p>
          <a:p>
            <a:pPr marL="228600" indent="-228600" eaLnBrk="1" hangingPunct="1">
              <a:lnSpc>
                <a:spcPct val="94000"/>
              </a:lnSpc>
              <a:spcBef>
                <a:spcPct val="47000"/>
              </a:spcBef>
              <a:buFont typeface="Wingdings" pitchFamily="2" charset="2"/>
              <a:buNone/>
            </a:pPr>
            <a:endParaRPr lang="en-US" sz="1800" b="1" smtClean="0"/>
          </a:p>
        </p:txBody>
      </p:sp>
      <p:sp>
        <p:nvSpPr>
          <p:cNvPr id="18436" name="Rectangle 4"/>
          <p:cNvSpPr>
            <a:spLocks noChangeArrowheads="1"/>
          </p:cNvSpPr>
          <p:nvPr/>
        </p:nvSpPr>
        <p:spPr bwMode="auto">
          <a:xfrm>
            <a:off x="768350" y="2825750"/>
            <a:ext cx="4038600" cy="2527300"/>
          </a:xfrm>
          <a:prstGeom prst="rect">
            <a:avLst/>
          </a:prstGeom>
          <a:noFill/>
          <a:ln w="12700">
            <a:noFill/>
            <a:miter lim="800000"/>
            <a:headEnd/>
            <a:tailEnd/>
          </a:ln>
        </p:spPr>
        <p:txBody>
          <a:bodyPr lIns="63500" tIns="25400" rIns="63500" bIns="25400">
            <a:spAutoFit/>
          </a:bodyPr>
          <a:lstStyle/>
          <a:p>
            <a:pPr marL="228600" indent="-228600" algn="l" eaLnBrk="0" hangingPunct="0">
              <a:lnSpc>
                <a:spcPct val="90000"/>
              </a:lnSpc>
              <a:spcBef>
                <a:spcPct val="45000"/>
              </a:spcBef>
            </a:pPr>
            <a:r>
              <a:rPr lang="en-US" sz="1800" b="1"/>
              <a:t>•Critical Fusion Frequency --The refresh rate above which a picture stops flickering and fuses into a steady image is called the critical fusion frequency.</a:t>
            </a:r>
          </a:p>
          <a:p>
            <a:pPr marL="228600" indent="-228600" algn="l" eaLnBrk="0" hangingPunct="0">
              <a:lnSpc>
                <a:spcPct val="90000"/>
              </a:lnSpc>
              <a:spcBef>
                <a:spcPct val="45000"/>
              </a:spcBef>
              <a:buFontTx/>
              <a:buChar char="•"/>
            </a:pPr>
            <a:r>
              <a:rPr lang="en-US" sz="1800" b="1"/>
              <a:t>Typically 60 times per second for raster displays.</a:t>
            </a:r>
          </a:p>
          <a:p>
            <a:pPr marL="228600" indent="-228600" algn="l" eaLnBrk="0" hangingPunct="0">
              <a:lnSpc>
                <a:spcPct val="90000"/>
              </a:lnSpc>
              <a:spcBef>
                <a:spcPct val="45000"/>
              </a:spcBef>
            </a:pPr>
            <a:r>
              <a:rPr lang="en-US" sz="1800" b="1"/>
              <a:t>•Varies with intensity, individuals, phosphor persistence, room lighting.</a:t>
            </a:r>
          </a:p>
        </p:txBody>
      </p:sp>
      <p:sp>
        <p:nvSpPr>
          <p:cNvPr id="18437" name="AutoShape 5"/>
          <p:cNvSpPr>
            <a:spLocks noChangeArrowheads="1"/>
          </p:cNvSpPr>
          <p:nvPr/>
        </p:nvSpPr>
        <p:spPr bwMode="auto">
          <a:xfrm>
            <a:off x="5151438" y="2582863"/>
            <a:ext cx="3187700" cy="3302000"/>
          </a:xfrm>
          <a:prstGeom prst="roundRect">
            <a:avLst>
              <a:gd name="adj" fmla="val 7106"/>
            </a:avLst>
          </a:prstGeom>
          <a:noFill/>
          <a:ln w="12700">
            <a:solidFill>
              <a:srgbClr val="000000"/>
            </a:solidFill>
            <a:round/>
            <a:headEnd/>
            <a:tailEnd/>
          </a:ln>
        </p:spPr>
        <p:txBody>
          <a:bodyPr wrap="none" anchor="ctr"/>
          <a:lstStyle/>
          <a:p>
            <a:endParaRPr lang="en-US"/>
          </a:p>
        </p:txBody>
      </p:sp>
      <p:sp>
        <p:nvSpPr>
          <p:cNvPr id="18438" name="Line 6"/>
          <p:cNvSpPr>
            <a:spLocks noChangeShapeType="1"/>
          </p:cNvSpPr>
          <p:nvPr/>
        </p:nvSpPr>
        <p:spPr bwMode="auto">
          <a:xfrm>
            <a:off x="5151438" y="2811463"/>
            <a:ext cx="3187700" cy="0"/>
          </a:xfrm>
          <a:prstGeom prst="line">
            <a:avLst/>
          </a:prstGeom>
          <a:noFill/>
          <a:ln w="12700">
            <a:solidFill>
              <a:srgbClr val="000000"/>
            </a:solidFill>
            <a:round/>
            <a:headEnd/>
            <a:tailEnd/>
          </a:ln>
        </p:spPr>
        <p:txBody>
          <a:bodyPr wrap="none" anchor="ctr"/>
          <a:lstStyle/>
          <a:p>
            <a:endParaRPr lang="en-US"/>
          </a:p>
        </p:txBody>
      </p:sp>
      <p:sp>
        <p:nvSpPr>
          <p:cNvPr id="18439" name="Line 7"/>
          <p:cNvSpPr>
            <a:spLocks noChangeShapeType="1"/>
          </p:cNvSpPr>
          <p:nvPr/>
        </p:nvSpPr>
        <p:spPr bwMode="auto">
          <a:xfrm>
            <a:off x="5151438" y="3040063"/>
            <a:ext cx="3187700" cy="0"/>
          </a:xfrm>
          <a:prstGeom prst="line">
            <a:avLst/>
          </a:prstGeom>
          <a:noFill/>
          <a:ln w="12700">
            <a:solidFill>
              <a:srgbClr val="000000"/>
            </a:solidFill>
            <a:round/>
            <a:headEnd/>
            <a:tailEnd/>
          </a:ln>
        </p:spPr>
        <p:txBody>
          <a:bodyPr wrap="none" anchor="ctr"/>
          <a:lstStyle/>
          <a:p>
            <a:endParaRPr lang="en-US"/>
          </a:p>
        </p:txBody>
      </p:sp>
      <p:sp>
        <p:nvSpPr>
          <p:cNvPr id="18440" name="Line 8"/>
          <p:cNvSpPr>
            <a:spLocks noChangeShapeType="1"/>
          </p:cNvSpPr>
          <p:nvPr/>
        </p:nvSpPr>
        <p:spPr bwMode="auto">
          <a:xfrm>
            <a:off x="5151438" y="3268663"/>
            <a:ext cx="3187700" cy="0"/>
          </a:xfrm>
          <a:prstGeom prst="line">
            <a:avLst/>
          </a:prstGeom>
          <a:noFill/>
          <a:ln w="12700">
            <a:solidFill>
              <a:srgbClr val="000000"/>
            </a:solidFill>
            <a:round/>
            <a:headEnd/>
            <a:tailEnd/>
          </a:ln>
        </p:spPr>
        <p:txBody>
          <a:bodyPr wrap="none" anchor="ctr"/>
          <a:lstStyle/>
          <a:p>
            <a:endParaRPr lang="en-US"/>
          </a:p>
        </p:txBody>
      </p:sp>
      <p:sp>
        <p:nvSpPr>
          <p:cNvPr id="18441" name="Line 9"/>
          <p:cNvSpPr>
            <a:spLocks noChangeShapeType="1"/>
          </p:cNvSpPr>
          <p:nvPr/>
        </p:nvSpPr>
        <p:spPr bwMode="auto">
          <a:xfrm>
            <a:off x="5151438" y="3497263"/>
            <a:ext cx="3187700" cy="0"/>
          </a:xfrm>
          <a:prstGeom prst="line">
            <a:avLst/>
          </a:prstGeom>
          <a:noFill/>
          <a:ln w="12700">
            <a:solidFill>
              <a:srgbClr val="000000"/>
            </a:solidFill>
            <a:round/>
            <a:headEnd/>
            <a:tailEnd/>
          </a:ln>
        </p:spPr>
        <p:txBody>
          <a:bodyPr wrap="none" anchor="ctr"/>
          <a:lstStyle/>
          <a:p>
            <a:endParaRPr lang="en-US"/>
          </a:p>
        </p:txBody>
      </p:sp>
      <p:sp>
        <p:nvSpPr>
          <p:cNvPr id="18442" name="Line 10"/>
          <p:cNvSpPr>
            <a:spLocks noChangeShapeType="1"/>
          </p:cNvSpPr>
          <p:nvPr/>
        </p:nvSpPr>
        <p:spPr bwMode="auto">
          <a:xfrm>
            <a:off x="5151438" y="3725863"/>
            <a:ext cx="3187700" cy="0"/>
          </a:xfrm>
          <a:prstGeom prst="line">
            <a:avLst/>
          </a:prstGeom>
          <a:noFill/>
          <a:ln w="12700">
            <a:solidFill>
              <a:srgbClr val="000000"/>
            </a:solidFill>
            <a:round/>
            <a:headEnd/>
            <a:tailEnd/>
          </a:ln>
        </p:spPr>
        <p:txBody>
          <a:bodyPr wrap="none" anchor="ctr"/>
          <a:lstStyle/>
          <a:p>
            <a:endParaRPr lang="en-US"/>
          </a:p>
        </p:txBody>
      </p:sp>
      <p:sp>
        <p:nvSpPr>
          <p:cNvPr id="18443" name="Line 11"/>
          <p:cNvSpPr>
            <a:spLocks noChangeShapeType="1"/>
          </p:cNvSpPr>
          <p:nvPr/>
        </p:nvSpPr>
        <p:spPr bwMode="auto">
          <a:xfrm>
            <a:off x="5151438" y="3954463"/>
            <a:ext cx="3187700" cy="0"/>
          </a:xfrm>
          <a:prstGeom prst="line">
            <a:avLst/>
          </a:prstGeom>
          <a:noFill/>
          <a:ln w="12700">
            <a:solidFill>
              <a:srgbClr val="000000"/>
            </a:solidFill>
            <a:round/>
            <a:headEnd/>
            <a:tailEnd/>
          </a:ln>
        </p:spPr>
        <p:txBody>
          <a:bodyPr wrap="none" anchor="ctr"/>
          <a:lstStyle/>
          <a:p>
            <a:endParaRPr lang="en-US"/>
          </a:p>
        </p:txBody>
      </p:sp>
      <p:sp>
        <p:nvSpPr>
          <p:cNvPr id="18444" name="Line 12"/>
          <p:cNvSpPr>
            <a:spLocks noChangeShapeType="1"/>
          </p:cNvSpPr>
          <p:nvPr/>
        </p:nvSpPr>
        <p:spPr bwMode="auto">
          <a:xfrm>
            <a:off x="5151438" y="4183063"/>
            <a:ext cx="3187700" cy="0"/>
          </a:xfrm>
          <a:prstGeom prst="line">
            <a:avLst/>
          </a:prstGeom>
          <a:noFill/>
          <a:ln w="12700">
            <a:solidFill>
              <a:srgbClr val="000000"/>
            </a:solidFill>
            <a:round/>
            <a:headEnd/>
            <a:tailEnd/>
          </a:ln>
        </p:spPr>
        <p:txBody>
          <a:bodyPr wrap="none" anchor="ctr"/>
          <a:lstStyle/>
          <a:p>
            <a:endParaRPr lang="en-US"/>
          </a:p>
        </p:txBody>
      </p:sp>
      <p:sp>
        <p:nvSpPr>
          <p:cNvPr id="18445" name="Line 13"/>
          <p:cNvSpPr>
            <a:spLocks noChangeShapeType="1"/>
          </p:cNvSpPr>
          <p:nvPr/>
        </p:nvSpPr>
        <p:spPr bwMode="auto">
          <a:xfrm>
            <a:off x="5151438" y="4411663"/>
            <a:ext cx="3187700" cy="0"/>
          </a:xfrm>
          <a:prstGeom prst="line">
            <a:avLst/>
          </a:prstGeom>
          <a:noFill/>
          <a:ln w="12700">
            <a:solidFill>
              <a:srgbClr val="000000"/>
            </a:solidFill>
            <a:round/>
            <a:headEnd/>
            <a:tailEnd/>
          </a:ln>
        </p:spPr>
        <p:txBody>
          <a:bodyPr wrap="none" anchor="ctr"/>
          <a:lstStyle/>
          <a:p>
            <a:endParaRPr lang="en-US"/>
          </a:p>
        </p:txBody>
      </p:sp>
      <p:sp>
        <p:nvSpPr>
          <p:cNvPr id="18446" name="Line 14"/>
          <p:cNvSpPr>
            <a:spLocks noChangeShapeType="1"/>
          </p:cNvSpPr>
          <p:nvPr/>
        </p:nvSpPr>
        <p:spPr bwMode="auto">
          <a:xfrm>
            <a:off x="5151438" y="4640263"/>
            <a:ext cx="3187700" cy="0"/>
          </a:xfrm>
          <a:prstGeom prst="line">
            <a:avLst/>
          </a:prstGeom>
          <a:noFill/>
          <a:ln w="12700">
            <a:solidFill>
              <a:srgbClr val="000000"/>
            </a:solidFill>
            <a:round/>
            <a:headEnd/>
            <a:tailEnd/>
          </a:ln>
        </p:spPr>
        <p:txBody>
          <a:bodyPr wrap="none" anchor="ctr"/>
          <a:lstStyle/>
          <a:p>
            <a:endParaRPr lang="en-US"/>
          </a:p>
        </p:txBody>
      </p:sp>
      <p:sp>
        <p:nvSpPr>
          <p:cNvPr id="18447" name="Line 15"/>
          <p:cNvSpPr>
            <a:spLocks noChangeShapeType="1"/>
          </p:cNvSpPr>
          <p:nvPr/>
        </p:nvSpPr>
        <p:spPr bwMode="auto">
          <a:xfrm>
            <a:off x="5151438" y="4868863"/>
            <a:ext cx="3187700" cy="0"/>
          </a:xfrm>
          <a:prstGeom prst="line">
            <a:avLst/>
          </a:prstGeom>
          <a:noFill/>
          <a:ln w="12700">
            <a:solidFill>
              <a:srgbClr val="000000"/>
            </a:solidFill>
            <a:round/>
            <a:headEnd/>
            <a:tailEnd/>
          </a:ln>
        </p:spPr>
        <p:txBody>
          <a:bodyPr wrap="none" anchor="ctr"/>
          <a:lstStyle/>
          <a:p>
            <a:endParaRPr lang="en-US"/>
          </a:p>
        </p:txBody>
      </p:sp>
      <p:sp>
        <p:nvSpPr>
          <p:cNvPr id="18448" name="Line 16"/>
          <p:cNvSpPr>
            <a:spLocks noChangeShapeType="1"/>
          </p:cNvSpPr>
          <p:nvPr/>
        </p:nvSpPr>
        <p:spPr bwMode="auto">
          <a:xfrm>
            <a:off x="5151438" y="5097463"/>
            <a:ext cx="3187700" cy="0"/>
          </a:xfrm>
          <a:prstGeom prst="line">
            <a:avLst/>
          </a:prstGeom>
          <a:noFill/>
          <a:ln w="12700">
            <a:solidFill>
              <a:srgbClr val="000000"/>
            </a:solidFill>
            <a:round/>
            <a:headEnd/>
            <a:tailEnd/>
          </a:ln>
        </p:spPr>
        <p:txBody>
          <a:bodyPr wrap="none" anchor="ctr"/>
          <a:lstStyle/>
          <a:p>
            <a:endParaRPr lang="en-US"/>
          </a:p>
        </p:txBody>
      </p:sp>
      <p:sp>
        <p:nvSpPr>
          <p:cNvPr id="18449" name="Line 17"/>
          <p:cNvSpPr>
            <a:spLocks noChangeShapeType="1"/>
          </p:cNvSpPr>
          <p:nvPr/>
        </p:nvSpPr>
        <p:spPr bwMode="auto">
          <a:xfrm>
            <a:off x="5151438" y="5326063"/>
            <a:ext cx="3187700" cy="0"/>
          </a:xfrm>
          <a:prstGeom prst="line">
            <a:avLst/>
          </a:prstGeom>
          <a:noFill/>
          <a:ln w="12700">
            <a:solidFill>
              <a:srgbClr val="000000"/>
            </a:solidFill>
            <a:round/>
            <a:headEnd/>
            <a:tailEnd/>
          </a:ln>
        </p:spPr>
        <p:txBody>
          <a:bodyPr wrap="none" anchor="ctr"/>
          <a:lstStyle/>
          <a:p>
            <a:endParaRPr lang="en-US"/>
          </a:p>
        </p:txBody>
      </p:sp>
      <p:sp>
        <p:nvSpPr>
          <p:cNvPr id="18450" name="Line 18"/>
          <p:cNvSpPr>
            <a:spLocks noChangeShapeType="1"/>
          </p:cNvSpPr>
          <p:nvPr/>
        </p:nvSpPr>
        <p:spPr bwMode="auto">
          <a:xfrm>
            <a:off x="5151438" y="5554663"/>
            <a:ext cx="3187700" cy="0"/>
          </a:xfrm>
          <a:prstGeom prst="line">
            <a:avLst/>
          </a:prstGeom>
          <a:noFill/>
          <a:ln w="12700">
            <a:solidFill>
              <a:srgbClr val="000000"/>
            </a:solidFill>
            <a:round/>
            <a:headEnd/>
            <a:tailEnd/>
          </a:ln>
        </p:spPr>
        <p:txBody>
          <a:bodyPr wrap="none" anchor="ctr"/>
          <a:lstStyle/>
          <a:p>
            <a:endParaRPr lang="en-US"/>
          </a:p>
        </p:txBody>
      </p:sp>
      <p:sp>
        <p:nvSpPr>
          <p:cNvPr id="18451" name="Line 19"/>
          <p:cNvSpPr>
            <a:spLocks noChangeShapeType="1"/>
          </p:cNvSpPr>
          <p:nvPr/>
        </p:nvSpPr>
        <p:spPr bwMode="auto">
          <a:xfrm>
            <a:off x="5151438" y="5783263"/>
            <a:ext cx="3187700" cy="0"/>
          </a:xfrm>
          <a:prstGeom prst="line">
            <a:avLst/>
          </a:prstGeom>
          <a:noFill/>
          <a:ln w="12700">
            <a:solidFill>
              <a:srgbClr val="000000"/>
            </a:solidFill>
            <a:round/>
            <a:headEnd/>
            <a:tailEnd/>
          </a:ln>
        </p:spPr>
        <p:txBody>
          <a:bodyPr wrap="none" anchor="ctr"/>
          <a:lstStyle/>
          <a:p>
            <a:endParaRPr lang="en-US"/>
          </a:p>
        </p:txBody>
      </p:sp>
      <p:sp>
        <p:nvSpPr>
          <p:cNvPr id="18452" name="Line 20"/>
          <p:cNvSpPr>
            <a:spLocks noChangeShapeType="1"/>
          </p:cNvSpPr>
          <p:nvPr/>
        </p:nvSpPr>
        <p:spPr bwMode="auto">
          <a:xfrm>
            <a:off x="5380038" y="2582863"/>
            <a:ext cx="0" cy="3302000"/>
          </a:xfrm>
          <a:prstGeom prst="line">
            <a:avLst/>
          </a:prstGeom>
          <a:noFill/>
          <a:ln w="12700">
            <a:solidFill>
              <a:srgbClr val="000000"/>
            </a:solidFill>
            <a:round/>
            <a:headEnd/>
            <a:tailEnd/>
          </a:ln>
        </p:spPr>
        <p:txBody>
          <a:bodyPr wrap="none" anchor="ctr"/>
          <a:lstStyle/>
          <a:p>
            <a:endParaRPr lang="en-US"/>
          </a:p>
        </p:txBody>
      </p:sp>
      <p:sp>
        <p:nvSpPr>
          <p:cNvPr id="18453" name="Line 21"/>
          <p:cNvSpPr>
            <a:spLocks noChangeShapeType="1"/>
          </p:cNvSpPr>
          <p:nvPr/>
        </p:nvSpPr>
        <p:spPr bwMode="auto">
          <a:xfrm>
            <a:off x="5608638" y="2582863"/>
            <a:ext cx="0" cy="3302000"/>
          </a:xfrm>
          <a:prstGeom prst="line">
            <a:avLst/>
          </a:prstGeom>
          <a:noFill/>
          <a:ln w="12700">
            <a:solidFill>
              <a:srgbClr val="000000"/>
            </a:solidFill>
            <a:round/>
            <a:headEnd/>
            <a:tailEnd/>
          </a:ln>
        </p:spPr>
        <p:txBody>
          <a:bodyPr wrap="none" anchor="ctr"/>
          <a:lstStyle/>
          <a:p>
            <a:endParaRPr lang="en-US"/>
          </a:p>
        </p:txBody>
      </p:sp>
      <p:sp>
        <p:nvSpPr>
          <p:cNvPr id="18454" name="Line 22"/>
          <p:cNvSpPr>
            <a:spLocks noChangeShapeType="1"/>
          </p:cNvSpPr>
          <p:nvPr/>
        </p:nvSpPr>
        <p:spPr bwMode="auto">
          <a:xfrm>
            <a:off x="5837238" y="2582863"/>
            <a:ext cx="0" cy="3302000"/>
          </a:xfrm>
          <a:prstGeom prst="line">
            <a:avLst/>
          </a:prstGeom>
          <a:noFill/>
          <a:ln w="12700">
            <a:solidFill>
              <a:srgbClr val="000000"/>
            </a:solidFill>
            <a:round/>
            <a:headEnd/>
            <a:tailEnd/>
          </a:ln>
        </p:spPr>
        <p:txBody>
          <a:bodyPr wrap="none" anchor="ctr"/>
          <a:lstStyle/>
          <a:p>
            <a:endParaRPr lang="en-US"/>
          </a:p>
        </p:txBody>
      </p:sp>
      <p:sp>
        <p:nvSpPr>
          <p:cNvPr id="18455" name="Line 23"/>
          <p:cNvSpPr>
            <a:spLocks noChangeShapeType="1"/>
          </p:cNvSpPr>
          <p:nvPr/>
        </p:nvSpPr>
        <p:spPr bwMode="auto">
          <a:xfrm>
            <a:off x="6065838" y="2582863"/>
            <a:ext cx="0" cy="3302000"/>
          </a:xfrm>
          <a:prstGeom prst="line">
            <a:avLst/>
          </a:prstGeom>
          <a:noFill/>
          <a:ln w="12700">
            <a:solidFill>
              <a:srgbClr val="000000"/>
            </a:solidFill>
            <a:round/>
            <a:headEnd/>
            <a:tailEnd/>
          </a:ln>
        </p:spPr>
        <p:txBody>
          <a:bodyPr wrap="none" anchor="ctr"/>
          <a:lstStyle/>
          <a:p>
            <a:endParaRPr lang="en-US"/>
          </a:p>
        </p:txBody>
      </p:sp>
      <p:sp>
        <p:nvSpPr>
          <p:cNvPr id="18456" name="Line 24"/>
          <p:cNvSpPr>
            <a:spLocks noChangeShapeType="1"/>
          </p:cNvSpPr>
          <p:nvPr/>
        </p:nvSpPr>
        <p:spPr bwMode="auto">
          <a:xfrm>
            <a:off x="6294438" y="2582863"/>
            <a:ext cx="0" cy="3302000"/>
          </a:xfrm>
          <a:prstGeom prst="line">
            <a:avLst/>
          </a:prstGeom>
          <a:noFill/>
          <a:ln w="12700">
            <a:solidFill>
              <a:srgbClr val="000000"/>
            </a:solidFill>
            <a:round/>
            <a:headEnd/>
            <a:tailEnd/>
          </a:ln>
        </p:spPr>
        <p:txBody>
          <a:bodyPr wrap="none" anchor="ctr"/>
          <a:lstStyle/>
          <a:p>
            <a:endParaRPr lang="en-US"/>
          </a:p>
        </p:txBody>
      </p:sp>
      <p:sp>
        <p:nvSpPr>
          <p:cNvPr id="18457" name="Line 25"/>
          <p:cNvSpPr>
            <a:spLocks noChangeShapeType="1"/>
          </p:cNvSpPr>
          <p:nvPr/>
        </p:nvSpPr>
        <p:spPr bwMode="auto">
          <a:xfrm>
            <a:off x="6523038" y="2582863"/>
            <a:ext cx="0" cy="3302000"/>
          </a:xfrm>
          <a:prstGeom prst="line">
            <a:avLst/>
          </a:prstGeom>
          <a:noFill/>
          <a:ln w="12700">
            <a:solidFill>
              <a:srgbClr val="000000"/>
            </a:solidFill>
            <a:round/>
            <a:headEnd/>
            <a:tailEnd/>
          </a:ln>
        </p:spPr>
        <p:txBody>
          <a:bodyPr wrap="none" anchor="ctr"/>
          <a:lstStyle/>
          <a:p>
            <a:endParaRPr lang="en-US"/>
          </a:p>
        </p:txBody>
      </p:sp>
      <p:sp>
        <p:nvSpPr>
          <p:cNvPr id="18458" name="Line 26"/>
          <p:cNvSpPr>
            <a:spLocks noChangeShapeType="1"/>
          </p:cNvSpPr>
          <p:nvPr/>
        </p:nvSpPr>
        <p:spPr bwMode="auto">
          <a:xfrm>
            <a:off x="6751638" y="2582863"/>
            <a:ext cx="0" cy="3302000"/>
          </a:xfrm>
          <a:prstGeom prst="line">
            <a:avLst/>
          </a:prstGeom>
          <a:noFill/>
          <a:ln w="12700">
            <a:solidFill>
              <a:srgbClr val="000000"/>
            </a:solidFill>
            <a:round/>
            <a:headEnd/>
            <a:tailEnd/>
          </a:ln>
        </p:spPr>
        <p:txBody>
          <a:bodyPr wrap="none" anchor="ctr"/>
          <a:lstStyle/>
          <a:p>
            <a:endParaRPr lang="en-US"/>
          </a:p>
        </p:txBody>
      </p:sp>
      <p:sp>
        <p:nvSpPr>
          <p:cNvPr id="18459" name="Line 27"/>
          <p:cNvSpPr>
            <a:spLocks noChangeShapeType="1"/>
          </p:cNvSpPr>
          <p:nvPr/>
        </p:nvSpPr>
        <p:spPr bwMode="auto">
          <a:xfrm>
            <a:off x="6980238" y="2582863"/>
            <a:ext cx="0" cy="3302000"/>
          </a:xfrm>
          <a:prstGeom prst="line">
            <a:avLst/>
          </a:prstGeom>
          <a:noFill/>
          <a:ln w="12700">
            <a:solidFill>
              <a:srgbClr val="000000"/>
            </a:solidFill>
            <a:round/>
            <a:headEnd/>
            <a:tailEnd/>
          </a:ln>
        </p:spPr>
        <p:txBody>
          <a:bodyPr wrap="none" anchor="ctr"/>
          <a:lstStyle/>
          <a:p>
            <a:endParaRPr lang="en-US"/>
          </a:p>
        </p:txBody>
      </p:sp>
      <p:sp>
        <p:nvSpPr>
          <p:cNvPr id="18460" name="Line 28"/>
          <p:cNvSpPr>
            <a:spLocks noChangeShapeType="1"/>
          </p:cNvSpPr>
          <p:nvPr/>
        </p:nvSpPr>
        <p:spPr bwMode="auto">
          <a:xfrm>
            <a:off x="7208838" y="2582863"/>
            <a:ext cx="0" cy="3302000"/>
          </a:xfrm>
          <a:prstGeom prst="line">
            <a:avLst/>
          </a:prstGeom>
          <a:noFill/>
          <a:ln w="12700">
            <a:solidFill>
              <a:srgbClr val="000000"/>
            </a:solidFill>
            <a:round/>
            <a:headEnd/>
            <a:tailEnd/>
          </a:ln>
        </p:spPr>
        <p:txBody>
          <a:bodyPr wrap="none" anchor="ctr"/>
          <a:lstStyle/>
          <a:p>
            <a:endParaRPr lang="en-US"/>
          </a:p>
        </p:txBody>
      </p:sp>
      <p:sp>
        <p:nvSpPr>
          <p:cNvPr id="18461" name="Line 29"/>
          <p:cNvSpPr>
            <a:spLocks noChangeShapeType="1"/>
          </p:cNvSpPr>
          <p:nvPr/>
        </p:nvSpPr>
        <p:spPr bwMode="auto">
          <a:xfrm>
            <a:off x="7437438" y="2582863"/>
            <a:ext cx="0" cy="3302000"/>
          </a:xfrm>
          <a:prstGeom prst="line">
            <a:avLst/>
          </a:prstGeom>
          <a:noFill/>
          <a:ln w="12700">
            <a:solidFill>
              <a:srgbClr val="000000"/>
            </a:solidFill>
            <a:round/>
            <a:headEnd/>
            <a:tailEnd/>
          </a:ln>
        </p:spPr>
        <p:txBody>
          <a:bodyPr wrap="none" anchor="ctr"/>
          <a:lstStyle/>
          <a:p>
            <a:endParaRPr lang="en-US"/>
          </a:p>
        </p:txBody>
      </p:sp>
      <p:sp>
        <p:nvSpPr>
          <p:cNvPr id="18462" name="Line 30"/>
          <p:cNvSpPr>
            <a:spLocks noChangeShapeType="1"/>
          </p:cNvSpPr>
          <p:nvPr/>
        </p:nvSpPr>
        <p:spPr bwMode="auto">
          <a:xfrm>
            <a:off x="7666038" y="2582863"/>
            <a:ext cx="0" cy="3302000"/>
          </a:xfrm>
          <a:prstGeom prst="line">
            <a:avLst/>
          </a:prstGeom>
          <a:noFill/>
          <a:ln w="12700">
            <a:solidFill>
              <a:srgbClr val="000000"/>
            </a:solidFill>
            <a:round/>
            <a:headEnd/>
            <a:tailEnd/>
          </a:ln>
        </p:spPr>
        <p:txBody>
          <a:bodyPr wrap="none" anchor="ctr"/>
          <a:lstStyle/>
          <a:p>
            <a:endParaRPr lang="en-US"/>
          </a:p>
        </p:txBody>
      </p:sp>
      <p:sp>
        <p:nvSpPr>
          <p:cNvPr id="18463" name="Line 31"/>
          <p:cNvSpPr>
            <a:spLocks noChangeShapeType="1"/>
          </p:cNvSpPr>
          <p:nvPr/>
        </p:nvSpPr>
        <p:spPr bwMode="auto">
          <a:xfrm>
            <a:off x="7894638" y="2582863"/>
            <a:ext cx="0" cy="3302000"/>
          </a:xfrm>
          <a:prstGeom prst="line">
            <a:avLst/>
          </a:prstGeom>
          <a:noFill/>
          <a:ln w="12700">
            <a:solidFill>
              <a:srgbClr val="000000"/>
            </a:solidFill>
            <a:round/>
            <a:headEnd/>
            <a:tailEnd/>
          </a:ln>
        </p:spPr>
        <p:txBody>
          <a:bodyPr wrap="none" anchor="ctr"/>
          <a:lstStyle/>
          <a:p>
            <a:endParaRPr lang="en-US"/>
          </a:p>
        </p:txBody>
      </p:sp>
      <p:sp>
        <p:nvSpPr>
          <p:cNvPr id="18464" name="Line 32"/>
          <p:cNvSpPr>
            <a:spLocks noChangeShapeType="1"/>
          </p:cNvSpPr>
          <p:nvPr/>
        </p:nvSpPr>
        <p:spPr bwMode="auto">
          <a:xfrm>
            <a:off x="8123238" y="2582863"/>
            <a:ext cx="0" cy="3302000"/>
          </a:xfrm>
          <a:prstGeom prst="line">
            <a:avLst/>
          </a:prstGeom>
          <a:noFill/>
          <a:ln w="12700">
            <a:solidFill>
              <a:srgbClr val="000000"/>
            </a:solidFill>
            <a:round/>
            <a:headEnd/>
            <a:tailEnd/>
          </a:ln>
        </p:spPr>
        <p:txBody>
          <a:bodyPr wrap="none" anchor="ctr"/>
          <a:lstStyle/>
          <a:p>
            <a:endParaRPr lang="en-US"/>
          </a:p>
        </p:txBody>
      </p:sp>
      <p:sp>
        <p:nvSpPr>
          <p:cNvPr id="18465" name="Rectangle 33" descr="50%"/>
          <p:cNvSpPr>
            <a:spLocks noChangeArrowheads="1"/>
          </p:cNvSpPr>
          <p:nvPr/>
        </p:nvSpPr>
        <p:spPr bwMode="auto">
          <a:xfrm>
            <a:off x="6294438" y="3268663"/>
            <a:ext cx="215900" cy="215900"/>
          </a:xfrm>
          <a:prstGeom prst="rect">
            <a:avLst/>
          </a:prstGeom>
          <a:pattFill prst="pct50">
            <a:fgClr>
              <a:srgbClr val="000000"/>
            </a:fgClr>
            <a:bgClr>
              <a:srgbClr val="FFFFFF"/>
            </a:bgClr>
          </a:pattFill>
          <a:ln w="12700">
            <a:solidFill>
              <a:srgbClr val="000000"/>
            </a:solidFill>
            <a:miter lim="800000"/>
            <a:headEnd/>
            <a:tailEnd/>
          </a:ln>
        </p:spPr>
        <p:txBody>
          <a:bodyPr wrap="none" anchor="ctr"/>
          <a:lstStyle/>
          <a:p>
            <a:endParaRPr lang="en-US"/>
          </a:p>
        </p:txBody>
      </p:sp>
      <p:sp>
        <p:nvSpPr>
          <p:cNvPr id="18466" name="Rectangle 34" descr="50%"/>
          <p:cNvSpPr>
            <a:spLocks noChangeArrowheads="1"/>
          </p:cNvSpPr>
          <p:nvPr/>
        </p:nvSpPr>
        <p:spPr bwMode="auto">
          <a:xfrm>
            <a:off x="6294438" y="3497263"/>
            <a:ext cx="215900" cy="215900"/>
          </a:xfrm>
          <a:prstGeom prst="rect">
            <a:avLst/>
          </a:prstGeom>
          <a:pattFill prst="pct50">
            <a:fgClr>
              <a:srgbClr val="000000"/>
            </a:fgClr>
            <a:bgClr>
              <a:srgbClr val="FFFFFF"/>
            </a:bgClr>
          </a:pattFill>
          <a:ln w="12700">
            <a:solidFill>
              <a:srgbClr val="000000"/>
            </a:solidFill>
            <a:miter lim="800000"/>
            <a:headEnd/>
            <a:tailEnd/>
          </a:ln>
        </p:spPr>
        <p:txBody>
          <a:bodyPr wrap="none" anchor="ctr"/>
          <a:lstStyle/>
          <a:p>
            <a:endParaRPr lang="en-US"/>
          </a:p>
        </p:txBody>
      </p:sp>
      <p:sp>
        <p:nvSpPr>
          <p:cNvPr id="18467" name="Rectangle 35" descr="50%"/>
          <p:cNvSpPr>
            <a:spLocks noChangeArrowheads="1"/>
          </p:cNvSpPr>
          <p:nvPr/>
        </p:nvSpPr>
        <p:spPr bwMode="auto">
          <a:xfrm>
            <a:off x="6294438" y="3725863"/>
            <a:ext cx="215900" cy="215900"/>
          </a:xfrm>
          <a:prstGeom prst="rect">
            <a:avLst/>
          </a:prstGeom>
          <a:pattFill prst="pct50">
            <a:fgClr>
              <a:srgbClr val="000000"/>
            </a:fgClr>
            <a:bgClr>
              <a:srgbClr val="FFFFFF"/>
            </a:bgClr>
          </a:pattFill>
          <a:ln w="12700">
            <a:solidFill>
              <a:srgbClr val="000000"/>
            </a:solidFill>
            <a:miter lim="800000"/>
            <a:headEnd/>
            <a:tailEnd/>
          </a:ln>
        </p:spPr>
        <p:txBody>
          <a:bodyPr wrap="none" anchor="ctr"/>
          <a:lstStyle/>
          <a:p>
            <a:endParaRPr lang="en-US"/>
          </a:p>
        </p:txBody>
      </p:sp>
      <p:sp>
        <p:nvSpPr>
          <p:cNvPr id="18468" name="Rectangle 36" descr="50%"/>
          <p:cNvSpPr>
            <a:spLocks noChangeArrowheads="1"/>
          </p:cNvSpPr>
          <p:nvPr/>
        </p:nvSpPr>
        <p:spPr bwMode="auto">
          <a:xfrm>
            <a:off x="6294438" y="3954463"/>
            <a:ext cx="215900" cy="215900"/>
          </a:xfrm>
          <a:prstGeom prst="rect">
            <a:avLst/>
          </a:prstGeom>
          <a:pattFill prst="pct50">
            <a:fgClr>
              <a:srgbClr val="000000"/>
            </a:fgClr>
            <a:bgClr>
              <a:srgbClr val="FFFFFF"/>
            </a:bgClr>
          </a:pattFill>
          <a:ln w="12700">
            <a:solidFill>
              <a:srgbClr val="000000"/>
            </a:solidFill>
            <a:miter lim="800000"/>
            <a:headEnd/>
            <a:tailEnd/>
          </a:ln>
        </p:spPr>
        <p:txBody>
          <a:bodyPr wrap="none" anchor="ctr"/>
          <a:lstStyle/>
          <a:p>
            <a:endParaRPr lang="en-US"/>
          </a:p>
        </p:txBody>
      </p:sp>
      <p:sp>
        <p:nvSpPr>
          <p:cNvPr id="18469" name="Rectangle 37" descr="50%"/>
          <p:cNvSpPr>
            <a:spLocks noChangeArrowheads="1"/>
          </p:cNvSpPr>
          <p:nvPr/>
        </p:nvSpPr>
        <p:spPr bwMode="auto">
          <a:xfrm>
            <a:off x="6294438" y="4183063"/>
            <a:ext cx="215900" cy="215900"/>
          </a:xfrm>
          <a:prstGeom prst="rect">
            <a:avLst/>
          </a:prstGeom>
          <a:pattFill prst="pct50">
            <a:fgClr>
              <a:srgbClr val="000000"/>
            </a:fgClr>
            <a:bgClr>
              <a:srgbClr val="FFFFFF"/>
            </a:bgClr>
          </a:pattFill>
          <a:ln w="12700">
            <a:solidFill>
              <a:srgbClr val="000000"/>
            </a:solidFill>
            <a:miter lim="800000"/>
            <a:headEnd/>
            <a:tailEnd/>
          </a:ln>
        </p:spPr>
        <p:txBody>
          <a:bodyPr wrap="none" anchor="ctr"/>
          <a:lstStyle/>
          <a:p>
            <a:endParaRPr lang="en-US"/>
          </a:p>
        </p:txBody>
      </p:sp>
      <p:sp>
        <p:nvSpPr>
          <p:cNvPr id="18470" name="Rectangle 38" descr="50%"/>
          <p:cNvSpPr>
            <a:spLocks noChangeArrowheads="1"/>
          </p:cNvSpPr>
          <p:nvPr/>
        </p:nvSpPr>
        <p:spPr bwMode="auto">
          <a:xfrm>
            <a:off x="6294438" y="4411663"/>
            <a:ext cx="215900" cy="215900"/>
          </a:xfrm>
          <a:prstGeom prst="rect">
            <a:avLst/>
          </a:prstGeom>
          <a:pattFill prst="pct50">
            <a:fgClr>
              <a:srgbClr val="000000"/>
            </a:fgClr>
            <a:bgClr>
              <a:srgbClr val="FFFFFF"/>
            </a:bgClr>
          </a:pattFill>
          <a:ln w="12700">
            <a:solidFill>
              <a:srgbClr val="000000"/>
            </a:solidFill>
            <a:miter lim="800000"/>
            <a:headEnd/>
            <a:tailEnd/>
          </a:ln>
        </p:spPr>
        <p:txBody>
          <a:bodyPr wrap="none" anchor="ctr"/>
          <a:lstStyle/>
          <a:p>
            <a:endParaRPr lang="en-US"/>
          </a:p>
        </p:txBody>
      </p:sp>
      <p:sp>
        <p:nvSpPr>
          <p:cNvPr id="18471" name="Rectangle 39" descr="50%"/>
          <p:cNvSpPr>
            <a:spLocks noChangeArrowheads="1"/>
          </p:cNvSpPr>
          <p:nvPr/>
        </p:nvSpPr>
        <p:spPr bwMode="auto">
          <a:xfrm>
            <a:off x="6294438" y="4640263"/>
            <a:ext cx="215900" cy="215900"/>
          </a:xfrm>
          <a:prstGeom prst="rect">
            <a:avLst/>
          </a:prstGeom>
          <a:pattFill prst="pct50">
            <a:fgClr>
              <a:srgbClr val="000000"/>
            </a:fgClr>
            <a:bgClr>
              <a:srgbClr val="FFFFFF"/>
            </a:bgClr>
          </a:pattFill>
          <a:ln w="12700">
            <a:solidFill>
              <a:srgbClr val="000000"/>
            </a:solidFill>
            <a:miter lim="800000"/>
            <a:headEnd/>
            <a:tailEnd/>
          </a:ln>
        </p:spPr>
        <p:txBody>
          <a:bodyPr wrap="none" anchor="ctr"/>
          <a:lstStyle/>
          <a:p>
            <a:endParaRPr lang="en-US"/>
          </a:p>
        </p:txBody>
      </p:sp>
      <p:sp>
        <p:nvSpPr>
          <p:cNvPr id="18472" name="Rectangle 40" descr="50%"/>
          <p:cNvSpPr>
            <a:spLocks noChangeArrowheads="1"/>
          </p:cNvSpPr>
          <p:nvPr/>
        </p:nvSpPr>
        <p:spPr bwMode="auto">
          <a:xfrm>
            <a:off x="6294438" y="4868863"/>
            <a:ext cx="215900" cy="215900"/>
          </a:xfrm>
          <a:prstGeom prst="rect">
            <a:avLst/>
          </a:prstGeom>
          <a:pattFill prst="pct50">
            <a:fgClr>
              <a:srgbClr val="000000"/>
            </a:fgClr>
            <a:bgClr>
              <a:srgbClr val="FFFFFF"/>
            </a:bgClr>
          </a:pattFill>
          <a:ln w="12700">
            <a:solidFill>
              <a:srgbClr val="000000"/>
            </a:solidFill>
            <a:miter lim="800000"/>
            <a:headEnd/>
            <a:tailEnd/>
          </a:ln>
        </p:spPr>
        <p:txBody>
          <a:bodyPr wrap="none" anchor="ctr"/>
          <a:lstStyle/>
          <a:p>
            <a:endParaRPr lang="en-US"/>
          </a:p>
        </p:txBody>
      </p:sp>
      <p:sp>
        <p:nvSpPr>
          <p:cNvPr id="18473" name="Rectangle 41" descr="50%"/>
          <p:cNvSpPr>
            <a:spLocks noChangeArrowheads="1"/>
          </p:cNvSpPr>
          <p:nvPr/>
        </p:nvSpPr>
        <p:spPr bwMode="auto">
          <a:xfrm>
            <a:off x="6294438" y="5097463"/>
            <a:ext cx="215900" cy="215900"/>
          </a:xfrm>
          <a:prstGeom prst="rect">
            <a:avLst/>
          </a:prstGeom>
          <a:pattFill prst="pct50">
            <a:fgClr>
              <a:srgbClr val="000000"/>
            </a:fgClr>
            <a:bgClr>
              <a:srgbClr val="FFFFFF"/>
            </a:bgClr>
          </a:pattFill>
          <a:ln w="12700">
            <a:solidFill>
              <a:srgbClr val="000000"/>
            </a:solidFill>
            <a:miter lim="800000"/>
            <a:headEnd/>
            <a:tailEnd/>
          </a:ln>
        </p:spPr>
        <p:txBody>
          <a:bodyPr wrap="none" anchor="ctr"/>
          <a:lstStyle/>
          <a:p>
            <a:endParaRPr lang="en-US"/>
          </a:p>
        </p:txBody>
      </p:sp>
      <p:sp>
        <p:nvSpPr>
          <p:cNvPr id="18474" name="Rectangle 42" descr="50%"/>
          <p:cNvSpPr>
            <a:spLocks noChangeArrowheads="1"/>
          </p:cNvSpPr>
          <p:nvPr/>
        </p:nvSpPr>
        <p:spPr bwMode="auto">
          <a:xfrm>
            <a:off x="6523038" y="5097463"/>
            <a:ext cx="215900" cy="215900"/>
          </a:xfrm>
          <a:prstGeom prst="rect">
            <a:avLst/>
          </a:prstGeom>
          <a:pattFill prst="pct50">
            <a:fgClr>
              <a:srgbClr val="000000"/>
            </a:fgClr>
            <a:bgClr>
              <a:srgbClr val="FFFFFF"/>
            </a:bgClr>
          </a:pattFill>
          <a:ln w="12700">
            <a:solidFill>
              <a:srgbClr val="000000"/>
            </a:solidFill>
            <a:miter lim="800000"/>
            <a:headEnd/>
            <a:tailEnd/>
          </a:ln>
        </p:spPr>
        <p:txBody>
          <a:bodyPr wrap="none" anchor="ctr"/>
          <a:lstStyle/>
          <a:p>
            <a:endParaRPr lang="en-US"/>
          </a:p>
        </p:txBody>
      </p:sp>
      <p:sp>
        <p:nvSpPr>
          <p:cNvPr id="18475" name="Rectangle 43" descr="50%"/>
          <p:cNvSpPr>
            <a:spLocks noChangeArrowheads="1"/>
          </p:cNvSpPr>
          <p:nvPr/>
        </p:nvSpPr>
        <p:spPr bwMode="auto">
          <a:xfrm>
            <a:off x="6751638" y="5097463"/>
            <a:ext cx="215900" cy="215900"/>
          </a:xfrm>
          <a:prstGeom prst="rect">
            <a:avLst/>
          </a:prstGeom>
          <a:pattFill prst="pct50">
            <a:fgClr>
              <a:srgbClr val="000000"/>
            </a:fgClr>
            <a:bgClr>
              <a:srgbClr val="FFFFFF"/>
            </a:bgClr>
          </a:pattFill>
          <a:ln w="12700">
            <a:solidFill>
              <a:srgbClr val="000000"/>
            </a:solidFill>
            <a:miter lim="800000"/>
            <a:headEnd/>
            <a:tailEnd/>
          </a:ln>
        </p:spPr>
        <p:txBody>
          <a:bodyPr wrap="none" anchor="ctr"/>
          <a:lstStyle/>
          <a:p>
            <a:endParaRPr lang="en-US"/>
          </a:p>
        </p:txBody>
      </p:sp>
      <p:sp>
        <p:nvSpPr>
          <p:cNvPr id="18476" name="Rectangle 44" descr="50%"/>
          <p:cNvSpPr>
            <a:spLocks noChangeArrowheads="1"/>
          </p:cNvSpPr>
          <p:nvPr/>
        </p:nvSpPr>
        <p:spPr bwMode="auto">
          <a:xfrm>
            <a:off x="6980238" y="5097463"/>
            <a:ext cx="215900" cy="215900"/>
          </a:xfrm>
          <a:prstGeom prst="rect">
            <a:avLst/>
          </a:prstGeom>
          <a:pattFill prst="pct50">
            <a:fgClr>
              <a:srgbClr val="000000"/>
            </a:fgClr>
            <a:bgClr>
              <a:srgbClr val="FFFFFF"/>
            </a:bgClr>
          </a:pattFill>
          <a:ln w="12700">
            <a:solidFill>
              <a:srgbClr val="000000"/>
            </a:solidFill>
            <a:miter lim="800000"/>
            <a:headEnd/>
            <a:tailEnd/>
          </a:ln>
        </p:spPr>
        <p:txBody>
          <a:bodyPr wrap="none" anchor="ctr"/>
          <a:lstStyle/>
          <a:p>
            <a:endParaRPr lang="en-US"/>
          </a:p>
        </p:txBody>
      </p:sp>
      <p:sp>
        <p:nvSpPr>
          <p:cNvPr id="18477" name="Rectangle 45" descr="50%"/>
          <p:cNvSpPr>
            <a:spLocks noChangeArrowheads="1"/>
          </p:cNvSpPr>
          <p:nvPr/>
        </p:nvSpPr>
        <p:spPr bwMode="auto">
          <a:xfrm>
            <a:off x="7208838" y="5097463"/>
            <a:ext cx="215900" cy="215900"/>
          </a:xfrm>
          <a:prstGeom prst="rect">
            <a:avLst/>
          </a:prstGeom>
          <a:pattFill prst="pct50">
            <a:fgClr>
              <a:srgbClr val="000000"/>
            </a:fgClr>
            <a:bgClr>
              <a:srgbClr val="FFFFFF"/>
            </a:bgClr>
          </a:pattFill>
          <a:ln w="12700">
            <a:solidFill>
              <a:srgbClr val="000000"/>
            </a:solidFill>
            <a:miter lim="800000"/>
            <a:headEnd/>
            <a:tailEnd/>
          </a:ln>
        </p:spPr>
        <p:txBody>
          <a:bodyPr wrap="none" anchor="ctr"/>
          <a:lstStyle/>
          <a:p>
            <a:endParaRPr lang="en-US"/>
          </a:p>
        </p:txBody>
      </p:sp>
      <p:sp>
        <p:nvSpPr>
          <p:cNvPr id="18478" name="Rectangle 46" descr="50%"/>
          <p:cNvSpPr>
            <a:spLocks noChangeArrowheads="1"/>
          </p:cNvSpPr>
          <p:nvPr/>
        </p:nvSpPr>
        <p:spPr bwMode="auto">
          <a:xfrm>
            <a:off x="6523038" y="3268663"/>
            <a:ext cx="215900" cy="215900"/>
          </a:xfrm>
          <a:prstGeom prst="rect">
            <a:avLst/>
          </a:prstGeom>
          <a:pattFill prst="pct50">
            <a:fgClr>
              <a:srgbClr val="000000"/>
            </a:fgClr>
            <a:bgClr>
              <a:srgbClr val="FFFFFF"/>
            </a:bgClr>
          </a:pattFill>
          <a:ln w="12700">
            <a:solidFill>
              <a:srgbClr val="000000"/>
            </a:solidFill>
            <a:miter lim="800000"/>
            <a:headEnd/>
            <a:tailEnd/>
          </a:ln>
        </p:spPr>
        <p:txBody>
          <a:bodyPr wrap="none" anchor="ctr"/>
          <a:lstStyle/>
          <a:p>
            <a:endParaRPr lang="en-US"/>
          </a:p>
        </p:txBody>
      </p:sp>
      <p:sp>
        <p:nvSpPr>
          <p:cNvPr id="18479" name="Rectangle 47" descr="50%"/>
          <p:cNvSpPr>
            <a:spLocks noChangeArrowheads="1"/>
          </p:cNvSpPr>
          <p:nvPr/>
        </p:nvSpPr>
        <p:spPr bwMode="auto">
          <a:xfrm>
            <a:off x="6751638" y="3268663"/>
            <a:ext cx="215900" cy="215900"/>
          </a:xfrm>
          <a:prstGeom prst="rect">
            <a:avLst/>
          </a:prstGeom>
          <a:pattFill prst="pct50">
            <a:fgClr>
              <a:srgbClr val="000000"/>
            </a:fgClr>
            <a:bgClr>
              <a:srgbClr val="FFFFFF"/>
            </a:bgClr>
          </a:pattFill>
          <a:ln w="12700">
            <a:solidFill>
              <a:srgbClr val="000000"/>
            </a:solidFill>
            <a:miter lim="800000"/>
            <a:headEnd/>
            <a:tailEnd/>
          </a:ln>
        </p:spPr>
        <p:txBody>
          <a:bodyPr wrap="none" anchor="ctr"/>
          <a:lstStyle/>
          <a:p>
            <a:endParaRPr lang="en-US"/>
          </a:p>
        </p:txBody>
      </p:sp>
      <p:sp>
        <p:nvSpPr>
          <p:cNvPr id="18480" name="Rectangle 48" descr="50%"/>
          <p:cNvSpPr>
            <a:spLocks noChangeArrowheads="1"/>
          </p:cNvSpPr>
          <p:nvPr/>
        </p:nvSpPr>
        <p:spPr bwMode="auto">
          <a:xfrm>
            <a:off x="6980238" y="3268663"/>
            <a:ext cx="215900" cy="215900"/>
          </a:xfrm>
          <a:prstGeom prst="rect">
            <a:avLst/>
          </a:prstGeom>
          <a:pattFill prst="pct50">
            <a:fgClr>
              <a:srgbClr val="000000"/>
            </a:fgClr>
            <a:bgClr>
              <a:srgbClr val="FFFFFF"/>
            </a:bgClr>
          </a:pattFill>
          <a:ln w="12700">
            <a:solidFill>
              <a:srgbClr val="000000"/>
            </a:solidFill>
            <a:miter lim="800000"/>
            <a:headEnd/>
            <a:tailEnd/>
          </a:ln>
        </p:spPr>
        <p:txBody>
          <a:bodyPr wrap="none" anchor="ctr"/>
          <a:lstStyle/>
          <a:p>
            <a:endParaRPr lang="en-US"/>
          </a:p>
        </p:txBody>
      </p:sp>
      <p:sp>
        <p:nvSpPr>
          <p:cNvPr id="18481" name="Rectangle 49" descr="50%"/>
          <p:cNvSpPr>
            <a:spLocks noChangeArrowheads="1"/>
          </p:cNvSpPr>
          <p:nvPr/>
        </p:nvSpPr>
        <p:spPr bwMode="auto">
          <a:xfrm>
            <a:off x="7208838" y="3268663"/>
            <a:ext cx="215900" cy="215900"/>
          </a:xfrm>
          <a:prstGeom prst="rect">
            <a:avLst/>
          </a:prstGeom>
          <a:pattFill prst="pct50">
            <a:fgClr>
              <a:srgbClr val="000000"/>
            </a:fgClr>
            <a:bgClr>
              <a:srgbClr val="FFFFFF"/>
            </a:bgClr>
          </a:pattFill>
          <a:ln w="12700">
            <a:solidFill>
              <a:srgbClr val="000000"/>
            </a:solidFill>
            <a:miter lim="800000"/>
            <a:headEnd/>
            <a:tailEnd/>
          </a:ln>
        </p:spPr>
        <p:txBody>
          <a:bodyPr wrap="none" anchor="ctr"/>
          <a:lstStyle/>
          <a:p>
            <a:endParaRPr lang="en-US"/>
          </a:p>
        </p:txBody>
      </p:sp>
      <p:sp>
        <p:nvSpPr>
          <p:cNvPr id="18482" name="Rectangle 50" descr="50%"/>
          <p:cNvSpPr>
            <a:spLocks noChangeArrowheads="1"/>
          </p:cNvSpPr>
          <p:nvPr/>
        </p:nvSpPr>
        <p:spPr bwMode="auto">
          <a:xfrm>
            <a:off x="6523038" y="4183063"/>
            <a:ext cx="215900" cy="215900"/>
          </a:xfrm>
          <a:prstGeom prst="rect">
            <a:avLst/>
          </a:prstGeom>
          <a:pattFill prst="pct50">
            <a:fgClr>
              <a:srgbClr val="000000"/>
            </a:fgClr>
            <a:bgClr>
              <a:srgbClr val="FFFFFF"/>
            </a:bgClr>
          </a:pattFill>
          <a:ln w="12700">
            <a:solidFill>
              <a:srgbClr val="000000"/>
            </a:solidFill>
            <a:miter lim="800000"/>
            <a:headEnd/>
            <a:tailEnd/>
          </a:ln>
        </p:spPr>
        <p:txBody>
          <a:bodyPr wrap="none" anchor="ctr"/>
          <a:lstStyle/>
          <a:p>
            <a:endParaRPr lang="en-US"/>
          </a:p>
        </p:txBody>
      </p:sp>
      <p:sp>
        <p:nvSpPr>
          <p:cNvPr id="18483" name="Rectangle 51" descr="50%"/>
          <p:cNvSpPr>
            <a:spLocks noChangeArrowheads="1"/>
          </p:cNvSpPr>
          <p:nvPr/>
        </p:nvSpPr>
        <p:spPr bwMode="auto">
          <a:xfrm>
            <a:off x="6751638" y="4183063"/>
            <a:ext cx="215900" cy="215900"/>
          </a:xfrm>
          <a:prstGeom prst="rect">
            <a:avLst/>
          </a:prstGeom>
          <a:pattFill prst="pct50">
            <a:fgClr>
              <a:srgbClr val="000000"/>
            </a:fgClr>
            <a:bgClr>
              <a:srgbClr val="FFFFFF"/>
            </a:bgClr>
          </a:pattFill>
          <a:ln w="12700">
            <a:solidFill>
              <a:srgbClr val="000000"/>
            </a:solidFill>
            <a:miter lim="800000"/>
            <a:headEnd/>
            <a:tailEnd/>
          </a:ln>
        </p:spPr>
        <p:txBody>
          <a:bodyPr wrap="none" anchor="ctr"/>
          <a:lstStyle/>
          <a:p>
            <a:endParaRPr lang="en-US"/>
          </a:p>
        </p:txBody>
      </p:sp>
      <p:sp>
        <p:nvSpPr>
          <p:cNvPr id="18484" name="Rectangle 52" descr="50%"/>
          <p:cNvSpPr>
            <a:spLocks noChangeArrowheads="1"/>
          </p:cNvSpPr>
          <p:nvPr/>
        </p:nvSpPr>
        <p:spPr bwMode="auto">
          <a:xfrm>
            <a:off x="6980238" y="4183063"/>
            <a:ext cx="215900" cy="215900"/>
          </a:xfrm>
          <a:prstGeom prst="rect">
            <a:avLst/>
          </a:prstGeom>
          <a:pattFill prst="pct50">
            <a:fgClr>
              <a:srgbClr val="000000"/>
            </a:fgClr>
            <a:bgClr>
              <a:srgbClr val="FFFFFF"/>
            </a:bgClr>
          </a:pattFill>
          <a:ln w="12700">
            <a:solidFill>
              <a:srgbClr val="000000"/>
            </a:solidFill>
            <a:miter lim="800000"/>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3"/>
          <p:cNvSpPr>
            <a:spLocks noGrp="1" noChangeArrowheads="1"/>
          </p:cNvSpPr>
          <p:nvPr>
            <p:ph type="body" idx="1"/>
          </p:nvPr>
        </p:nvSpPr>
        <p:spPr>
          <a:xfrm>
            <a:off x="457200" y="685800"/>
            <a:ext cx="8229600" cy="3733800"/>
          </a:xfrm>
        </p:spPr>
        <p:txBody>
          <a:bodyPr/>
          <a:lstStyle/>
          <a:p>
            <a:pPr eaLnBrk="1" hangingPunct="1"/>
            <a:r>
              <a:rPr lang="en-US" sz="2800" smtClean="0"/>
              <a:t>Graphics design package provides standard shapes (useful for repeated placements)</a:t>
            </a:r>
          </a:p>
          <a:p>
            <a:pPr eaLnBrk="1" hangingPunct="1"/>
            <a:r>
              <a:rPr lang="en-US" sz="2800" smtClean="0"/>
              <a:t>Animations are also used in CAD applications</a:t>
            </a:r>
          </a:p>
          <a:p>
            <a:pPr eaLnBrk="1" hangingPunct="1"/>
            <a:r>
              <a:rPr lang="en-US" sz="2800" smtClean="0"/>
              <a:t>Realistic displays of architectural design permits simulated “walk” through the rooms (virtual -reality systems)</a:t>
            </a:r>
          </a:p>
        </p:txBody>
      </p:sp>
      <p:pic>
        <p:nvPicPr>
          <p:cNvPr id="8195" name="Picture 6"/>
          <p:cNvPicPr>
            <a:picLocks noGrp="1" noChangeAspect="1" noChangeArrowheads="1"/>
          </p:cNvPicPr>
          <p:nvPr>
            <p:ph sz="half" idx="4294967295"/>
          </p:nvPr>
        </p:nvPicPr>
        <p:blipFill>
          <a:blip r:embed="rId2"/>
          <a:srcRect/>
          <a:stretch>
            <a:fillRect/>
          </a:stretch>
        </p:blipFill>
        <p:spPr>
          <a:xfrm>
            <a:off x="533400" y="3886200"/>
            <a:ext cx="3581400" cy="2667000"/>
          </a:xfrm>
          <a:noFill/>
        </p:spPr>
      </p:pic>
      <p:pic>
        <p:nvPicPr>
          <p:cNvPr id="8196" name="Picture 9"/>
          <p:cNvPicPr>
            <a:picLocks noGrp="1" noChangeAspect="1" noChangeArrowheads="1"/>
          </p:cNvPicPr>
          <p:nvPr>
            <p:ph sz="half" idx="4294967295"/>
          </p:nvPr>
        </p:nvPicPr>
        <p:blipFill>
          <a:blip r:embed="rId3"/>
          <a:srcRect/>
          <a:stretch>
            <a:fillRect/>
          </a:stretch>
        </p:blipFill>
        <p:spPr>
          <a:xfrm>
            <a:off x="4800600" y="3886200"/>
            <a:ext cx="3581400" cy="2606675"/>
          </a:xfr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effectLst>
            <a:outerShdw dist="35921" dir="2700000" algn="ctr" rotWithShape="0">
              <a:schemeClr val="bg2"/>
            </a:outerShdw>
          </a:effectLst>
        </p:spPr>
        <p:txBody>
          <a:bodyPr/>
          <a:lstStyle/>
          <a:p>
            <a:pPr eaLnBrk="1" hangingPunct="1">
              <a:defRPr/>
            </a:pPr>
            <a:r>
              <a:rPr lang="en-US" smtClean="0"/>
              <a:t>Video Controller</a:t>
            </a:r>
          </a:p>
        </p:txBody>
      </p:sp>
      <p:sp>
        <p:nvSpPr>
          <p:cNvPr id="30723" name="Rectangle 3"/>
          <p:cNvSpPr>
            <a:spLocks noGrp="1" noChangeArrowheads="1"/>
          </p:cNvSpPr>
          <p:nvPr>
            <p:ph type="body" idx="1"/>
          </p:nvPr>
        </p:nvSpPr>
        <p:spPr>
          <a:xfrm>
            <a:off x="685800" y="1219200"/>
            <a:ext cx="8064500" cy="2209800"/>
          </a:xfrm>
          <a:effectLst>
            <a:outerShdw dist="35921" dir="2700000" algn="ctr" rotWithShape="0">
              <a:schemeClr val="bg2"/>
            </a:outerShdw>
          </a:effectLst>
        </p:spPr>
        <p:txBody>
          <a:bodyPr/>
          <a:lstStyle/>
          <a:p>
            <a:pPr eaLnBrk="1" hangingPunct="1">
              <a:spcBef>
                <a:spcPct val="0"/>
              </a:spcBef>
              <a:buClrTx/>
              <a:buSzTx/>
              <a:defRPr/>
            </a:pPr>
            <a:endParaRPr lang="en-US" sz="1800" smtClean="0"/>
          </a:p>
          <a:p>
            <a:pPr eaLnBrk="1" hangingPunct="1">
              <a:spcBef>
                <a:spcPct val="0"/>
              </a:spcBef>
              <a:buClrTx/>
              <a:buSzTx/>
              <a:buFont typeface="Wingdings" pitchFamily="2" charset="2"/>
              <a:buNone/>
              <a:defRPr/>
            </a:pPr>
            <a:endParaRPr lang="en-US" sz="2400" smtClean="0"/>
          </a:p>
          <a:p>
            <a:pPr eaLnBrk="1" hangingPunct="1">
              <a:spcBef>
                <a:spcPct val="0"/>
              </a:spcBef>
              <a:buClrTx/>
              <a:buSzTx/>
              <a:defRPr/>
            </a:pPr>
            <a:r>
              <a:rPr lang="en-US" sz="1800" smtClean="0"/>
              <a:t>Access the frame buffer to refresh the screen</a:t>
            </a:r>
          </a:p>
          <a:p>
            <a:pPr eaLnBrk="1" hangingPunct="1">
              <a:spcBef>
                <a:spcPct val="0"/>
              </a:spcBef>
              <a:buClrTx/>
              <a:buSzTx/>
              <a:buFont typeface="Wingdings" pitchFamily="2" charset="2"/>
              <a:buNone/>
              <a:defRPr/>
            </a:pPr>
            <a:endParaRPr lang="en-US" sz="1800" smtClean="0"/>
          </a:p>
          <a:p>
            <a:pPr eaLnBrk="1" hangingPunct="1">
              <a:spcBef>
                <a:spcPct val="0"/>
              </a:spcBef>
              <a:buClrTx/>
              <a:buSzTx/>
              <a:defRPr/>
            </a:pPr>
            <a:r>
              <a:rPr lang="en-US" sz="1800" smtClean="0"/>
              <a:t>Control the operation for display</a:t>
            </a:r>
          </a:p>
          <a:p>
            <a:pPr eaLnBrk="1" hangingPunct="1">
              <a:spcBef>
                <a:spcPct val="0"/>
              </a:spcBef>
              <a:buClrTx/>
              <a:buSzTx/>
              <a:defRPr/>
            </a:pPr>
            <a:endParaRPr lang="en-US" sz="1800" smtClean="0"/>
          </a:p>
          <a:p>
            <a:pPr eaLnBrk="1" hangingPunct="1">
              <a:spcBef>
                <a:spcPct val="0"/>
              </a:spcBef>
              <a:buClrTx/>
              <a:buSzTx/>
              <a:defRPr/>
            </a:pPr>
            <a:r>
              <a:rPr lang="en-US" sz="1800" smtClean="0"/>
              <a:t>Color look-up table </a:t>
            </a:r>
          </a:p>
          <a:p>
            <a:pPr eaLnBrk="1" hangingPunct="1">
              <a:spcBef>
                <a:spcPct val="0"/>
              </a:spcBef>
              <a:buClrTx/>
              <a:buSzTx/>
              <a:defRPr/>
            </a:pPr>
            <a:endParaRPr lang="en-US" sz="1800" smtClean="0"/>
          </a:p>
        </p:txBody>
      </p:sp>
      <p:sp>
        <p:nvSpPr>
          <p:cNvPr id="19460" name="Rectangle 4"/>
          <p:cNvSpPr>
            <a:spLocks noChangeArrowheads="1"/>
          </p:cNvSpPr>
          <p:nvPr/>
        </p:nvSpPr>
        <p:spPr bwMode="auto">
          <a:xfrm>
            <a:off x="2133600" y="3657600"/>
            <a:ext cx="914400" cy="1371600"/>
          </a:xfrm>
          <a:prstGeom prst="rect">
            <a:avLst/>
          </a:prstGeom>
          <a:solidFill>
            <a:schemeClr val="accent1"/>
          </a:solidFill>
          <a:ln w="9525">
            <a:solidFill>
              <a:schemeClr val="tx1"/>
            </a:solidFill>
            <a:miter lim="800000"/>
            <a:headEnd type="none" w="sm" len="sm"/>
            <a:tailEnd type="none" w="sm" len="sm"/>
          </a:ln>
        </p:spPr>
        <p:txBody>
          <a:bodyPr wrap="none" anchor="ctr"/>
          <a:lstStyle/>
          <a:p>
            <a:r>
              <a:rPr lang="en-US" sz="2000"/>
              <a:t>Linear </a:t>
            </a:r>
          </a:p>
          <a:p>
            <a:r>
              <a:rPr lang="en-US" sz="2000"/>
              <a:t>address</a:t>
            </a:r>
          </a:p>
        </p:txBody>
      </p:sp>
      <p:sp>
        <p:nvSpPr>
          <p:cNvPr id="19461" name="Rectangle 5"/>
          <p:cNvSpPr>
            <a:spLocks noChangeArrowheads="1"/>
          </p:cNvSpPr>
          <p:nvPr/>
        </p:nvSpPr>
        <p:spPr bwMode="auto">
          <a:xfrm>
            <a:off x="4114800" y="3581400"/>
            <a:ext cx="914400" cy="762000"/>
          </a:xfrm>
          <a:prstGeom prst="rect">
            <a:avLst/>
          </a:prstGeom>
          <a:solidFill>
            <a:schemeClr val="accent1"/>
          </a:solidFill>
          <a:ln w="9525">
            <a:solidFill>
              <a:schemeClr val="tx1"/>
            </a:solidFill>
            <a:miter lim="800000"/>
            <a:headEnd type="none" w="sm" len="sm"/>
            <a:tailEnd type="none" w="sm" len="sm"/>
          </a:ln>
        </p:spPr>
        <p:txBody>
          <a:bodyPr wrap="none" anchor="ctr"/>
          <a:lstStyle/>
          <a:p>
            <a:r>
              <a:rPr lang="en-US" sz="2000"/>
              <a:t>X </a:t>
            </a:r>
          </a:p>
          <a:p>
            <a:r>
              <a:rPr lang="en-US" sz="2000"/>
              <a:t>address</a:t>
            </a:r>
          </a:p>
        </p:txBody>
      </p:sp>
      <p:sp>
        <p:nvSpPr>
          <p:cNvPr id="19462" name="Rectangle 6"/>
          <p:cNvSpPr>
            <a:spLocks noChangeArrowheads="1"/>
          </p:cNvSpPr>
          <p:nvPr/>
        </p:nvSpPr>
        <p:spPr bwMode="auto">
          <a:xfrm>
            <a:off x="4114800" y="4724400"/>
            <a:ext cx="914400" cy="762000"/>
          </a:xfrm>
          <a:prstGeom prst="rect">
            <a:avLst/>
          </a:prstGeom>
          <a:solidFill>
            <a:schemeClr val="accent1"/>
          </a:solidFill>
          <a:ln w="9525">
            <a:solidFill>
              <a:schemeClr val="tx1"/>
            </a:solidFill>
            <a:miter lim="800000"/>
            <a:headEnd type="none" w="sm" len="sm"/>
            <a:tailEnd type="none" w="sm" len="sm"/>
          </a:ln>
        </p:spPr>
        <p:txBody>
          <a:bodyPr wrap="none" anchor="ctr"/>
          <a:lstStyle/>
          <a:p>
            <a:r>
              <a:rPr lang="en-US" sz="2000"/>
              <a:t>Y</a:t>
            </a:r>
          </a:p>
          <a:p>
            <a:r>
              <a:rPr lang="en-US" sz="2000"/>
              <a:t>address</a:t>
            </a:r>
          </a:p>
        </p:txBody>
      </p:sp>
      <p:sp>
        <p:nvSpPr>
          <p:cNvPr id="19463" name="Rectangle 7"/>
          <p:cNvSpPr>
            <a:spLocks noChangeArrowheads="1"/>
          </p:cNvSpPr>
          <p:nvPr/>
        </p:nvSpPr>
        <p:spPr bwMode="auto">
          <a:xfrm>
            <a:off x="5791200" y="3733800"/>
            <a:ext cx="1295400" cy="1600200"/>
          </a:xfrm>
          <a:prstGeom prst="rect">
            <a:avLst/>
          </a:prstGeom>
          <a:solidFill>
            <a:schemeClr val="accent1"/>
          </a:solidFill>
          <a:ln w="9525">
            <a:solidFill>
              <a:schemeClr val="tx1"/>
            </a:solidFill>
            <a:miter lim="800000"/>
            <a:headEnd type="none" w="sm" len="sm"/>
            <a:tailEnd type="none" w="sm" len="sm"/>
          </a:ln>
        </p:spPr>
        <p:txBody>
          <a:bodyPr wrap="none" anchor="ctr"/>
          <a:lstStyle/>
          <a:p>
            <a:r>
              <a:rPr lang="en-US" sz="2000"/>
              <a:t>Raster-scan</a:t>
            </a:r>
          </a:p>
          <a:p>
            <a:r>
              <a:rPr lang="en-US" sz="2000"/>
              <a:t>generator</a:t>
            </a:r>
          </a:p>
        </p:txBody>
      </p:sp>
      <p:sp>
        <p:nvSpPr>
          <p:cNvPr id="19464" name="Rectangle 8"/>
          <p:cNvSpPr>
            <a:spLocks noChangeArrowheads="1"/>
          </p:cNvSpPr>
          <p:nvPr/>
        </p:nvSpPr>
        <p:spPr bwMode="auto">
          <a:xfrm>
            <a:off x="381000" y="3733800"/>
            <a:ext cx="914400" cy="2667000"/>
          </a:xfrm>
          <a:prstGeom prst="rect">
            <a:avLst/>
          </a:prstGeom>
          <a:solidFill>
            <a:schemeClr val="accent1"/>
          </a:solidFill>
          <a:ln w="9525">
            <a:solidFill>
              <a:schemeClr val="tx1"/>
            </a:solidFill>
            <a:miter lim="800000"/>
            <a:headEnd type="none" w="sm" len="sm"/>
            <a:tailEnd type="none" w="sm" len="sm"/>
          </a:ln>
        </p:spPr>
        <p:txBody>
          <a:bodyPr wrap="none" anchor="ctr"/>
          <a:lstStyle/>
          <a:p>
            <a:r>
              <a:rPr lang="en-US"/>
              <a:t>Frame</a:t>
            </a:r>
          </a:p>
          <a:p>
            <a:r>
              <a:rPr lang="en-US"/>
              <a:t>buffer</a:t>
            </a:r>
          </a:p>
        </p:txBody>
      </p:sp>
      <p:sp>
        <p:nvSpPr>
          <p:cNvPr id="19465" name="Rectangle 9"/>
          <p:cNvSpPr>
            <a:spLocks noChangeArrowheads="1"/>
          </p:cNvSpPr>
          <p:nvPr/>
        </p:nvSpPr>
        <p:spPr bwMode="auto">
          <a:xfrm>
            <a:off x="2209800" y="5486400"/>
            <a:ext cx="914400" cy="762000"/>
          </a:xfrm>
          <a:prstGeom prst="rect">
            <a:avLst/>
          </a:prstGeom>
          <a:solidFill>
            <a:schemeClr val="accent1"/>
          </a:solidFill>
          <a:ln w="9525">
            <a:solidFill>
              <a:schemeClr val="tx1"/>
            </a:solidFill>
            <a:miter lim="800000"/>
            <a:headEnd type="none" w="sm" len="sm"/>
            <a:tailEnd type="none" w="sm" len="sm"/>
          </a:ln>
        </p:spPr>
        <p:txBody>
          <a:bodyPr wrap="none" anchor="ctr"/>
          <a:lstStyle/>
          <a:p>
            <a:r>
              <a:rPr lang="en-US" sz="2000"/>
              <a:t>Pixel</a:t>
            </a:r>
          </a:p>
          <a:p>
            <a:r>
              <a:rPr lang="en-US" sz="2000"/>
              <a:t>values</a:t>
            </a:r>
          </a:p>
        </p:txBody>
      </p:sp>
      <p:sp>
        <p:nvSpPr>
          <p:cNvPr id="19466" name="Line 18"/>
          <p:cNvSpPr>
            <a:spLocks noChangeShapeType="1"/>
          </p:cNvSpPr>
          <p:nvPr/>
        </p:nvSpPr>
        <p:spPr bwMode="auto">
          <a:xfrm flipH="1">
            <a:off x="5105400" y="3962400"/>
            <a:ext cx="685800" cy="0"/>
          </a:xfrm>
          <a:prstGeom prst="line">
            <a:avLst/>
          </a:prstGeom>
          <a:noFill/>
          <a:ln w="9525">
            <a:solidFill>
              <a:schemeClr val="tx1"/>
            </a:solidFill>
            <a:round/>
            <a:headEnd type="none" w="sm" len="sm"/>
            <a:tailEnd type="triangle" w="sm" len="sm"/>
          </a:ln>
        </p:spPr>
        <p:txBody>
          <a:bodyPr wrap="none"/>
          <a:lstStyle/>
          <a:p>
            <a:endParaRPr lang="en-US"/>
          </a:p>
        </p:txBody>
      </p:sp>
      <p:sp>
        <p:nvSpPr>
          <p:cNvPr id="19467" name="Line 19"/>
          <p:cNvSpPr>
            <a:spLocks noChangeShapeType="1"/>
          </p:cNvSpPr>
          <p:nvPr/>
        </p:nvSpPr>
        <p:spPr bwMode="auto">
          <a:xfrm flipH="1">
            <a:off x="5105400" y="5029200"/>
            <a:ext cx="685800" cy="0"/>
          </a:xfrm>
          <a:prstGeom prst="line">
            <a:avLst/>
          </a:prstGeom>
          <a:noFill/>
          <a:ln w="9525">
            <a:solidFill>
              <a:schemeClr val="tx1"/>
            </a:solidFill>
            <a:round/>
            <a:headEnd type="none" w="sm" len="sm"/>
            <a:tailEnd type="triangle" w="sm" len="sm"/>
          </a:ln>
        </p:spPr>
        <p:txBody>
          <a:bodyPr wrap="none"/>
          <a:lstStyle/>
          <a:p>
            <a:endParaRPr lang="en-US"/>
          </a:p>
        </p:txBody>
      </p:sp>
      <p:sp>
        <p:nvSpPr>
          <p:cNvPr id="19468" name="Line 20"/>
          <p:cNvSpPr>
            <a:spLocks noChangeShapeType="1"/>
          </p:cNvSpPr>
          <p:nvPr/>
        </p:nvSpPr>
        <p:spPr bwMode="auto">
          <a:xfrm flipH="1">
            <a:off x="3048000" y="3962400"/>
            <a:ext cx="1066800" cy="0"/>
          </a:xfrm>
          <a:prstGeom prst="line">
            <a:avLst/>
          </a:prstGeom>
          <a:noFill/>
          <a:ln w="9525">
            <a:solidFill>
              <a:schemeClr val="tx1"/>
            </a:solidFill>
            <a:round/>
            <a:headEnd type="none" w="sm" len="sm"/>
            <a:tailEnd type="triangle" w="sm" len="sm"/>
          </a:ln>
        </p:spPr>
        <p:txBody>
          <a:bodyPr wrap="none"/>
          <a:lstStyle/>
          <a:p>
            <a:endParaRPr lang="en-US"/>
          </a:p>
        </p:txBody>
      </p:sp>
      <p:sp>
        <p:nvSpPr>
          <p:cNvPr id="19469" name="Line 21"/>
          <p:cNvSpPr>
            <a:spLocks noChangeShapeType="1"/>
          </p:cNvSpPr>
          <p:nvPr/>
        </p:nvSpPr>
        <p:spPr bwMode="auto">
          <a:xfrm flipH="1">
            <a:off x="3048000" y="4876800"/>
            <a:ext cx="1066800" cy="0"/>
          </a:xfrm>
          <a:prstGeom prst="line">
            <a:avLst/>
          </a:prstGeom>
          <a:noFill/>
          <a:ln w="9525">
            <a:solidFill>
              <a:schemeClr val="tx1"/>
            </a:solidFill>
            <a:round/>
            <a:headEnd type="none" w="sm" len="sm"/>
            <a:tailEnd type="triangle" w="sm" len="sm"/>
          </a:ln>
        </p:spPr>
        <p:txBody>
          <a:bodyPr wrap="none"/>
          <a:lstStyle/>
          <a:p>
            <a:endParaRPr lang="en-US"/>
          </a:p>
        </p:txBody>
      </p:sp>
      <p:sp>
        <p:nvSpPr>
          <p:cNvPr id="19470" name="Line 22"/>
          <p:cNvSpPr>
            <a:spLocks noChangeShapeType="1"/>
          </p:cNvSpPr>
          <p:nvPr/>
        </p:nvSpPr>
        <p:spPr bwMode="auto">
          <a:xfrm flipH="1">
            <a:off x="1295400" y="4343400"/>
            <a:ext cx="838200" cy="0"/>
          </a:xfrm>
          <a:prstGeom prst="line">
            <a:avLst/>
          </a:prstGeom>
          <a:noFill/>
          <a:ln w="9525">
            <a:solidFill>
              <a:schemeClr val="tx1"/>
            </a:solidFill>
            <a:round/>
            <a:headEnd type="none" w="sm" len="sm"/>
            <a:tailEnd type="triangle" w="sm" len="sm"/>
          </a:ln>
        </p:spPr>
        <p:txBody>
          <a:bodyPr wrap="none"/>
          <a:lstStyle/>
          <a:p>
            <a:endParaRPr lang="en-US"/>
          </a:p>
        </p:txBody>
      </p:sp>
      <p:sp>
        <p:nvSpPr>
          <p:cNvPr id="19471" name="Line 23"/>
          <p:cNvSpPr>
            <a:spLocks noChangeShapeType="1"/>
          </p:cNvSpPr>
          <p:nvPr/>
        </p:nvSpPr>
        <p:spPr bwMode="auto">
          <a:xfrm>
            <a:off x="1295400" y="5867400"/>
            <a:ext cx="914400" cy="0"/>
          </a:xfrm>
          <a:prstGeom prst="line">
            <a:avLst/>
          </a:prstGeom>
          <a:noFill/>
          <a:ln w="9525">
            <a:solidFill>
              <a:schemeClr val="tx1"/>
            </a:solidFill>
            <a:round/>
            <a:headEnd type="none" w="sm" len="sm"/>
            <a:tailEnd type="triangle" w="sm" len="sm"/>
          </a:ln>
        </p:spPr>
        <p:txBody>
          <a:bodyPr wrap="none"/>
          <a:lstStyle/>
          <a:p>
            <a:endParaRPr lang="en-US"/>
          </a:p>
        </p:txBody>
      </p:sp>
      <p:sp>
        <p:nvSpPr>
          <p:cNvPr id="19472" name="Line 24"/>
          <p:cNvSpPr>
            <a:spLocks noChangeShapeType="1"/>
          </p:cNvSpPr>
          <p:nvPr/>
        </p:nvSpPr>
        <p:spPr bwMode="auto">
          <a:xfrm>
            <a:off x="3124200" y="5867400"/>
            <a:ext cx="4419600" cy="0"/>
          </a:xfrm>
          <a:prstGeom prst="line">
            <a:avLst/>
          </a:prstGeom>
          <a:noFill/>
          <a:ln w="9525">
            <a:solidFill>
              <a:schemeClr val="tx1"/>
            </a:solidFill>
            <a:round/>
            <a:headEnd type="none" w="sm" len="sm"/>
            <a:tailEnd type="triangle" w="sm" len="sm"/>
          </a:ln>
        </p:spPr>
        <p:txBody>
          <a:bodyPr wrap="none"/>
          <a:lstStyle/>
          <a:p>
            <a:endParaRPr lang="en-US"/>
          </a:p>
        </p:txBody>
      </p:sp>
      <p:sp>
        <p:nvSpPr>
          <p:cNvPr id="19473" name="Text Box 25"/>
          <p:cNvSpPr txBox="1">
            <a:spLocks noChangeArrowheads="1"/>
          </p:cNvSpPr>
          <p:nvPr/>
        </p:nvSpPr>
        <p:spPr bwMode="auto">
          <a:xfrm>
            <a:off x="7439025" y="4000500"/>
            <a:ext cx="1752600" cy="915988"/>
          </a:xfrm>
          <a:prstGeom prst="rect">
            <a:avLst/>
          </a:prstGeom>
          <a:noFill/>
          <a:ln w="9525">
            <a:noFill/>
            <a:miter lim="800000"/>
            <a:headEnd type="none" w="sm" len="sm"/>
            <a:tailEnd type="none" w="sm" len="sm"/>
          </a:ln>
        </p:spPr>
        <p:txBody>
          <a:bodyPr wrap="none">
            <a:spAutoFit/>
          </a:bodyPr>
          <a:lstStyle/>
          <a:p>
            <a:r>
              <a:rPr lang="en-US" sz="1800"/>
              <a:t>Horizontal </a:t>
            </a:r>
          </a:p>
          <a:p>
            <a:r>
              <a:rPr lang="en-US" sz="1800"/>
              <a:t>&amp; vertical</a:t>
            </a:r>
          </a:p>
          <a:p>
            <a:r>
              <a:rPr lang="en-US" sz="1800"/>
              <a:t>Deflection signal</a:t>
            </a:r>
          </a:p>
        </p:txBody>
      </p:sp>
      <p:sp>
        <p:nvSpPr>
          <p:cNvPr id="19474" name="Line 26"/>
          <p:cNvSpPr>
            <a:spLocks noChangeShapeType="1"/>
          </p:cNvSpPr>
          <p:nvPr/>
        </p:nvSpPr>
        <p:spPr bwMode="auto">
          <a:xfrm>
            <a:off x="7086600" y="4495800"/>
            <a:ext cx="609600" cy="0"/>
          </a:xfrm>
          <a:prstGeom prst="line">
            <a:avLst/>
          </a:prstGeom>
          <a:noFill/>
          <a:ln w="9525">
            <a:solidFill>
              <a:schemeClr val="tx1"/>
            </a:solidFill>
            <a:round/>
            <a:headEnd type="none" w="sm" len="sm"/>
            <a:tailEnd type="triangle" w="sm" len="sm"/>
          </a:ln>
        </p:spPr>
        <p:txBody>
          <a:bodyPr wrap="none"/>
          <a:lstStyle/>
          <a:p>
            <a:endParaRPr lang="en-US"/>
          </a:p>
        </p:txBody>
      </p:sp>
      <p:sp>
        <p:nvSpPr>
          <p:cNvPr id="19475" name="Text Box 27"/>
          <p:cNvSpPr txBox="1">
            <a:spLocks noChangeArrowheads="1"/>
          </p:cNvSpPr>
          <p:nvPr/>
        </p:nvSpPr>
        <p:spPr bwMode="auto">
          <a:xfrm>
            <a:off x="1371600" y="5486400"/>
            <a:ext cx="615950" cy="366713"/>
          </a:xfrm>
          <a:prstGeom prst="rect">
            <a:avLst/>
          </a:prstGeom>
          <a:noFill/>
          <a:ln w="9525">
            <a:noFill/>
            <a:miter lim="800000"/>
            <a:headEnd type="none" w="sm" len="sm"/>
            <a:tailEnd type="none" w="sm" len="sm"/>
          </a:ln>
        </p:spPr>
        <p:txBody>
          <a:bodyPr wrap="none">
            <a:spAutoFit/>
          </a:bodyPr>
          <a:lstStyle/>
          <a:p>
            <a:r>
              <a:rPr lang="en-US" sz="1800"/>
              <a:t>Data</a:t>
            </a:r>
          </a:p>
        </p:txBody>
      </p:sp>
      <p:sp>
        <p:nvSpPr>
          <p:cNvPr id="19476" name="Text Box 28"/>
          <p:cNvSpPr txBox="1">
            <a:spLocks noChangeArrowheads="1"/>
          </p:cNvSpPr>
          <p:nvPr/>
        </p:nvSpPr>
        <p:spPr bwMode="auto">
          <a:xfrm>
            <a:off x="7696200" y="5562600"/>
            <a:ext cx="1041400" cy="641350"/>
          </a:xfrm>
          <a:prstGeom prst="rect">
            <a:avLst/>
          </a:prstGeom>
          <a:noFill/>
          <a:ln w="9525">
            <a:noFill/>
            <a:miter lim="800000"/>
            <a:headEnd type="none" w="sm" len="sm"/>
            <a:tailEnd type="none" w="sm" len="sm"/>
          </a:ln>
        </p:spPr>
        <p:txBody>
          <a:bodyPr wrap="none">
            <a:spAutoFit/>
          </a:bodyPr>
          <a:lstStyle/>
          <a:p>
            <a:r>
              <a:rPr lang="en-US" sz="1800"/>
              <a:t>Intensity </a:t>
            </a:r>
          </a:p>
          <a:p>
            <a:r>
              <a:rPr lang="en-US" sz="1800"/>
              <a:t>or color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effectLst>
            <a:outerShdw dist="35921" dir="2700000" algn="ctr" rotWithShape="0">
              <a:schemeClr val="bg2"/>
            </a:outerShdw>
          </a:effectLst>
        </p:spPr>
        <p:txBody>
          <a:bodyPr/>
          <a:lstStyle/>
          <a:p>
            <a:pPr eaLnBrk="1" hangingPunct="1">
              <a:defRPr/>
            </a:pPr>
            <a:r>
              <a:rPr lang="en-US" smtClean="0"/>
              <a:t>Video Controller</a:t>
            </a:r>
          </a:p>
        </p:txBody>
      </p:sp>
      <p:sp>
        <p:nvSpPr>
          <p:cNvPr id="79875" name="Rectangle 3"/>
          <p:cNvSpPr>
            <a:spLocks noGrp="1" noChangeArrowheads="1"/>
          </p:cNvSpPr>
          <p:nvPr>
            <p:ph type="body" idx="1"/>
          </p:nvPr>
        </p:nvSpPr>
        <p:spPr>
          <a:xfrm>
            <a:off x="685800" y="1219200"/>
            <a:ext cx="8064500" cy="5181600"/>
          </a:xfrm>
          <a:effectLst>
            <a:outerShdw dist="35921" dir="2700000" algn="ctr" rotWithShape="0">
              <a:schemeClr val="bg2"/>
            </a:outerShdw>
          </a:effectLst>
        </p:spPr>
        <p:txBody>
          <a:bodyPr/>
          <a:lstStyle/>
          <a:p>
            <a:pPr eaLnBrk="1" hangingPunct="1">
              <a:spcBef>
                <a:spcPct val="0"/>
              </a:spcBef>
              <a:buClrTx/>
              <a:buSzTx/>
              <a:defRPr/>
            </a:pPr>
            <a:endParaRPr lang="en-US" sz="1800" dirty="0" smtClean="0"/>
          </a:p>
          <a:p>
            <a:pPr eaLnBrk="1" hangingPunct="1">
              <a:spcBef>
                <a:spcPct val="0"/>
              </a:spcBef>
              <a:buClrTx/>
              <a:buSzTx/>
              <a:buFont typeface="Wingdings" pitchFamily="2" charset="2"/>
              <a:buNone/>
              <a:defRPr/>
            </a:pPr>
            <a:endParaRPr lang="en-US" sz="2400" dirty="0" smtClean="0"/>
          </a:p>
          <a:p>
            <a:pPr eaLnBrk="1" hangingPunct="1">
              <a:spcBef>
                <a:spcPct val="0"/>
              </a:spcBef>
              <a:buClrTx/>
              <a:buSzTx/>
              <a:buFont typeface="Wingdings" pitchFamily="2" charset="2"/>
              <a:buChar char="q"/>
              <a:defRPr/>
            </a:pPr>
            <a:r>
              <a:rPr lang="en-US" sz="1800" dirty="0" smtClean="0"/>
              <a:t>Types of refresh</a:t>
            </a:r>
          </a:p>
          <a:p>
            <a:pPr eaLnBrk="1" hangingPunct="1">
              <a:spcBef>
                <a:spcPct val="0"/>
              </a:spcBef>
              <a:buClrTx/>
              <a:buSzTx/>
              <a:defRPr/>
            </a:pPr>
            <a:endParaRPr lang="en-US" sz="1800" dirty="0" smtClean="0"/>
          </a:p>
          <a:p>
            <a:pPr eaLnBrk="1" hangingPunct="1">
              <a:spcBef>
                <a:spcPct val="0"/>
              </a:spcBef>
              <a:buClrTx/>
              <a:buSzTx/>
              <a:defRPr/>
            </a:pPr>
            <a:r>
              <a:rPr lang="en-US" sz="1800" dirty="0" smtClean="0"/>
              <a:t>Interlaced (mostly for TV for reducing flickering effect -- NTSC)</a:t>
            </a:r>
          </a:p>
          <a:p>
            <a:pPr eaLnBrk="1" hangingPunct="1">
              <a:spcBef>
                <a:spcPct val="0"/>
              </a:spcBef>
              <a:buClrTx/>
              <a:buSzTx/>
              <a:buFont typeface="Wingdings" pitchFamily="2" charset="2"/>
              <a:buNone/>
              <a:defRPr/>
            </a:pPr>
            <a:r>
              <a:rPr lang="en-US" sz="1800" dirty="0" smtClean="0"/>
              <a:t>      - two fields for one frame</a:t>
            </a:r>
          </a:p>
          <a:p>
            <a:pPr eaLnBrk="1" hangingPunct="1">
              <a:spcBef>
                <a:spcPct val="0"/>
              </a:spcBef>
              <a:buClrTx/>
              <a:buSzTx/>
              <a:buFont typeface="Wingdings" pitchFamily="2" charset="2"/>
              <a:buNone/>
              <a:defRPr/>
            </a:pPr>
            <a:r>
              <a:rPr lang="en-US" sz="1800" dirty="0" smtClean="0"/>
              <a:t>      - odd-field: odd-numbered scan lines</a:t>
            </a:r>
          </a:p>
          <a:p>
            <a:pPr eaLnBrk="1" hangingPunct="1">
              <a:spcBef>
                <a:spcPct val="0"/>
              </a:spcBef>
              <a:buClrTx/>
              <a:buSzTx/>
              <a:buFont typeface="Wingdings" pitchFamily="2" charset="2"/>
              <a:buNone/>
              <a:defRPr/>
            </a:pPr>
            <a:r>
              <a:rPr lang="en-US" sz="1800" dirty="0" smtClean="0"/>
              <a:t>      - even-field: even-numbered scan lines</a:t>
            </a:r>
          </a:p>
          <a:p>
            <a:pPr eaLnBrk="1" hangingPunct="1">
              <a:spcBef>
                <a:spcPct val="0"/>
              </a:spcBef>
              <a:buClrTx/>
              <a:buSzTx/>
              <a:buFont typeface="Wingdings" pitchFamily="2" charset="2"/>
              <a:buNone/>
              <a:defRPr/>
            </a:pPr>
            <a:r>
              <a:rPr lang="en-US" sz="1800" dirty="0" smtClean="0"/>
              <a:t>      - refresh rate: e.g.,  NTSC: 60Hz (60 fields per second); 30 frame/s.</a:t>
            </a:r>
          </a:p>
          <a:p>
            <a:pPr eaLnBrk="1" hangingPunct="1">
              <a:spcBef>
                <a:spcPct val="0"/>
              </a:spcBef>
              <a:buClrTx/>
              <a:buSzTx/>
              <a:buFont typeface="Wingdings" pitchFamily="2" charset="2"/>
              <a:buNone/>
              <a:defRPr/>
            </a:pPr>
            <a:r>
              <a:rPr lang="en-US" sz="1800" dirty="0" smtClean="0"/>
              <a:t>                                     PAL: 50Hz</a:t>
            </a:r>
          </a:p>
          <a:p>
            <a:pPr eaLnBrk="1" hangingPunct="1">
              <a:spcBef>
                <a:spcPct val="0"/>
              </a:spcBef>
              <a:buClrTx/>
              <a:buSzTx/>
              <a:defRPr/>
            </a:pPr>
            <a:endParaRPr lang="en-US" sz="1800" dirty="0" smtClean="0"/>
          </a:p>
          <a:p>
            <a:pPr eaLnBrk="1" hangingPunct="1">
              <a:spcBef>
                <a:spcPct val="0"/>
              </a:spcBef>
              <a:buClrTx/>
              <a:buSzTx/>
              <a:defRPr/>
            </a:pPr>
            <a:r>
              <a:rPr lang="en-US" sz="1800" dirty="0" smtClean="0"/>
              <a:t>Non-interlaced (mostly for monitor)</a:t>
            </a:r>
          </a:p>
          <a:p>
            <a:pPr eaLnBrk="1" hangingPunct="1">
              <a:spcBef>
                <a:spcPct val="0"/>
              </a:spcBef>
              <a:buClrTx/>
              <a:buSzTx/>
              <a:buFont typeface="Wingdings" pitchFamily="2" charset="2"/>
              <a:buNone/>
              <a:defRPr/>
            </a:pPr>
            <a:r>
              <a:rPr lang="en-US" sz="1800" dirty="0" smtClean="0"/>
              <a:t>     - refresh rate: e.g., 60Hz or more</a:t>
            </a:r>
          </a:p>
          <a:p>
            <a:pPr eaLnBrk="1" hangingPunct="1">
              <a:spcBef>
                <a:spcPct val="0"/>
              </a:spcBef>
              <a:buClrTx/>
              <a:buSzTx/>
              <a:buFont typeface="Wingdings" pitchFamily="2" charset="2"/>
              <a:buNone/>
              <a:defRPr/>
            </a:pPr>
            <a:endParaRPr lang="en-US" sz="1800" dirty="0" smtClean="0"/>
          </a:p>
          <a:p>
            <a:pPr eaLnBrk="1" hangingPunct="1">
              <a:spcBef>
                <a:spcPct val="0"/>
              </a:spcBef>
              <a:buClrTx/>
              <a:buSzTx/>
              <a:buFont typeface="Wingdings" pitchFamily="2" charset="2"/>
              <a:buNone/>
              <a:defRPr/>
            </a:pPr>
            <a:endParaRPr lang="en-US" sz="1800" dirty="0" smtClean="0"/>
          </a:p>
          <a:p>
            <a:pPr eaLnBrk="1" hangingPunct="1">
              <a:spcBef>
                <a:spcPct val="0"/>
              </a:spcBef>
              <a:buClrTx/>
              <a:buSzTx/>
              <a:buFont typeface="Wingdings" pitchFamily="2" charset="2"/>
              <a:buNone/>
              <a:defRPr/>
            </a:pPr>
            <a:endParaRPr lang="en-US" sz="1800" dirty="0" smtClean="0"/>
          </a:p>
          <a:p>
            <a:pPr eaLnBrk="1" hangingPunct="1">
              <a:spcBef>
                <a:spcPct val="0"/>
              </a:spcBef>
              <a:buClrTx/>
              <a:buSzTx/>
              <a:buFont typeface="Wingdings" pitchFamily="2" charset="2"/>
              <a:buNone/>
              <a:defRPr/>
            </a:pPr>
            <a:endParaRPr lang="en-US" sz="1800" dirty="0" smtClean="0"/>
          </a:p>
          <a:p>
            <a:pPr eaLnBrk="1" hangingPunct="1">
              <a:spcBef>
                <a:spcPct val="0"/>
              </a:spcBef>
              <a:buClrTx/>
              <a:buSzTx/>
              <a:defRPr/>
            </a:pPr>
            <a:endParaRPr lang="en-US" sz="1800" dirty="0" smtClean="0"/>
          </a:p>
        </p:txBody>
      </p:sp>
      <p:sp>
        <p:nvSpPr>
          <p:cNvPr id="20484" name="Rectangle 4"/>
          <p:cNvSpPr>
            <a:spLocks noChangeArrowheads="1"/>
          </p:cNvSpPr>
          <p:nvPr/>
        </p:nvSpPr>
        <p:spPr bwMode="auto">
          <a:xfrm>
            <a:off x="5943600" y="4191000"/>
            <a:ext cx="2819400" cy="1981200"/>
          </a:xfrm>
          <a:prstGeom prst="rect">
            <a:avLst/>
          </a:prstGeom>
          <a:solidFill>
            <a:schemeClr val="accent1"/>
          </a:solidFill>
          <a:ln w="9525">
            <a:solidFill>
              <a:schemeClr val="tx1"/>
            </a:solidFill>
            <a:miter lim="800000"/>
            <a:headEnd type="none" w="sm" len="sm"/>
            <a:tailEnd type="none" w="sm" len="sm"/>
          </a:ln>
        </p:spPr>
        <p:txBody>
          <a:bodyPr wrap="none" anchor="ctr"/>
          <a:lstStyle/>
          <a:p>
            <a:endParaRPr lang="en-US"/>
          </a:p>
        </p:txBody>
      </p:sp>
      <p:sp>
        <p:nvSpPr>
          <p:cNvPr id="20485" name="Line 5"/>
          <p:cNvSpPr>
            <a:spLocks noChangeShapeType="1"/>
          </p:cNvSpPr>
          <p:nvPr/>
        </p:nvSpPr>
        <p:spPr bwMode="auto">
          <a:xfrm>
            <a:off x="6172200" y="4191000"/>
            <a:ext cx="2590800" cy="0"/>
          </a:xfrm>
          <a:prstGeom prst="line">
            <a:avLst/>
          </a:prstGeom>
          <a:noFill/>
          <a:ln w="28575">
            <a:solidFill>
              <a:schemeClr val="tx1"/>
            </a:solidFill>
            <a:round/>
            <a:headEnd type="none" w="sm" len="sm"/>
            <a:tailEnd type="none" w="sm" len="sm"/>
          </a:ln>
        </p:spPr>
        <p:txBody>
          <a:bodyPr wrap="none"/>
          <a:lstStyle/>
          <a:p>
            <a:endParaRPr lang="en-US"/>
          </a:p>
        </p:txBody>
      </p:sp>
      <p:sp>
        <p:nvSpPr>
          <p:cNvPr id="20486" name="Line 6"/>
          <p:cNvSpPr>
            <a:spLocks noChangeShapeType="1"/>
          </p:cNvSpPr>
          <p:nvPr/>
        </p:nvSpPr>
        <p:spPr bwMode="auto">
          <a:xfrm>
            <a:off x="6172200" y="4343400"/>
            <a:ext cx="2590800" cy="0"/>
          </a:xfrm>
          <a:prstGeom prst="line">
            <a:avLst/>
          </a:prstGeom>
          <a:noFill/>
          <a:ln w="28575">
            <a:solidFill>
              <a:schemeClr val="tx1"/>
            </a:solidFill>
            <a:round/>
            <a:headEnd type="none" w="sm" len="sm"/>
            <a:tailEnd type="none" w="sm" len="sm"/>
          </a:ln>
        </p:spPr>
        <p:txBody>
          <a:bodyPr wrap="none"/>
          <a:lstStyle/>
          <a:p>
            <a:endParaRPr lang="en-US"/>
          </a:p>
        </p:txBody>
      </p:sp>
      <p:sp>
        <p:nvSpPr>
          <p:cNvPr id="20487" name="Line 7"/>
          <p:cNvSpPr>
            <a:spLocks noChangeShapeType="1"/>
          </p:cNvSpPr>
          <p:nvPr/>
        </p:nvSpPr>
        <p:spPr bwMode="auto">
          <a:xfrm>
            <a:off x="6172200" y="4495800"/>
            <a:ext cx="2590800" cy="0"/>
          </a:xfrm>
          <a:prstGeom prst="line">
            <a:avLst/>
          </a:prstGeom>
          <a:noFill/>
          <a:ln w="28575">
            <a:solidFill>
              <a:schemeClr val="tx1"/>
            </a:solidFill>
            <a:round/>
            <a:headEnd type="none" w="sm" len="sm"/>
            <a:tailEnd type="none" w="sm" len="sm"/>
          </a:ln>
        </p:spPr>
        <p:txBody>
          <a:bodyPr wrap="none"/>
          <a:lstStyle/>
          <a:p>
            <a:endParaRPr lang="en-US"/>
          </a:p>
        </p:txBody>
      </p:sp>
      <p:sp>
        <p:nvSpPr>
          <p:cNvPr id="20488" name="Line 8"/>
          <p:cNvSpPr>
            <a:spLocks noChangeShapeType="1"/>
          </p:cNvSpPr>
          <p:nvPr/>
        </p:nvSpPr>
        <p:spPr bwMode="auto">
          <a:xfrm>
            <a:off x="6172200" y="4648200"/>
            <a:ext cx="2590800" cy="0"/>
          </a:xfrm>
          <a:prstGeom prst="line">
            <a:avLst/>
          </a:prstGeom>
          <a:noFill/>
          <a:ln w="28575">
            <a:solidFill>
              <a:schemeClr val="tx1"/>
            </a:solidFill>
            <a:round/>
            <a:headEnd type="none" w="sm" len="sm"/>
            <a:tailEnd type="none" w="sm" len="sm"/>
          </a:ln>
        </p:spPr>
        <p:txBody>
          <a:bodyPr wrap="none"/>
          <a:lstStyle/>
          <a:p>
            <a:endParaRPr lang="en-US"/>
          </a:p>
        </p:txBody>
      </p:sp>
      <p:sp>
        <p:nvSpPr>
          <p:cNvPr id="20489" name="Line 9"/>
          <p:cNvSpPr>
            <a:spLocks noChangeShapeType="1"/>
          </p:cNvSpPr>
          <p:nvPr/>
        </p:nvSpPr>
        <p:spPr bwMode="auto">
          <a:xfrm>
            <a:off x="6172200" y="4800600"/>
            <a:ext cx="2590800" cy="0"/>
          </a:xfrm>
          <a:prstGeom prst="line">
            <a:avLst/>
          </a:prstGeom>
          <a:noFill/>
          <a:ln w="28575">
            <a:solidFill>
              <a:schemeClr val="tx1"/>
            </a:solidFill>
            <a:round/>
            <a:headEnd type="none" w="sm" len="sm"/>
            <a:tailEnd type="none" w="sm" len="sm"/>
          </a:ln>
        </p:spPr>
        <p:txBody>
          <a:bodyPr wrap="none"/>
          <a:lstStyle/>
          <a:p>
            <a:endParaRPr lang="en-US"/>
          </a:p>
        </p:txBody>
      </p:sp>
      <p:sp>
        <p:nvSpPr>
          <p:cNvPr id="20490" name="Line 13"/>
          <p:cNvSpPr>
            <a:spLocks noChangeShapeType="1"/>
          </p:cNvSpPr>
          <p:nvPr/>
        </p:nvSpPr>
        <p:spPr bwMode="auto">
          <a:xfrm>
            <a:off x="6172200" y="4267200"/>
            <a:ext cx="2590800" cy="0"/>
          </a:xfrm>
          <a:prstGeom prst="line">
            <a:avLst/>
          </a:prstGeom>
          <a:noFill/>
          <a:ln w="28575">
            <a:solidFill>
              <a:schemeClr val="tx1"/>
            </a:solidFill>
            <a:prstDash val="sysDot"/>
            <a:round/>
            <a:headEnd type="none" w="sm" len="sm"/>
            <a:tailEnd type="none" w="sm" len="sm"/>
          </a:ln>
        </p:spPr>
        <p:txBody>
          <a:bodyPr wrap="none"/>
          <a:lstStyle/>
          <a:p>
            <a:endParaRPr lang="en-US"/>
          </a:p>
        </p:txBody>
      </p:sp>
      <p:sp>
        <p:nvSpPr>
          <p:cNvPr id="20491" name="Line 14"/>
          <p:cNvSpPr>
            <a:spLocks noChangeShapeType="1"/>
          </p:cNvSpPr>
          <p:nvPr/>
        </p:nvSpPr>
        <p:spPr bwMode="auto">
          <a:xfrm>
            <a:off x="6172200" y="4419600"/>
            <a:ext cx="2590800" cy="0"/>
          </a:xfrm>
          <a:prstGeom prst="line">
            <a:avLst/>
          </a:prstGeom>
          <a:noFill/>
          <a:ln w="28575">
            <a:solidFill>
              <a:schemeClr val="tx1"/>
            </a:solidFill>
            <a:prstDash val="sysDot"/>
            <a:round/>
            <a:headEnd type="none" w="sm" len="sm"/>
            <a:tailEnd type="none" w="sm" len="sm"/>
          </a:ln>
        </p:spPr>
        <p:txBody>
          <a:bodyPr wrap="none"/>
          <a:lstStyle/>
          <a:p>
            <a:endParaRPr lang="en-US"/>
          </a:p>
        </p:txBody>
      </p:sp>
      <p:sp>
        <p:nvSpPr>
          <p:cNvPr id="20492" name="Line 15"/>
          <p:cNvSpPr>
            <a:spLocks noChangeShapeType="1"/>
          </p:cNvSpPr>
          <p:nvPr/>
        </p:nvSpPr>
        <p:spPr bwMode="auto">
          <a:xfrm>
            <a:off x="6172200" y="4572000"/>
            <a:ext cx="2590800" cy="0"/>
          </a:xfrm>
          <a:prstGeom prst="line">
            <a:avLst/>
          </a:prstGeom>
          <a:noFill/>
          <a:ln w="28575">
            <a:solidFill>
              <a:schemeClr val="tx1"/>
            </a:solidFill>
            <a:prstDash val="sysDot"/>
            <a:round/>
            <a:headEnd type="none" w="sm" len="sm"/>
            <a:tailEnd type="none" w="sm" len="sm"/>
          </a:ln>
        </p:spPr>
        <p:txBody>
          <a:bodyPr wrap="none"/>
          <a:lstStyle/>
          <a:p>
            <a:endParaRPr lang="en-US"/>
          </a:p>
        </p:txBody>
      </p:sp>
      <p:sp>
        <p:nvSpPr>
          <p:cNvPr id="20493" name="Line 16"/>
          <p:cNvSpPr>
            <a:spLocks noChangeShapeType="1"/>
          </p:cNvSpPr>
          <p:nvPr/>
        </p:nvSpPr>
        <p:spPr bwMode="auto">
          <a:xfrm>
            <a:off x="6172200" y="4724400"/>
            <a:ext cx="2590800" cy="0"/>
          </a:xfrm>
          <a:prstGeom prst="line">
            <a:avLst/>
          </a:prstGeom>
          <a:noFill/>
          <a:ln w="28575">
            <a:solidFill>
              <a:schemeClr val="tx1"/>
            </a:solidFill>
            <a:prstDash val="sysDot"/>
            <a:round/>
            <a:headEnd type="none" w="sm" len="sm"/>
            <a:tailEnd type="none" w="sm" len="sm"/>
          </a:ln>
        </p:spPr>
        <p:txBody>
          <a:bodyPr wrap="none"/>
          <a:lstStyle/>
          <a:p>
            <a:endParaRPr lang="en-US"/>
          </a:p>
        </p:txBody>
      </p:sp>
      <p:sp>
        <p:nvSpPr>
          <p:cNvPr id="20494" name="Line 17"/>
          <p:cNvSpPr>
            <a:spLocks noChangeShapeType="1"/>
          </p:cNvSpPr>
          <p:nvPr/>
        </p:nvSpPr>
        <p:spPr bwMode="auto">
          <a:xfrm>
            <a:off x="6172200" y="4876800"/>
            <a:ext cx="2590800" cy="0"/>
          </a:xfrm>
          <a:prstGeom prst="line">
            <a:avLst/>
          </a:prstGeom>
          <a:noFill/>
          <a:ln w="28575">
            <a:solidFill>
              <a:schemeClr val="tx1"/>
            </a:solidFill>
            <a:prstDash val="sysDot"/>
            <a:round/>
            <a:headEnd type="none" w="sm" len="sm"/>
            <a:tailEnd type="none" w="sm" len="sm"/>
          </a:ln>
        </p:spPr>
        <p:txBody>
          <a:bodyPr wrap="none"/>
          <a:lstStyle/>
          <a:p>
            <a:endParaRPr lang="en-US"/>
          </a:p>
        </p:txBody>
      </p:sp>
      <p:sp>
        <p:nvSpPr>
          <p:cNvPr id="20495" name="Line 22"/>
          <p:cNvSpPr>
            <a:spLocks noChangeShapeType="1"/>
          </p:cNvSpPr>
          <p:nvPr/>
        </p:nvSpPr>
        <p:spPr bwMode="auto">
          <a:xfrm>
            <a:off x="6172200" y="4953000"/>
            <a:ext cx="2590800" cy="0"/>
          </a:xfrm>
          <a:prstGeom prst="line">
            <a:avLst/>
          </a:prstGeom>
          <a:noFill/>
          <a:ln w="28575">
            <a:solidFill>
              <a:schemeClr val="tx1"/>
            </a:solidFill>
            <a:round/>
            <a:headEnd type="none" w="sm" len="sm"/>
            <a:tailEnd type="none" w="sm" len="sm"/>
          </a:ln>
        </p:spPr>
        <p:txBody>
          <a:bodyPr wrap="none"/>
          <a:lstStyle/>
          <a:p>
            <a:endParaRPr lang="en-US"/>
          </a:p>
        </p:txBody>
      </p:sp>
      <p:sp>
        <p:nvSpPr>
          <p:cNvPr id="20496" name="Line 23"/>
          <p:cNvSpPr>
            <a:spLocks noChangeShapeType="1"/>
          </p:cNvSpPr>
          <p:nvPr/>
        </p:nvSpPr>
        <p:spPr bwMode="auto">
          <a:xfrm>
            <a:off x="6172200" y="5105400"/>
            <a:ext cx="2590800" cy="0"/>
          </a:xfrm>
          <a:prstGeom prst="line">
            <a:avLst/>
          </a:prstGeom>
          <a:noFill/>
          <a:ln w="28575">
            <a:solidFill>
              <a:schemeClr val="tx1"/>
            </a:solidFill>
            <a:round/>
            <a:headEnd type="none" w="sm" len="sm"/>
            <a:tailEnd type="none" w="sm" len="sm"/>
          </a:ln>
        </p:spPr>
        <p:txBody>
          <a:bodyPr wrap="none"/>
          <a:lstStyle/>
          <a:p>
            <a:endParaRPr lang="en-US"/>
          </a:p>
        </p:txBody>
      </p:sp>
      <p:sp>
        <p:nvSpPr>
          <p:cNvPr id="20497" name="Line 24"/>
          <p:cNvSpPr>
            <a:spLocks noChangeShapeType="1"/>
          </p:cNvSpPr>
          <p:nvPr/>
        </p:nvSpPr>
        <p:spPr bwMode="auto">
          <a:xfrm>
            <a:off x="6172200" y="5257800"/>
            <a:ext cx="2590800" cy="0"/>
          </a:xfrm>
          <a:prstGeom prst="line">
            <a:avLst/>
          </a:prstGeom>
          <a:noFill/>
          <a:ln w="28575">
            <a:solidFill>
              <a:schemeClr val="tx1"/>
            </a:solidFill>
            <a:round/>
            <a:headEnd type="none" w="sm" len="sm"/>
            <a:tailEnd type="none" w="sm" len="sm"/>
          </a:ln>
        </p:spPr>
        <p:txBody>
          <a:bodyPr wrap="none"/>
          <a:lstStyle/>
          <a:p>
            <a:endParaRPr lang="en-US"/>
          </a:p>
        </p:txBody>
      </p:sp>
      <p:sp>
        <p:nvSpPr>
          <p:cNvPr id="20498" name="Line 25"/>
          <p:cNvSpPr>
            <a:spLocks noChangeShapeType="1"/>
          </p:cNvSpPr>
          <p:nvPr/>
        </p:nvSpPr>
        <p:spPr bwMode="auto">
          <a:xfrm>
            <a:off x="6172200" y="5029200"/>
            <a:ext cx="2590800" cy="0"/>
          </a:xfrm>
          <a:prstGeom prst="line">
            <a:avLst/>
          </a:prstGeom>
          <a:noFill/>
          <a:ln w="28575">
            <a:solidFill>
              <a:schemeClr val="tx1"/>
            </a:solidFill>
            <a:prstDash val="sysDot"/>
            <a:round/>
            <a:headEnd type="none" w="sm" len="sm"/>
            <a:tailEnd type="none" w="sm" len="sm"/>
          </a:ln>
        </p:spPr>
        <p:txBody>
          <a:bodyPr wrap="none"/>
          <a:lstStyle/>
          <a:p>
            <a:endParaRPr lang="en-US"/>
          </a:p>
        </p:txBody>
      </p:sp>
      <p:sp>
        <p:nvSpPr>
          <p:cNvPr id="20499" name="Line 26"/>
          <p:cNvSpPr>
            <a:spLocks noChangeShapeType="1"/>
          </p:cNvSpPr>
          <p:nvPr/>
        </p:nvSpPr>
        <p:spPr bwMode="auto">
          <a:xfrm>
            <a:off x="6172200" y="5181600"/>
            <a:ext cx="2590800" cy="0"/>
          </a:xfrm>
          <a:prstGeom prst="line">
            <a:avLst/>
          </a:prstGeom>
          <a:noFill/>
          <a:ln w="28575">
            <a:solidFill>
              <a:schemeClr val="tx1"/>
            </a:solidFill>
            <a:prstDash val="sysDot"/>
            <a:round/>
            <a:headEnd type="none" w="sm" len="sm"/>
            <a:tailEnd type="none" w="sm" len="sm"/>
          </a:ln>
        </p:spPr>
        <p:txBody>
          <a:bodyPr wrap="none"/>
          <a:lstStyle/>
          <a:p>
            <a:endParaRPr lang="en-US"/>
          </a:p>
        </p:txBody>
      </p:sp>
      <p:sp>
        <p:nvSpPr>
          <p:cNvPr id="20500" name="Line 27"/>
          <p:cNvSpPr>
            <a:spLocks noChangeShapeType="1"/>
          </p:cNvSpPr>
          <p:nvPr/>
        </p:nvSpPr>
        <p:spPr bwMode="auto">
          <a:xfrm>
            <a:off x="6172200" y="5334000"/>
            <a:ext cx="2590800" cy="0"/>
          </a:xfrm>
          <a:prstGeom prst="line">
            <a:avLst/>
          </a:prstGeom>
          <a:noFill/>
          <a:ln w="28575">
            <a:solidFill>
              <a:schemeClr val="tx1"/>
            </a:solidFill>
            <a:prstDash val="sysDot"/>
            <a:round/>
            <a:headEnd type="none" w="sm" len="sm"/>
            <a:tailEnd type="none" w="sm" len="sm"/>
          </a:ln>
        </p:spPr>
        <p:txBody>
          <a:bodyPr wrap="none"/>
          <a:lstStyle/>
          <a:p>
            <a:endParaRPr lang="en-US"/>
          </a:p>
        </p:txBody>
      </p:sp>
      <p:sp>
        <p:nvSpPr>
          <p:cNvPr id="20501" name="Line 28"/>
          <p:cNvSpPr>
            <a:spLocks noChangeShapeType="1"/>
          </p:cNvSpPr>
          <p:nvPr/>
        </p:nvSpPr>
        <p:spPr bwMode="auto">
          <a:xfrm>
            <a:off x="6172200" y="5410200"/>
            <a:ext cx="2590800" cy="0"/>
          </a:xfrm>
          <a:prstGeom prst="line">
            <a:avLst/>
          </a:prstGeom>
          <a:noFill/>
          <a:ln w="28575">
            <a:solidFill>
              <a:schemeClr val="tx1"/>
            </a:solidFill>
            <a:round/>
            <a:headEnd type="none" w="sm" len="sm"/>
            <a:tailEnd type="none" w="sm" len="sm"/>
          </a:ln>
        </p:spPr>
        <p:txBody>
          <a:bodyPr wrap="none"/>
          <a:lstStyle/>
          <a:p>
            <a:endParaRPr lang="en-US"/>
          </a:p>
        </p:txBody>
      </p:sp>
      <p:sp>
        <p:nvSpPr>
          <p:cNvPr id="20502" name="Line 29"/>
          <p:cNvSpPr>
            <a:spLocks noChangeShapeType="1"/>
          </p:cNvSpPr>
          <p:nvPr/>
        </p:nvSpPr>
        <p:spPr bwMode="auto">
          <a:xfrm>
            <a:off x="6172200" y="5562600"/>
            <a:ext cx="2590800" cy="0"/>
          </a:xfrm>
          <a:prstGeom prst="line">
            <a:avLst/>
          </a:prstGeom>
          <a:noFill/>
          <a:ln w="28575">
            <a:solidFill>
              <a:schemeClr val="tx1"/>
            </a:solidFill>
            <a:round/>
            <a:headEnd type="none" w="sm" len="sm"/>
            <a:tailEnd type="none" w="sm" len="sm"/>
          </a:ln>
        </p:spPr>
        <p:txBody>
          <a:bodyPr wrap="none"/>
          <a:lstStyle/>
          <a:p>
            <a:endParaRPr lang="en-US"/>
          </a:p>
        </p:txBody>
      </p:sp>
      <p:sp>
        <p:nvSpPr>
          <p:cNvPr id="20503" name="Line 30"/>
          <p:cNvSpPr>
            <a:spLocks noChangeShapeType="1"/>
          </p:cNvSpPr>
          <p:nvPr/>
        </p:nvSpPr>
        <p:spPr bwMode="auto">
          <a:xfrm>
            <a:off x="6172200" y="5715000"/>
            <a:ext cx="2590800" cy="0"/>
          </a:xfrm>
          <a:prstGeom prst="line">
            <a:avLst/>
          </a:prstGeom>
          <a:noFill/>
          <a:ln w="28575">
            <a:solidFill>
              <a:schemeClr val="tx1"/>
            </a:solidFill>
            <a:round/>
            <a:headEnd type="none" w="sm" len="sm"/>
            <a:tailEnd type="none" w="sm" len="sm"/>
          </a:ln>
        </p:spPr>
        <p:txBody>
          <a:bodyPr wrap="none"/>
          <a:lstStyle/>
          <a:p>
            <a:endParaRPr lang="en-US"/>
          </a:p>
        </p:txBody>
      </p:sp>
      <p:sp>
        <p:nvSpPr>
          <p:cNvPr id="20504" name="Line 31"/>
          <p:cNvSpPr>
            <a:spLocks noChangeShapeType="1"/>
          </p:cNvSpPr>
          <p:nvPr/>
        </p:nvSpPr>
        <p:spPr bwMode="auto">
          <a:xfrm>
            <a:off x="6172200" y="5486400"/>
            <a:ext cx="2590800" cy="0"/>
          </a:xfrm>
          <a:prstGeom prst="line">
            <a:avLst/>
          </a:prstGeom>
          <a:noFill/>
          <a:ln w="28575">
            <a:solidFill>
              <a:schemeClr val="tx1"/>
            </a:solidFill>
            <a:prstDash val="sysDot"/>
            <a:round/>
            <a:headEnd type="none" w="sm" len="sm"/>
            <a:tailEnd type="none" w="sm" len="sm"/>
          </a:ln>
        </p:spPr>
        <p:txBody>
          <a:bodyPr wrap="none"/>
          <a:lstStyle/>
          <a:p>
            <a:endParaRPr lang="en-US"/>
          </a:p>
        </p:txBody>
      </p:sp>
      <p:sp>
        <p:nvSpPr>
          <p:cNvPr id="20505" name="Line 32"/>
          <p:cNvSpPr>
            <a:spLocks noChangeShapeType="1"/>
          </p:cNvSpPr>
          <p:nvPr/>
        </p:nvSpPr>
        <p:spPr bwMode="auto">
          <a:xfrm>
            <a:off x="6172200" y="5638800"/>
            <a:ext cx="2590800" cy="0"/>
          </a:xfrm>
          <a:prstGeom prst="line">
            <a:avLst/>
          </a:prstGeom>
          <a:noFill/>
          <a:ln w="28575">
            <a:solidFill>
              <a:schemeClr val="tx1"/>
            </a:solidFill>
            <a:prstDash val="sysDot"/>
            <a:round/>
            <a:headEnd type="none" w="sm" len="sm"/>
            <a:tailEnd type="none" w="sm" len="sm"/>
          </a:ln>
        </p:spPr>
        <p:txBody>
          <a:bodyPr wrap="none"/>
          <a:lstStyle/>
          <a:p>
            <a:endParaRPr lang="en-US"/>
          </a:p>
        </p:txBody>
      </p:sp>
      <p:sp>
        <p:nvSpPr>
          <p:cNvPr id="20506" name="Line 33"/>
          <p:cNvSpPr>
            <a:spLocks noChangeShapeType="1"/>
          </p:cNvSpPr>
          <p:nvPr/>
        </p:nvSpPr>
        <p:spPr bwMode="auto">
          <a:xfrm>
            <a:off x="6172200" y="5791200"/>
            <a:ext cx="2590800" cy="0"/>
          </a:xfrm>
          <a:prstGeom prst="line">
            <a:avLst/>
          </a:prstGeom>
          <a:noFill/>
          <a:ln w="28575">
            <a:solidFill>
              <a:schemeClr val="tx1"/>
            </a:solidFill>
            <a:prstDash val="sysDot"/>
            <a:round/>
            <a:headEnd type="none" w="sm" len="sm"/>
            <a:tailEnd type="none" w="sm" len="sm"/>
          </a:ln>
        </p:spPr>
        <p:txBody>
          <a:bodyPr wrap="none"/>
          <a:lstStyle/>
          <a:p>
            <a:endParaRPr lang="en-US"/>
          </a:p>
        </p:txBody>
      </p:sp>
      <p:sp>
        <p:nvSpPr>
          <p:cNvPr id="20507" name="Text Box 34"/>
          <p:cNvSpPr txBox="1">
            <a:spLocks noChangeArrowheads="1"/>
          </p:cNvSpPr>
          <p:nvPr/>
        </p:nvSpPr>
        <p:spPr bwMode="auto">
          <a:xfrm>
            <a:off x="4419600" y="5211763"/>
            <a:ext cx="1169988" cy="396875"/>
          </a:xfrm>
          <a:prstGeom prst="rect">
            <a:avLst/>
          </a:prstGeom>
          <a:noFill/>
          <a:ln w="9525">
            <a:noFill/>
            <a:miter lim="800000"/>
            <a:headEnd type="none" w="sm" len="sm"/>
            <a:tailEnd type="none" w="sm" len="sm"/>
          </a:ln>
        </p:spPr>
        <p:txBody>
          <a:bodyPr wrap="none">
            <a:spAutoFit/>
          </a:bodyPr>
          <a:lstStyle/>
          <a:p>
            <a:r>
              <a:rPr lang="en-US" sz="2000"/>
              <a:t>Odd-field</a:t>
            </a:r>
          </a:p>
        </p:txBody>
      </p:sp>
      <p:sp>
        <p:nvSpPr>
          <p:cNvPr id="20508" name="Text Box 35"/>
          <p:cNvSpPr txBox="1">
            <a:spLocks noChangeArrowheads="1"/>
          </p:cNvSpPr>
          <p:nvPr/>
        </p:nvSpPr>
        <p:spPr bwMode="auto">
          <a:xfrm>
            <a:off x="4422775" y="5638800"/>
            <a:ext cx="1254125" cy="396875"/>
          </a:xfrm>
          <a:prstGeom prst="rect">
            <a:avLst/>
          </a:prstGeom>
          <a:noFill/>
          <a:ln w="9525">
            <a:noFill/>
            <a:miter lim="800000"/>
            <a:headEnd type="none" w="sm" len="sm"/>
            <a:tailEnd type="none" w="sm" len="sm"/>
          </a:ln>
        </p:spPr>
        <p:txBody>
          <a:bodyPr wrap="none">
            <a:spAutoFit/>
          </a:bodyPr>
          <a:lstStyle/>
          <a:p>
            <a:r>
              <a:rPr lang="en-US" sz="2000"/>
              <a:t>Even-field</a:t>
            </a:r>
          </a:p>
        </p:txBody>
      </p:sp>
      <p:sp>
        <p:nvSpPr>
          <p:cNvPr id="20509" name="Line 36"/>
          <p:cNvSpPr>
            <a:spLocks noChangeShapeType="1"/>
          </p:cNvSpPr>
          <p:nvPr/>
        </p:nvSpPr>
        <p:spPr bwMode="auto">
          <a:xfrm>
            <a:off x="5589588" y="5410200"/>
            <a:ext cx="582612" cy="0"/>
          </a:xfrm>
          <a:prstGeom prst="line">
            <a:avLst/>
          </a:prstGeom>
          <a:noFill/>
          <a:ln w="9525">
            <a:solidFill>
              <a:schemeClr val="tx1"/>
            </a:solidFill>
            <a:round/>
            <a:headEnd type="none" w="sm" len="sm"/>
            <a:tailEnd type="triangle" w="sm" len="sm"/>
          </a:ln>
        </p:spPr>
        <p:txBody>
          <a:bodyPr wrap="none"/>
          <a:lstStyle/>
          <a:p>
            <a:endParaRPr lang="en-US"/>
          </a:p>
        </p:txBody>
      </p:sp>
      <p:sp>
        <p:nvSpPr>
          <p:cNvPr id="20510" name="Line 37"/>
          <p:cNvSpPr>
            <a:spLocks noChangeShapeType="1"/>
          </p:cNvSpPr>
          <p:nvPr/>
        </p:nvSpPr>
        <p:spPr bwMode="auto">
          <a:xfrm>
            <a:off x="5589588" y="5791200"/>
            <a:ext cx="582612" cy="0"/>
          </a:xfrm>
          <a:prstGeom prst="line">
            <a:avLst/>
          </a:prstGeom>
          <a:noFill/>
          <a:ln w="9525">
            <a:solidFill>
              <a:schemeClr val="tx1"/>
            </a:solidFill>
            <a:round/>
            <a:headEnd type="none" w="sm" len="sm"/>
            <a:tailEnd type="triangle" w="sm" len="sm"/>
          </a:ln>
        </p:spPr>
        <p:txBody>
          <a:bodyPr wrap="none"/>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74700" y="698500"/>
            <a:ext cx="3619500" cy="533400"/>
          </a:xfrm>
          <a:noFill/>
        </p:spPr>
        <p:txBody>
          <a:bodyPr wrap="none" lIns="63500" tIns="25400" rIns="63500" bIns="25400" anchor="t">
            <a:normAutofit fontScale="90000"/>
          </a:bodyPr>
          <a:lstStyle/>
          <a:p>
            <a:pPr eaLnBrk="1" hangingPunct="1"/>
            <a:r>
              <a:rPr lang="en-US" smtClean="0"/>
              <a:t>Display Processor</a:t>
            </a:r>
          </a:p>
        </p:txBody>
      </p:sp>
      <p:sp>
        <p:nvSpPr>
          <p:cNvPr id="21507" name="Rectangle 3"/>
          <p:cNvSpPr>
            <a:spLocks noChangeArrowheads="1"/>
          </p:cNvSpPr>
          <p:nvPr/>
        </p:nvSpPr>
        <p:spPr bwMode="auto">
          <a:xfrm>
            <a:off x="762000" y="1752600"/>
            <a:ext cx="7391400" cy="330200"/>
          </a:xfrm>
          <a:prstGeom prst="rect">
            <a:avLst/>
          </a:prstGeom>
          <a:noFill/>
          <a:ln w="12700">
            <a:noFill/>
            <a:miter lim="800000"/>
            <a:headEnd/>
            <a:tailEnd/>
          </a:ln>
        </p:spPr>
        <p:txBody>
          <a:bodyPr lIns="63500" tIns="25400" rIns="63500" bIns="25400">
            <a:spAutoFit/>
          </a:bodyPr>
          <a:lstStyle/>
          <a:p>
            <a:pPr marL="228600" indent="-228600" algn="l" eaLnBrk="0" hangingPunct="0">
              <a:lnSpc>
                <a:spcPct val="102000"/>
              </a:lnSpc>
              <a:spcBef>
                <a:spcPct val="51000"/>
              </a:spcBef>
            </a:pPr>
            <a:r>
              <a:rPr lang="en-US" sz="1800" b="1"/>
              <a:t>Also called either a Graphics Controller or Display CoProcessor</a:t>
            </a:r>
          </a:p>
        </p:txBody>
      </p:sp>
      <p:sp>
        <p:nvSpPr>
          <p:cNvPr id="21508" name="Rectangle 4"/>
          <p:cNvSpPr>
            <a:spLocks noGrp="1" noChangeArrowheads="1"/>
          </p:cNvSpPr>
          <p:nvPr>
            <p:ph type="body" idx="1"/>
          </p:nvPr>
        </p:nvSpPr>
        <p:spPr>
          <a:xfrm>
            <a:off x="633413" y="2703513"/>
            <a:ext cx="7207250" cy="1604962"/>
          </a:xfrm>
          <a:noFill/>
        </p:spPr>
        <p:txBody>
          <a:bodyPr lIns="63500" tIns="25400" rIns="63500" bIns="25400">
            <a:spAutoFit/>
          </a:bodyPr>
          <a:lstStyle/>
          <a:p>
            <a:pPr marL="228600" indent="-228600" eaLnBrk="1" hangingPunct="1">
              <a:lnSpc>
                <a:spcPct val="89000"/>
              </a:lnSpc>
              <a:spcBef>
                <a:spcPct val="45000"/>
              </a:spcBef>
              <a:buFont typeface="Wingdings" pitchFamily="2" charset="2"/>
              <a:buNone/>
            </a:pPr>
            <a:r>
              <a:rPr lang="en-US" sz="1800" b="1" smtClean="0"/>
              <a:t>Specialized hardware to assist in scan converting output primitives into the frame buffer.</a:t>
            </a:r>
          </a:p>
          <a:p>
            <a:pPr marL="228600" indent="-228600" eaLnBrk="1" hangingPunct="1">
              <a:lnSpc>
                <a:spcPct val="89000"/>
              </a:lnSpc>
              <a:spcBef>
                <a:spcPct val="45000"/>
              </a:spcBef>
              <a:buFont typeface="Wingdings" pitchFamily="2" charset="2"/>
              <a:buNone/>
            </a:pPr>
            <a:endParaRPr lang="en-US" sz="1800" b="1" smtClean="0"/>
          </a:p>
          <a:p>
            <a:pPr marL="228600" indent="-228600" eaLnBrk="1" hangingPunct="1">
              <a:lnSpc>
                <a:spcPct val="89000"/>
              </a:lnSpc>
              <a:spcBef>
                <a:spcPct val="45000"/>
              </a:spcBef>
              <a:buFont typeface="Wingdings" pitchFamily="2" charset="2"/>
              <a:buNone/>
            </a:pPr>
            <a:r>
              <a:rPr lang="en-US" sz="1800" b="1" smtClean="0"/>
              <a:t>Fundamental difference among display systems is how much the display processor does versus how much must be done by the graphics subroutine package executing on the general-purpose CPU.</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74700" y="698500"/>
            <a:ext cx="3389313" cy="720725"/>
          </a:xfrm>
          <a:noFill/>
        </p:spPr>
        <p:txBody>
          <a:bodyPr wrap="none" lIns="63500" tIns="25400" rIns="63500" bIns="25400" anchor="t">
            <a:normAutofit fontScale="90000"/>
          </a:bodyPr>
          <a:lstStyle/>
          <a:p>
            <a:pPr eaLnBrk="1" hangingPunct="1"/>
            <a:r>
              <a:rPr lang="en-US" smtClean="0"/>
              <a:t>Frame Buffer</a:t>
            </a:r>
          </a:p>
        </p:txBody>
      </p:sp>
      <p:pic>
        <p:nvPicPr>
          <p:cNvPr id="22531" name="Picture 3"/>
          <p:cNvPicPr>
            <a:picLocks noChangeArrowheads="1"/>
          </p:cNvPicPr>
          <p:nvPr/>
        </p:nvPicPr>
        <p:blipFill>
          <a:blip r:embed="rId2"/>
          <a:srcRect/>
          <a:stretch>
            <a:fillRect/>
          </a:stretch>
        </p:blipFill>
        <p:spPr bwMode="auto">
          <a:xfrm>
            <a:off x="4953000" y="838200"/>
            <a:ext cx="2286000" cy="2425700"/>
          </a:xfrm>
          <a:prstGeom prst="rect">
            <a:avLst/>
          </a:prstGeom>
          <a:noFill/>
          <a:ln w="12700">
            <a:noFill/>
            <a:miter lim="800000"/>
            <a:headEnd/>
            <a:tailEnd/>
          </a:ln>
        </p:spPr>
      </p:pic>
      <p:sp>
        <p:nvSpPr>
          <p:cNvPr id="22532" name="Rectangle 4"/>
          <p:cNvSpPr>
            <a:spLocks noGrp="1" noChangeArrowheads="1"/>
          </p:cNvSpPr>
          <p:nvPr>
            <p:ph type="body" idx="1"/>
          </p:nvPr>
        </p:nvSpPr>
        <p:spPr>
          <a:xfrm>
            <a:off x="774700" y="3594100"/>
            <a:ext cx="7835900" cy="2568575"/>
          </a:xfrm>
          <a:noFill/>
        </p:spPr>
        <p:txBody>
          <a:bodyPr lIns="63500" tIns="25400" rIns="63500" bIns="25400">
            <a:spAutoFit/>
          </a:bodyPr>
          <a:lstStyle/>
          <a:p>
            <a:pPr marL="228600" indent="-228600" eaLnBrk="1" hangingPunct="1">
              <a:lnSpc>
                <a:spcPct val="88000"/>
              </a:lnSpc>
              <a:spcBef>
                <a:spcPct val="43000"/>
              </a:spcBef>
              <a:buFont typeface="Wingdings" pitchFamily="2" charset="2"/>
              <a:buNone/>
            </a:pPr>
            <a:r>
              <a:rPr lang="en-US" sz="1800" b="1" smtClean="0"/>
              <a:t>A frame buffer may be thought of as computer memory organized as a two-dimensional array with each (x,y) addressable location corresponding to one pixel.</a:t>
            </a:r>
          </a:p>
          <a:p>
            <a:pPr marL="228600" indent="-228600" eaLnBrk="1" hangingPunct="1">
              <a:lnSpc>
                <a:spcPct val="88000"/>
              </a:lnSpc>
              <a:spcBef>
                <a:spcPct val="43000"/>
              </a:spcBef>
              <a:buFont typeface="Wingdings" pitchFamily="2" charset="2"/>
              <a:buNone/>
            </a:pPr>
            <a:r>
              <a:rPr lang="en-US" sz="1800" b="1" i="1" smtClean="0"/>
              <a:t>Bit Plane</a:t>
            </a:r>
            <a:r>
              <a:rPr lang="en-US" sz="1800" b="1" smtClean="0"/>
              <a:t>s or </a:t>
            </a:r>
            <a:r>
              <a:rPr lang="en-US" sz="1800" b="1" i="1" smtClean="0"/>
              <a:t>Bit Depth</a:t>
            </a:r>
            <a:r>
              <a:rPr lang="en-US" sz="1800" b="1" smtClean="0"/>
              <a:t> is the number of bits corresponding to each pixel.</a:t>
            </a:r>
          </a:p>
          <a:p>
            <a:pPr marL="228600" indent="-228600" eaLnBrk="1" hangingPunct="1">
              <a:lnSpc>
                <a:spcPct val="88000"/>
              </a:lnSpc>
              <a:spcBef>
                <a:spcPct val="43000"/>
              </a:spcBef>
              <a:buFont typeface="Wingdings" pitchFamily="2" charset="2"/>
              <a:buNone/>
            </a:pPr>
            <a:r>
              <a:rPr lang="en-US" sz="1800" b="1" smtClean="0"/>
              <a:t>A typical frame buffer resolution might be</a:t>
            </a:r>
          </a:p>
          <a:p>
            <a:pPr marL="228600" indent="-228600" eaLnBrk="1" hangingPunct="1">
              <a:lnSpc>
                <a:spcPct val="88000"/>
              </a:lnSpc>
              <a:spcBef>
                <a:spcPct val="43000"/>
              </a:spcBef>
              <a:buFont typeface="Wingdings" pitchFamily="2" charset="2"/>
              <a:buNone/>
            </a:pPr>
            <a:r>
              <a:rPr lang="en-US" sz="1800" b="1" smtClean="0"/>
              <a:t>640 x 480 x 8</a:t>
            </a:r>
          </a:p>
          <a:p>
            <a:pPr marL="228600" indent="-228600" eaLnBrk="1" hangingPunct="1">
              <a:lnSpc>
                <a:spcPct val="88000"/>
              </a:lnSpc>
              <a:spcBef>
                <a:spcPct val="43000"/>
              </a:spcBef>
              <a:buFont typeface="Wingdings" pitchFamily="2" charset="2"/>
              <a:buNone/>
            </a:pPr>
            <a:r>
              <a:rPr lang="en-US" sz="1800" b="1" smtClean="0"/>
              <a:t>1280 x 1024 x 8</a:t>
            </a:r>
          </a:p>
          <a:p>
            <a:pPr marL="228600" indent="-228600" eaLnBrk="1" hangingPunct="1">
              <a:lnSpc>
                <a:spcPct val="88000"/>
              </a:lnSpc>
              <a:spcBef>
                <a:spcPct val="43000"/>
              </a:spcBef>
              <a:buFont typeface="Wingdings" pitchFamily="2" charset="2"/>
              <a:buNone/>
            </a:pPr>
            <a:r>
              <a:rPr lang="en-US" sz="1800" b="1" smtClean="0"/>
              <a:t>1280 x 1024 x 24</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74700" y="825500"/>
            <a:ext cx="7140575" cy="879475"/>
          </a:xfrm>
          <a:noFill/>
        </p:spPr>
        <p:txBody>
          <a:bodyPr wrap="none" lIns="63500" tIns="25400" rIns="63500" bIns="25400" anchor="t">
            <a:normAutofit fontScale="90000"/>
          </a:bodyPr>
          <a:lstStyle/>
          <a:p>
            <a:pPr eaLnBrk="1" hangingPunct="1">
              <a:lnSpc>
                <a:spcPct val="85000"/>
              </a:lnSpc>
            </a:pPr>
            <a:r>
              <a:rPr lang="en-US" sz="3200" b="1" smtClean="0">
                <a:solidFill>
                  <a:schemeClr val="hlink"/>
                </a:solidFill>
              </a:rPr>
              <a:t>1-Bit Memory.  Monochrome Display</a:t>
            </a:r>
            <a:br>
              <a:rPr lang="en-US" sz="3200" b="1" smtClean="0">
                <a:solidFill>
                  <a:schemeClr val="hlink"/>
                </a:solidFill>
              </a:rPr>
            </a:br>
            <a:r>
              <a:rPr lang="en-US" sz="3200" b="1" smtClean="0">
                <a:solidFill>
                  <a:schemeClr val="hlink"/>
                </a:solidFill>
              </a:rPr>
              <a:t>(Bit-map Display)</a:t>
            </a:r>
          </a:p>
        </p:txBody>
      </p:sp>
      <p:pic>
        <p:nvPicPr>
          <p:cNvPr id="23555" name="Picture 3"/>
          <p:cNvPicPr>
            <a:picLocks noChangeArrowheads="1"/>
          </p:cNvPicPr>
          <p:nvPr/>
        </p:nvPicPr>
        <p:blipFill>
          <a:blip r:embed="rId3"/>
          <a:srcRect/>
          <a:stretch>
            <a:fillRect/>
          </a:stretch>
        </p:blipFill>
        <p:spPr bwMode="auto">
          <a:xfrm>
            <a:off x="1282700" y="1981200"/>
            <a:ext cx="6578600" cy="3949700"/>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74700" y="698500"/>
            <a:ext cx="4754563" cy="720725"/>
          </a:xfrm>
          <a:noFill/>
        </p:spPr>
        <p:txBody>
          <a:bodyPr wrap="none" lIns="63500" tIns="25400" rIns="63500" bIns="25400" anchor="t">
            <a:normAutofit fontScale="90000"/>
          </a:bodyPr>
          <a:lstStyle/>
          <a:p>
            <a:pPr eaLnBrk="1" hangingPunct="1"/>
            <a:r>
              <a:rPr lang="en-US" smtClean="0">
                <a:solidFill>
                  <a:schemeClr val="hlink"/>
                </a:solidFill>
              </a:rPr>
              <a:t>3-Bit Color Display</a:t>
            </a:r>
          </a:p>
        </p:txBody>
      </p:sp>
      <p:grpSp>
        <p:nvGrpSpPr>
          <p:cNvPr id="2" name="Group 5"/>
          <p:cNvGrpSpPr>
            <a:grpSpLocks noChangeAspect="1"/>
          </p:cNvGrpSpPr>
          <p:nvPr/>
        </p:nvGrpSpPr>
        <p:grpSpPr bwMode="auto">
          <a:xfrm>
            <a:off x="476250" y="1422400"/>
            <a:ext cx="7435850" cy="4470400"/>
            <a:chOff x="300" y="896"/>
            <a:chExt cx="4684" cy="2816"/>
          </a:xfrm>
        </p:grpSpPr>
        <p:sp>
          <p:nvSpPr>
            <p:cNvPr id="24580" name="AutoShape 4"/>
            <p:cNvSpPr>
              <a:spLocks noChangeAspect="1" noChangeArrowheads="1" noTextEdit="1"/>
            </p:cNvSpPr>
            <p:nvPr/>
          </p:nvSpPr>
          <p:spPr bwMode="auto">
            <a:xfrm>
              <a:off x="480" y="896"/>
              <a:ext cx="4504" cy="2816"/>
            </a:xfrm>
            <a:prstGeom prst="rect">
              <a:avLst/>
            </a:prstGeom>
            <a:noFill/>
            <a:ln w="9525">
              <a:noFill/>
              <a:miter lim="800000"/>
              <a:headEnd/>
              <a:tailEnd/>
            </a:ln>
          </p:spPr>
          <p:txBody>
            <a:bodyPr/>
            <a:lstStyle/>
            <a:p>
              <a:endParaRPr lang="en-US"/>
            </a:p>
          </p:txBody>
        </p:sp>
        <p:sp>
          <p:nvSpPr>
            <p:cNvPr id="24581" name="AutoShape 6"/>
            <p:cNvSpPr>
              <a:spLocks noChangeArrowheads="1"/>
            </p:cNvSpPr>
            <p:nvPr/>
          </p:nvSpPr>
          <p:spPr bwMode="auto">
            <a:xfrm>
              <a:off x="508" y="2687"/>
              <a:ext cx="4456" cy="1005"/>
            </a:xfrm>
            <a:prstGeom prst="roundRect">
              <a:avLst>
                <a:gd name="adj" fmla="val 10630"/>
              </a:avLst>
            </a:prstGeom>
            <a:noFill/>
            <a:ln w="12700">
              <a:solidFill>
                <a:srgbClr val="000000"/>
              </a:solidFill>
              <a:round/>
              <a:headEnd/>
              <a:tailEnd/>
            </a:ln>
          </p:spPr>
          <p:txBody>
            <a:bodyPr/>
            <a:lstStyle/>
            <a:p>
              <a:endParaRPr lang="en-US"/>
            </a:p>
          </p:txBody>
        </p:sp>
        <p:sp>
          <p:nvSpPr>
            <p:cNvPr id="24582" name="Rectangle 7"/>
            <p:cNvSpPr>
              <a:spLocks noChangeArrowheads="1"/>
            </p:cNvSpPr>
            <p:nvPr/>
          </p:nvSpPr>
          <p:spPr bwMode="auto">
            <a:xfrm>
              <a:off x="1003" y="1155"/>
              <a:ext cx="583" cy="615"/>
            </a:xfrm>
            <a:prstGeom prst="rect">
              <a:avLst/>
            </a:prstGeom>
            <a:solidFill>
              <a:srgbClr val="FFFFFF"/>
            </a:solidFill>
            <a:ln w="12700">
              <a:solidFill>
                <a:srgbClr val="000000"/>
              </a:solidFill>
              <a:miter lim="800000"/>
              <a:headEnd/>
              <a:tailEnd/>
            </a:ln>
          </p:spPr>
          <p:txBody>
            <a:bodyPr/>
            <a:lstStyle/>
            <a:p>
              <a:endParaRPr lang="en-US"/>
            </a:p>
          </p:txBody>
        </p:sp>
        <p:sp>
          <p:nvSpPr>
            <p:cNvPr id="24583" name="Line 8"/>
            <p:cNvSpPr>
              <a:spLocks noChangeShapeType="1"/>
            </p:cNvSpPr>
            <p:nvPr/>
          </p:nvSpPr>
          <p:spPr bwMode="auto">
            <a:xfrm>
              <a:off x="999" y="1223"/>
              <a:ext cx="583" cy="1"/>
            </a:xfrm>
            <a:prstGeom prst="line">
              <a:avLst/>
            </a:prstGeom>
            <a:noFill/>
            <a:ln w="12700">
              <a:solidFill>
                <a:srgbClr val="000000"/>
              </a:solidFill>
              <a:round/>
              <a:headEnd/>
              <a:tailEnd/>
            </a:ln>
          </p:spPr>
          <p:txBody>
            <a:bodyPr/>
            <a:lstStyle/>
            <a:p>
              <a:endParaRPr lang="en-US"/>
            </a:p>
          </p:txBody>
        </p:sp>
        <p:sp>
          <p:nvSpPr>
            <p:cNvPr id="24584" name="Line 9"/>
            <p:cNvSpPr>
              <a:spLocks noChangeShapeType="1"/>
            </p:cNvSpPr>
            <p:nvPr/>
          </p:nvSpPr>
          <p:spPr bwMode="auto">
            <a:xfrm>
              <a:off x="999" y="1303"/>
              <a:ext cx="583" cy="1"/>
            </a:xfrm>
            <a:prstGeom prst="line">
              <a:avLst/>
            </a:prstGeom>
            <a:noFill/>
            <a:ln w="12700">
              <a:solidFill>
                <a:srgbClr val="000000"/>
              </a:solidFill>
              <a:round/>
              <a:headEnd/>
              <a:tailEnd/>
            </a:ln>
          </p:spPr>
          <p:txBody>
            <a:bodyPr/>
            <a:lstStyle/>
            <a:p>
              <a:endParaRPr lang="en-US"/>
            </a:p>
          </p:txBody>
        </p:sp>
        <p:sp>
          <p:nvSpPr>
            <p:cNvPr id="24585" name="Line 10"/>
            <p:cNvSpPr>
              <a:spLocks noChangeShapeType="1"/>
            </p:cNvSpPr>
            <p:nvPr/>
          </p:nvSpPr>
          <p:spPr bwMode="auto">
            <a:xfrm>
              <a:off x="999" y="1383"/>
              <a:ext cx="583" cy="1"/>
            </a:xfrm>
            <a:prstGeom prst="line">
              <a:avLst/>
            </a:prstGeom>
            <a:noFill/>
            <a:ln w="12700">
              <a:solidFill>
                <a:srgbClr val="000000"/>
              </a:solidFill>
              <a:round/>
              <a:headEnd/>
              <a:tailEnd/>
            </a:ln>
          </p:spPr>
          <p:txBody>
            <a:bodyPr/>
            <a:lstStyle/>
            <a:p>
              <a:endParaRPr lang="en-US"/>
            </a:p>
          </p:txBody>
        </p:sp>
        <p:sp>
          <p:nvSpPr>
            <p:cNvPr id="24586" name="Line 11"/>
            <p:cNvSpPr>
              <a:spLocks noChangeShapeType="1"/>
            </p:cNvSpPr>
            <p:nvPr/>
          </p:nvSpPr>
          <p:spPr bwMode="auto">
            <a:xfrm>
              <a:off x="999" y="1454"/>
              <a:ext cx="583" cy="1"/>
            </a:xfrm>
            <a:prstGeom prst="line">
              <a:avLst/>
            </a:prstGeom>
            <a:noFill/>
            <a:ln w="12700">
              <a:solidFill>
                <a:srgbClr val="000000"/>
              </a:solidFill>
              <a:round/>
              <a:headEnd/>
              <a:tailEnd/>
            </a:ln>
          </p:spPr>
          <p:txBody>
            <a:bodyPr/>
            <a:lstStyle/>
            <a:p>
              <a:endParaRPr lang="en-US"/>
            </a:p>
          </p:txBody>
        </p:sp>
        <p:sp>
          <p:nvSpPr>
            <p:cNvPr id="24587" name="Line 12"/>
            <p:cNvSpPr>
              <a:spLocks noChangeShapeType="1"/>
            </p:cNvSpPr>
            <p:nvPr/>
          </p:nvSpPr>
          <p:spPr bwMode="auto">
            <a:xfrm>
              <a:off x="999" y="1534"/>
              <a:ext cx="583" cy="1"/>
            </a:xfrm>
            <a:prstGeom prst="line">
              <a:avLst/>
            </a:prstGeom>
            <a:noFill/>
            <a:ln w="12700">
              <a:solidFill>
                <a:srgbClr val="000000"/>
              </a:solidFill>
              <a:round/>
              <a:headEnd/>
              <a:tailEnd/>
            </a:ln>
          </p:spPr>
          <p:txBody>
            <a:bodyPr/>
            <a:lstStyle/>
            <a:p>
              <a:endParaRPr lang="en-US"/>
            </a:p>
          </p:txBody>
        </p:sp>
        <p:sp>
          <p:nvSpPr>
            <p:cNvPr id="24588" name="Line 13"/>
            <p:cNvSpPr>
              <a:spLocks noChangeShapeType="1"/>
            </p:cNvSpPr>
            <p:nvPr/>
          </p:nvSpPr>
          <p:spPr bwMode="auto">
            <a:xfrm>
              <a:off x="999" y="1614"/>
              <a:ext cx="583" cy="1"/>
            </a:xfrm>
            <a:prstGeom prst="line">
              <a:avLst/>
            </a:prstGeom>
            <a:noFill/>
            <a:ln w="12700">
              <a:solidFill>
                <a:srgbClr val="000000"/>
              </a:solidFill>
              <a:round/>
              <a:headEnd/>
              <a:tailEnd/>
            </a:ln>
          </p:spPr>
          <p:txBody>
            <a:bodyPr/>
            <a:lstStyle/>
            <a:p>
              <a:endParaRPr lang="en-US"/>
            </a:p>
          </p:txBody>
        </p:sp>
        <p:sp>
          <p:nvSpPr>
            <p:cNvPr id="24589" name="Line 14"/>
            <p:cNvSpPr>
              <a:spLocks noChangeShapeType="1"/>
            </p:cNvSpPr>
            <p:nvPr/>
          </p:nvSpPr>
          <p:spPr bwMode="auto">
            <a:xfrm>
              <a:off x="999" y="1694"/>
              <a:ext cx="583" cy="1"/>
            </a:xfrm>
            <a:prstGeom prst="line">
              <a:avLst/>
            </a:prstGeom>
            <a:noFill/>
            <a:ln w="12700">
              <a:solidFill>
                <a:srgbClr val="000000"/>
              </a:solidFill>
              <a:round/>
              <a:headEnd/>
              <a:tailEnd/>
            </a:ln>
          </p:spPr>
          <p:txBody>
            <a:bodyPr/>
            <a:lstStyle/>
            <a:p>
              <a:endParaRPr lang="en-US"/>
            </a:p>
          </p:txBody>
        </p:sp>
        <p:sp>
          <p:nvSpPr>
            <p:cNvPr id="24590" name="Line 15"/>
            <p:cNvSpPr>
              <a:spLocks noChangeShapeType="1"/>
            </p:cNvSpPr>
            <p:nvPr/>
          </p:nvSpPr>
          <p:spPr bwMode="auto">
            <a:xfrm>
              <a:off x="1071" y="1151"/>
              <a:ext cx="1" cy="615"/>
            </a:xfrm>
            <a:prstGeom prst="line">
              <a:avLst/>
            </a:prstGeom>
            <a:noFill/>
            <a:ln w="12700">
              <a:solidFill>
                <a:srgbClr val="000000"/>
              </a:solidFill>
              <a:round/>
              <a:headEnd/>
              <a:tailEnd/>
            </a:ln>
          </p:spPr>
          <p:txBody>
            <a:bodyPr/>
            <a:lstStyle/>
            <a:p>
              <a:endParaRPr lang="en-US"/>
            </a:p>
          </p:txBody>
        </p:sp>
        <p:sp>
          <p:nvSpPr>
            <p:cNvPr id="24591" name="Line 16"/>
            <p:cNvSpPr>
              <a:spLocks noChangeShapeType="1"/>
            </p:cNvSpPr>
            <p:nvPr/>
          </p:nvSpPr>
          <p:spPr bwMode="auto">
            <a:xfrm>
              <a:off x="1143" y="1151"/>
              <a:ext cx="1" cy="615"/>
            </a:xfrm>
            <a:prstGeom prst="line">
              <a:avLst/>
            </a:prstGeom>
            <a:noFill/>
            <a:ln w="12700">
              <a:solidFill>
                <a:srgbClr val="000000"/>
              </a:solidFill>
              <a:round/>
              <a:headEnd/>
              <a:tailEnd/>
            </a:ln>
          </p:spPr>
          <p:txBody>
            <a:bodyPr/>
            <a:lstStyle/>
            <a:p>
              <a:endParaRPr lang="en-US"/>
            </a:p>
          </p:txBody>
        </p:sp>
        <p:sp>
          <p:nvSpPr>
            <p:cNvPr id="24592" name="Line 17"/>
            <p:cNvSpPr>
              <a:spLocks noChangeShapeType="1"/>
            </p:cNvSpPr>
            <p:nvPr/>
          </p:nvSpPr>
          <p:spPr bwMode="auto">
            <a:xfrm>
              <a:off x="1215" y="1151"/>
              <a:ext cx="1" cy="615"/>
            </a:xfrm>
            <a:prstGeom prst="line">
              <a:avLst/>
            </a:prstGeom>
            <a:noFill/>
            <a:ln w="12700">
              <a:solidFill>
                <a:srgbClr val="000000"/>
              </a:solidFill>
              <a:round/>
              <a:headEnd/>
              <a:tailEnd/>
            </a:ln>
          </p:spPr>
          <p:txBody>
            <a:bodyPr/>
            <a:lstStyle/>
            <a:p>
              <a:endParaRPr lang="en-US"/>
            </a:p>
          </p:txBody>
        </p:sp>
        <p:sp>
          <p:nvSpPr>
            <p:cNvPr id="24593" name="Line 18"/>
            <p:cNvSpPr>
              <a:spLocks noChangeShapeType="1"/>
            </p:cNvSpPr>
            <p:nvPr/>
          </p:nvSpPr>
          <p:spPr bwMode="auto">
            <a:xfrm>
              <a:off x="1287" y="1151"/>
              <a:ext cx="1" cy="615"/>
            </a:xfrm>
            <a:prstGeom prst="line">
              <a:avLst/>
            </a:prstGeom>
            <a:noFill/>
            <a:ln w="12700">
              <a:solidFill>
                <a:srgbClr val="000000"/>
              </a:solidFill>
              <a:round/>
              <a:headEnd/>
              <a:tailEnd/>
            </a:ln>
          </p:spPr>
          <p:txBody>
            <a:bodyPr/>
            <a:lstStyle/>
            <a:p>
              <a:endParaRPr lang="en-US"/>
            </a:p>
          </p:txBody>
        </p:sp>
        <p:sp>
          <p:nvSpPr>
            <p:cNvPr id="24594" name="Line 19"/>
            <p:cNvSpPr>
              <a:spLocks noChangeShapeType="1"/>
            </p:cNvSpPr>
            <p:nvPr/>
          </p:nvSpPr>
          <p:spPr bwMode="auto">
            <a:xfrm>
              <a:off x="1358" y="1151"/>
              <a:ext cx="1" cy="615"/>
            </a:xfrm>
            <a:prstGeom prst="line">
              <a:avLst/>
            </a:prstGeom>
            <a:noFill/>
            <a:ln w="12700">
              <a:solidFill>
                <a:srgbClr val="000000"/>
              </a:solidFill>
              <a:round/>
              <a:headEnd/>
              <a:tailEnd/>
            </a:ln>
          </p:spPr>
          <p:txBody>
            <a:bodyPr/>
            <a:lstStyle/>
            <a:p>
              <a:endParaRPr lang="en-US"/>
            </a:p>
          </p:txBody>
        </p:sp>
        <p:sp>
          <p:nvSpPr>
            <p:cNvPr id="24595" name="Line 20"/>
            <p:cNvSpPr>
              <a:spLocks noChangeShapeType="1"/>
            </p:cNvSpPr>
            <p:nvPr/>
          </p:nvSpPr>
          <p:spPr bwMode="auto">
            <a:xfrm>
              <a:off x="1438" y="1151"/>
              <a:ext cx="1" cy="615"/>
            </a:xfrm>
            <a:prstGeom prst="line">
              <a:avLst/>
            </a:prstGeom>
            <a:noFill/>
            <a:ln w="12700">
              <a:solidFill>
                <a:srgbClr val="000000"/>
              </a:solidFill>
              <a:round/>
              <a:headEnd/>
              <a:tailEnd/>
            </a:ln>
          </p:spPr>
          <p:txBody>
            <a:bodyPr/>
            <a:lstStyle/>
            <a:p>
              <a:endParaRPr lang="en-US"/>
            </a:p>
          </p:txBody>
        </p:sp>
        <p:sp>
          <p:nvSpPr>
            <p:cNvPr id="24596" name="Line 21"/>
            <p:cNvSpPr>
              <a:spLocks noChangeShapeType="1"/>
            </p:cNvSpPr>
            <p:nvPr/>
          </p:nvSpPr>
          <p:spPr bwMode="auto">
            <a:xfrm>
              <a:off x="1510" y="1151"/>
              <a:ext cx="1" cy="615"/>
            </a:xfrm>
            <a:prstGeom prst="line">
              <a:avLst/>
            </a:prstGeom>
            <a:noFill/>
            <a:ln w="12700">
              <a:solidFill>
                <a:srgbClr val="000000"/>
              </a:solidFill>
              <a:round/>
              <a:headEnd/>
              <a:tailEnd/>
            </a:ln>
          </p:spPr>
          <p:txBody>
            <a:bodyPr/>
            <a:lstStyle/>
            <a:p>
              <a:endParaRPr lang="en-US"/>
            </a:p>
          </p:txBody>
        </p:sp>
        <p:sp>
          <p:nvSpPr>
            <p:cNvPr id="24597" name="Line 22"/>
            <p:cNvSpPr>
              <a:spLocks noChangeShapeType="1"/>
            </p:cNvSpPr>
            <p:nvPr/>
          </p:nvSpPr>
          <p:spPr bwMode="auto">
            <a:xfrm flipV="1">
              <a:off x="999" y="1111"/>
              <a:ext cx="32" cy="40"/>
            </a:xfrm>
            <a:prstGeom prst="line">
              <a:avLst/>
            </a:prstGeom>
            <a:noFill/>
            <a:ln w="12700">
              <a:solidFill>
                <a:srgbClr val="000000"/>
              </a:solidFill>
              <a:round/>
              <a:headEnd/>
              <a:tailEnd/>
            </a:ln>
          </p:spPr>
          <p:txBody>
            <a:bodyPr/>
            <a:lstStyle/>
            <a:p>
              <a:endParaRPr lang="en-US"/>
            </a:p>
          </p:txBody>
        </p:sp>
        <p:sp>
          <p:nvSpPr>
            <p:cNvPr id="24598" name="Line 23"/>
            <p:cNvSpPr>
              <a:spLocks noChangeShapeType="1"/>
            </p:cNvSpPr>
            <p:nvPr/>
          </p:nvSpPr>
          <p:spPr bwMode="auto">
            <a:xfrm flipV="1">
              <a:off x="1071" y="1111"/>
              <a:ext cx="32" cy="40"/>
            </a:xfrm>
            <a:prstGeom prst="line">
              <a:avLst/>
            </a:prstGeom>
            <a:noFill/>
            <a:ln w="12700">
              <a:solidFill>
                <a:srgbClr val="000000"/>
              </a:solidFill>
              <a:round/>
              <a:headEnd/>
              <a:tailEnd/>
            </a:ln>
          </p:spPr>
          <p:txBody>
            <a:bodyPr/>
            <a:lstStyle/>
            <a:p>
              <a:endParaRPr lang="en-US"/>
            </a:p>
          </p:txBody>
        </p:sp>
        <p:sp>
          <p:nvSpPr>
            <p:cNvPr id="24599" name="Line 24"/>
            <p:cNvSpPr>
              <a:spLocks noChangeShapeType="1"/>
            </p:cNvSpPr>
            <p:nvPr/>
          </p:nvSpPr>
          <p:spPr bwMode="auto">
            <a:xfrm flipV="1">
              <a:off x="1143" y="1111"/>
              <a:ext cx="40" cy="40"/>
            </a:xfrm>
            <a:prstGeom prst="line">
              <a:avLst/>
            </a:prstGeom>
            <a:noFill/>
            <a:ln w="12700">
              <a:solidFill>
                <a:srgbClr val="000000"/>
              </a:solidFill>
              <a:round/>
              <a:headEnd/>
              <a:tailEnd/>
            </a:ln>
          </p:spPr>
          <p:txBody>
            <a:bodyPr/>
            <a:lstStyle/>
            <a:p>
              <a:endParaRPr lang="en-US"/>
            </a:p>
          </p:txBody>
        </p:sp>
        <p:sp>
          <p:nvSpPr>
            <p:cNvPr id="24600" name="Line 25"/>
            <p:cNvSpPr>
              <a:spLocks noChangeShapeType="1"/>
            </p:cNvSpPr>
            <p:nvPr/>
          </p:nvSpPr>
          <p:spPr bwMode="auto">
            <a:xfrm flipV="1">
              <a:off x="1215" y="1111"/>
              <a:ext cx="40" cy="40"/>
            </a:xfrm>
            <a:prstGeom prst="line">
              <a:avLst/>
            </a:prstGeom>
            <a:noFill/>
            <a:ln w="12700">
              <a:solidFill>
                <a:srgbClr val="000000"/>
              </a:solidFill>
              <a:round/>
              <a:headEnd/>
              <a:tailEnd/>
            </a:ln>
          </p:spPr>
          <p:txBody>
            <a:bodyPr/>
            <a:lstStyle/>
            <a:p>
              <a:endParaRPr lang="en-US"/>
            </a:p>
          </p:txBody>
        </p:sp>
        <p:sp>
          <p:nvSpPr>
            <p:cNvPr id="24601" name="Line 26"/>
            <p:cNvSpPr>
              <a:spLocks noChangeShapeType="1"/>
            </p:cNvSpPr>
            <p:nvPr/>
          </p:nvSpPr>
          <p:spPr bwMode="auto">
            <a:xfrm flipV="1">
              <a:off x="1287" y="1111"/>
              <a:ext cx="39" cy="40"/>
            </a:xfrm>
            <a:prstGeom prst="line">
              <a:avLst/>
            </a:prstGeom>
            <a:noFill/>
            <a:ln w="12700">
              <a:solidFill>
                <a:srgbClr val="000000"/>
              </a:solidFill>
              <a:round/>
              <a:headEnd/>
              <a:tailEnd/>
            </a:ln>
          </p:spPr>
          <p:txBody>
            <a:bodyPr/>
            <a:lstStyle/>
            <a:p>
              <a:endParaRPr lang="en-US"/>
            </a:p>
          </p:txBody>
        </p:sp>
        <p:sp>
          <p:nvSpPr>
            <p:cNvPr id="24602" name="Line 27"/>
            <p:cNvSpPr>
              <a:spLocks noChangeShapeType="1"/>
            </p:cNvSpPr>
            <p:nvPr/>
          </p:nvSpPr>
          <p:spPr bwMode="auto">
            <a:xfrm flipV="1">
              <a:off x="1358" y="1111"/>
              <a:ext cx="40" cy="40"/>
            </a:xfrm>
            <a:prstGeom prst="line">
              <a:avLst/>
            </a:prstGeom>
            <a:noFill/>
            <a:ln w="12700">
              <a:solidFill>
                <a:srgbClr val="000000"/>
              </a:solidFill>
              <a:round/>
              <a:headEnd/>
              <a:tailEnd/>
            </a:ln>
          </p:spPr>
          <p:txBody>
            <a:bodyPr/>
            <a:lstStyle/>
            <a:p>
              <a:endParaRPr lang="en-US"/>
            </a:p>
          </p:txBody>
        </p:sp>
        <p:sp>
          <p:nvSpPr>
            <p:cNvPr id="24603" name="Line 28"/>
            <p:cNvSpPr>
              <a:spLocks noChangeShapeType="1"/>
            </p:cNvSpPr>
            <p:nvPr/>
          </p:nvSpPr>
          <p:spPr bwMode="auto">
            <a:xfrm flipV="1">
              <a:off x="1438" y="1111"/>
              <a:ext cx="32" cy="40"/>
            </a:xfrm>
            <a:prstGeom prst="line">
              <a:avLst/>
            </a:prstGeom>
            <a:noFill/>
            <a:ln w="12700">
              <a:solidFill>
                <a:srgbClr val="000000"/>
              </a:solidFill>
              <a:round/>
              <a:headEnd/>
              <a:tailEnd/>
            </a:ln>
          </p:spPr>
          <p:txBody>
            <a:bodyPr/>
            <a:lstStyle/>
            <a:p>
              <a:endParaRPr lang="en-US"/>
            </a:p>
          </p:txBody>
        </p:sp>
        <p:sp>
          <p:nvSpPr>
            <p:cNvPr id="24604" name="Line 29"/>
            <p:cNvSpPr>
              <a:spLocks noChangeShapeType="1"/>
            </p:cNvSpPr>
            <p:nvPr/>
          </p:nvSpPr>
          <p:spPr bwMode="auto">
            <a:xfrm flipV="1">
              <a:off x="1510" y="1111"/>
              <a:ext cx="32" cy="40"/>
            </a:xfrm>
            <a:prstGeom prst="line">
              <a:avLst/>
            </a:prstGeom>
            <a:noFill/>
            <a:ln w="12700">
              <a:solidFill>
                <a:srgbClr val="000000"/>
              </a:solidFill>
              <a:round/>
              <a:headEnd/>
              <a:tailEnd/>
            </a:ln>
          </p:spPr>
          <p:txBody>
            <a:bodyPr/>
            <a:lstStyle/>
            <a:p>
              <a:endParaRPr lang="en-US"/>
            </a:p>
          </p:txBody>
        </p:sp>
        <p:sp>
          <p:nvSpPr>
            <p:cNvPr id="24605" name="Line 30"/>
            <p:cNvSpPr>
              <a:spLocks noChangeShapeType="1"/>
            </p:cNvSpPr>
            <p:nvPr/>
          </p:nvSpPr>
          <p:spPr bwMode="auto">
            <a:xfrm flipV="1">
              <a:off x="1582" y="1111"/>
              <a:ext cx="32" cy="40"/>
            </a:xfrm>
            <a:prstGeom prst="line">
              <a:avLst/>
            </a:prstGeom>
            <a:noFill/>
            <a:ln w="12700">
              <a:solidFill>
                <a:srgbClr val="000000"/>
              </a:solidFill>
              <a:round/>
              <a:headEnd/>
              <a:tailEnd/>
            </a:ln>
          </p:spPr>
          <p:txBody>
            <a:bodyPr/>
            <a:lstStyle/>
            <a:p>
              <a:endParaRPr lang="en-US"/>
            </a:p>
          </p:txBody>
        </p:sp>
        <p:sp>
          <p:nvSpPr>
            <p:cNvPr id="24606" name="Line 31"/>
            <p:cNvSpPr>
              <a:spLocks noChangeShapeType="1"/>
            </p:cNvSpPr>
            <p:nvPr/>
          </p:nvSpPr>
          <p:spPr bwMode="auto">
            <a:xfrm flipV="1">
              <a:off x="1582" y="1183"/>
              <a:ext cx="32" cy="40"/>
            </a:xfrm>
            <a:prstGeom prst="line">
              <a:avLst/>
            </a:prstGeom>
            <a:noFill/>
            <a:ln w="12700">
              <a:solidFill>
                <a:srgbClr val="000000"/>
              </a:solidFill>
              <a:round/>
              <a:headEnd/>
              <a:tailEnd/>
            </a:ln>
          </p:spPr>
          <p:txBody>
            <a:bodyPr/>
            <a:lstStyle/>
            <a:p>
              <a:endParaRPr lang="en-US"/>
            </a:p>
          </p:txBody>
        </p:sp>
        <p:sp>
          <p:nvSpPr>
            <p:cNvPr id="24607" name="Line 32"/>
            <p:cNvSpPr>
              <a:spLocks noChangeShapeType="1"/>
            </p:cNvSpPr>
            <p:nvPr/>
          </p:nvSpPr>
          <p:spPr bwMode="auto">
            <a:xfrm flipV="1">
              <a:off x="1582" y="1263"/>
              <a:ext cx="32" cy="40"/>
            </a:xfrm>
            <a:prstGeom prst="line">
              <a:avLst/>
            </a:prstGeom>
            <a:noFill/>
            <a:ln w="12700">
              <a:solidFill>
                <a:srgbClr val="000000"/>
              </a:solidFill>
              <a:round/>
              <a:headEnd/>
              <a:tailEnd/>
            </a:ln>
          </p:spPr>
          <p:txBody>
            <a:bodyPr/>
            <a:lstStyle/>
            <a:p>
              <a:endParaRPr lang="en-US"/>
            </a:p>
          </p:txBody>
        </p:sp>
        <p:sp>
          <p:nvSpPr>
            <p:cNvPr id="24608" name="Line 33"/>
            <p:cNvSpPr>
              <a:spLocks noChangeShapeType="1"/>
            </p:cNvSpPr>
            <p:nvPr/>
          </p:nvSpPr>
          <p:spPr bwMode="auto">
            <a:xfrm flipV="1">
              <a:off x="1582" y="1343"/>
              <a:ext cx="32" cy="40"/>
            </a:xfrm>
            <a:prstGeom prst="line">
              <a:avLst/>
            </a:prstGeom>
            <a:noFill/>
            <a:ln w="12700">
              <a:solidFill>
                <a:srgbClr val="000000"/>
              </a:solidFill>
              <a:round/>
              <a:headEnd/>
              <a:tailEnd/>
            </a:ln>
          </p:spPr>
          <p:txBody>
            <a:bodyPr/>
            <a:lstStyle/>
            <a:p>
              <a:endParaRPr lang="en-US"/>
            </a:p>
          </p:txBody>
        </p:sp>
        <p:sp>
          <p:nvSpPr>
            <p:cNvPr id="24609" name="Line 34"/>
            <p:cNvSpPr>
              <a:spLocks noChangeShapeType="1"/>
            </p:cNvSpPr>
            <p:nvPr/>
          </p:nvSpPr>
          <p:spPr bwMode="auto">
            <a:xfrm flipV="1">
              <a:off x="1582" y="1423"/>
              <a:ext cx="32" cy="31"/>
            </a:xfrm>
            <a:prstGeom prst="line">
              <a:avLst/>
            </a:prstGeom>
            <a:noFill/>
            <a:ln w="12700">
              <a:solidFill>
                <a:srgbClr val="000000"/>
              </a:solidFill>
              <a:round/>
              <a:headEnd/>
              <a:tailEnd/>
            </a:ln>
          </p:spPr>
          <p:txBody>
            <a:bodyPr/>
            <a:lstStyle/>
            <a:p>
              <a:endParaRPr lang="en-US"/>
            </a:p>
          </p:txBody>
        </p:sp>
        <p:sp>
          <p:nvSpPr>
            <p:cNvPr id="24610" name="Line 35"/>
            <p:cNvSpPr>
              <a:spLocks noChangeShapeType="1"/>
            </p:cNvSpPr>
            <p:nvPr/>
          </p:nvSpPr>
          <p:spPr bwMode="auto">
            <a:xfrm flipV="1">
              <a:off x="1582" y="1494"/>
              <a:ext cx="32" cy="40"/>
            </a:xfrm>
            <a:prstGeom prst="line">
              <a:avLst/>
            </a:prstGeom>
            <a:noFill/>
            <a:ln w="12700">
              <a:solidFill>
                <a:srgbClr val="000000"/>
              </a:solidFill>
              <a:round/>
              <a:headEnd/>
              <a:tailEnd/>
            </a:ln>
          </p:spPr>
          <p:txBody>
            <a:bodyPr/>
            <a:lstStyle/>
            <a:p>
              <a:endParaRPr lang="en-US"/>
            </a:p>
          </p:txBody>
        </p:sp>
        <p:sp>
          <p:nvSpPr>
            <p:cNvPr id="24611" name="Line 36"/>
            <p:cNvSpPr>
              <a:spLocks noChangeShapeType="1"/>
            </p:cNvSpPr>
            <p:nvPr/>
          </p:nvSpPr>
          <p:spPr bwMode="auto">
            <a:xfrm flipV="1">
              <a:off x="1582" y="1574"/>
              <a:ext cx="32" cy="40"/>
            </a:xfrm>
            <a:prstGeom prst="line">
              <a:avLst/>
            </a:prstGeom>
            <a:noFill/>
            <a:ln w="12700">
              <a:solidFill>
                <a:srgbClr val="000000"/>
              </a:solidFill>
              <a:round/>
              <a:headEnd/>
              <a:tailEnd/>
            </a:ln>
          </p:spPr>
          <p:txBody>
            <a:bodyPr/>
            <a:lstStyle/>
            <a:p>
              <a:endParaRPr lang="en-US"/>
            </a:p>
          </p:txBody>
        </p:sp>
        <p:sp>
          <p:nvSpPr>
            <p:cNvPr id="24612" name="Line 37"/>
            <p:cNvSpPr>
              <a:spLocks noChangeShapeType="1"/>
            </p:cNvSpPr>
            <p:nvPr/>
          </p:nvSpPr>
          <p:spPr bwMode="auto">
            <a:xfrm flipV="1">
              <a:off x="1582" y="1654"/>
              <a:ext cx="32" cy="40"/>
            </a:xfrm>
            <a:prstGeom prst="line">
              <a:avLst/>
            </a:prstGeom>
            <a:noFill/>
            <a:ln w="12700">
              <a:solidFill>
                <a:srgbClr val="000000"/>
              </a:solidFill>
              <a:round/>
              <a:headEnd/>
              <a:tailEnd/>
            </a:ln>
          </p:spPr>
          <p:txBody>
            <a:bodyPr/>
            <a:lstStyle/>
            <a:p>
              <a:endParaRPr lang="en-US"/>
            </a:p>
          </p:txBody>
        </p:sp>
        <p:sp>
          <p:nvSpPr>
            <p:cNvPr id="24613" name="Line 38"/>
            <p:cNvSpPr>
              <a:spLocks noChangeShapeType="1"/>
            </p:cNvSpPr>
            <p:nvPr/>
          </p:nvSpPr>
          <p:spPr bwMode="auto">
            <a:xfrm flipV="1">
              <a:off x="1582" y="1734"/>
              <a:ext cx="32" cy="32"/>
            </a:xfrm>
            <a:prstGeom prst="line">
              <a:avLst/>
            </a:prstGeom>
            <a:noFill/>
            <a:ln w="12700">
              <a:solidFill>
                <a:srgbClr val="000000"/>
              </a:solidFill>
              <a:round/>
              <a:headEnd/>
              <a:tailEnd/>
            </a:ln>
          </p:spPr>
          <p:txBody>
            <a:bodyPr/>
            <a:lstStyle/>
            <a:p>
              <a:endParaRPr lang="en-US"/>
            </a:p>
          </p:txBody>
        </p:sp>
        <p:sp>
          <p:nvSpPr>
            <p:cNvPr id="24614" name="Line 39"/>
            <p:cNvSpPr>
              <a:spLocks noChangeShapeType="1"/>
            </p:cNvSpPr>
            <p:nvPr/>
          </p:nvSpPr>
          <p:spPr bwMode="auto">
            <a:xfrm>
              <a:off x="1031" y="1111"/>
              <a:ext cx="583" cy="1"/>
            </a:xfrm>
            <a:prstGeom prst="line">
              <a:avLst/>
            </a:prstGeom>
            <a:noFill/>
            <a:ln w="12700">
              <a:solidFill>
                <a:srgbClr val="000000"/>
              </a:solidFill>
              <a:round/>
              <a:headEnd/>
              <a:tailEnd/>
            </a:ln>
          </p:spPr>
          <p:txBody>
            <a:bodyPr/>
            <a:lstStyle/>
            <a:p>
              <a:endParaRPr lang="en-US"/>
            </a:p>
          </p:txBody>
        </p:sp>
        <p:sp>
          <p:nvSpPr>
            <p:cNvPr id="24615" name="Line 40"/>
            <p:cNvSpPr>
              <a:spLocks noChangeShapeType="1"/>
            </p:cNvSpPr>
            <p:nvPr/>
          </p:nvSpPr>
          <p:spPr bwMode="auto">
            <a:xfrm>
              <a:off x="1614" y="1111"/>
              <a:ext cx="1" cy="623"/>
            </a:xfrm>
            <a:prstGeom prst="line">
              <a:avLst/>
            </a:prstGeom>
            <a:noFill/>
            <a:ln w="12700">
              <a:solidFill>
                <a:srgbClr val="000000"/>
              </a:solidFill>
              <a:round/>
              <a:headEnd/>
              <a:tailEnd/>
            </a:ln>
          </p:spPr>
          <p:txBody>
            <a:bodyPr/>
            <a:lstStyle/>
            <a:p>
              <a:endParaRPr lang="en-US"/>
            </a:p>
          </p:txBody>
        </p:sp>
        <p:sp>
          <p:nvSpPr>
            <p:cNvPr id="24616" name="Rectangle 41"/>
            <p:cNvSpPr>
              <a:spLocks noChangeArrowheads="1"/>
            </p:cNvSpPr>
            <p:nvPr/>
          </p:nvSpPr>
          <p:spPr bwMode="auto">
            <a:xfrm>
              <a:off x="779" y="1347"/>
              <a:ext cx="583" cy="622"/>
            </a:xfrm>
            <a:prstGeom prst="rect">
              <a:avLst/>
            </a:prstGeom>
            <a:solidFill>
              <a:srgbClr val="FFFFFF"/>
            </a:solidFill>
            <a:ln w="12700">
              <a:solidFill>
                <a:srgbClr val="000000"/>
              </a:solidFill>
              <a:miter lim="800000"/>
              <a:headEnd/>
              <a:tailEnd/>
            </a:ln>
          </p:spPr>
          <p:txBody>
            <a:bodyPr/>
            <a:lstStyle/>
            <a:p>
              <a:endParaRPr lang="en-US"/>
            </a:p>
          </p:txBody>
        </p:sp>
        <p:sp>
          <p:nvSpPr>
            <p:cNvPr id="24617" name="Line 42"/>
            <p:cNvSpPr>
              <a:spLocks noChangeShapeType="1"/>
            </p:cNvSpPr>
            <p:nvPr/>
          </p:nvSpPr>
          <p:spPr bwMode="auto">
            <a:xfrm>
              <a:off x="775" y="1423"/>
              <a:ext cx="583" cy="1"/>
            </a:xfrm>
            <a:prstGeom prst="line">
              <a:avLst/>
            </a:prstGeom>
            <a:noFill/>
            <a:ln w="12700">
              <a:solidFill>
                <a:srgbClr val="000000"/>
              </a:solidFill>
              <a:round/>
              <a:headEnd/>
              <a:tailEnd/>
            </a:ln>
          </p:spPr>
          <p:txBody>
            <a:bodyPr/>
            <a:lstStyle/>
            <a:p>
              <a:endParaRPr lang="en-US"/>
            </a:p>
          </p:txBody>
        </p:sp>
        <p:sp>
          <p:nvSpPr>
            <p:cNvPr id="24618" name="Line 43"/>
            <p:cNvSpPr>
              <a:spLocks noChangeShapeType="1"/>
            </p:cNvSpPr>
            <p:nvPr/>
          </p:nvSpPr>
          <p:spPr bwMode="auto">
            <a:xfrm>
              <a:off x="775" y="1494"/>
              <a:ext cx="583" cy="1"/>
            </a:xfrm>
            <a:prstGeom prst="line">
              <a:avLst/>
            </a:prstGeom>
            <a:noFill/>
            <a:ln w="12700">
              <a:solidFill>
                <a:srgbClr val="000000"/>
              </a:solidFill>
              <a:round/>
              <a:headEnd/>
              <a:tailEnd/>
            </a:ln>
          </p:spPr>
          <p:txBody>
            <a:bodyPr/>
            <a:lstStyle/>
            <a:p>
              <a:endParaRPr lang="en-US"/>
            </a:p>
          </p:txBody>
        </p:sp>
        <p:sp>
          <p:nvSpPr>
            <p:cNvPr id="24619" name="Line 44"/>
            <p:cNvSpPr>
              <a:spLocks noChangeShapeType="1"/>
            </p:cNvSpPr>
            <p:nvPr/>
          </p:nvSpPr>
          <p:spPr bwMode="auto">
            <a:xfrm>
              <a:off x="775" y="1574"/>
              <a:ext cx="583" cy="1"/>
            </a:xfrm>
            <a:prstGeom prst="line">
              <a:avLst/>
            </a:prstGeom>
            <a:noFill/>
            <a:ln w="12700">
              <a:solidFill>
                <a:srgbClr val="000000"/>
              </a:solidFill>
              <a:round/>
              <a:headEnd/>
              <a:tailEnd/>
            </a:ln>
          </p:spPr>
          <p:txBody>
            <a:bodyPr/>
            <a:lstStyle/>
            <a:p>
              <a:endParaRPr lang="en-US"/>
            </a:p>
          </p:txBody>
        </p:sp>
        <p:sp>
          <p:nvSpPr>
            <p:cNvPr id="24620" name="Line 45"/>
            <p:cNvSpPr>
              <a:spLocks noChangeShapeType="1"/>
            </p:cNvSpPr>
            <p:nvPr/>
          </p:nvSpPr>
          <p:spPr bwMode="auto">
            <a:xfrm>
              <a:off x="775" y="1654"/>
              <a:ext cx="583" cy="1"/>
            </a:xfrm>
            <a:prstGeom prst="line">
              <a:avLst/>
            </a:prstGeom>
            <a:noFill/>
            <a:ln w="12700">
              <a:solidFill>
                <a:srgbClr val="000000"/>
              </a:solidFill>
              <a:round/>
              <a:headEnd/>
              <a:tailEnd/>
            </a:ln>
          </p:spPr>
          <p:txBody>
            <a:bodyPr/>
            <a:lstStyle/>
            <a:p>
              <a:endParaRPr lang="en-US"/>
            </a:p>
          </p:txBody>
        </p:sp>
        <p:sp>
          <p:nvSpPr>
            <p:cNvPr id="24621" name="Line 46"/>
            <p:cNvSpPr>
              <a:spLocks noChangeShapeType="1"/>
            </p:cNvSpPr>
            <p:nvPr/>
          </p:nvSpPr>
          <p:spPr bwMode="auto">
            <a:xfrm>
              <a:off x="775" y="1734"/>
              <a:ext cx="583" cy="1"/>
            </a:xfrm>
            <a:prstGeom prst="line">
              <a:avLst/>
            </a:prstGeom>
            <a:noFill/>
            <a:ln w="12700">
              <a:solidFill>
                <a:srgbClr val="000000"/>
              </a:solidFill>
              <a:round/>
              <a:headEnd/>
              <a:tailEnd/>
            </a:ln>
          </p:spPr>
          <p:txBody>
            <a:bodyPr/>
            <a:lstStyle/>
            <a:p>
              <a:endParaRPr lang="en-US"/>
            </a:p>
          </p:txBody>
        </p:sp>
        <p:sp>
          <p:nvSpPr>
            <p:cNvPr id="24622" name="Line 47"/>
            <p:cNvSpPr>
              <a:spLocks noChangeShapeType="1"/>
            </p:cNvSpPr>
            <p:nvPr/>
          </p:nvSpPr>
          <p:spPr bwMode="auto">
            <a:xfrm>
              <a:off x="775" y="1805"/>
              <a:ext cx="583" cy="1"/>
            </a:xfrm>
            <a:prstGeom prst="line">
              <a:avLst/>
            </a:prstGeom>
            <a:noFill/>
            <a:ln w="12700">
              <a:solidFill>
                <a:srgbClr val="000000"/>
              </a:solidFill>
              <a:round/>
              <a:headEnd/>
              <a:tailEnd/>
            </a:ln>
          </p:spPr>
          <p:txBody>
            <a:bodyPr/>
            <a:lstStyle/>
            <a:p>
              <a:endParaRPr lang="en-US"/>
            </a:p>
          </p:txBody>
        </p:sp>
        <p:sp>
          <p:nvSpPr>
            <p:cNvPr id="24623" name="Line 48"/>
            <p:cNvSpPr>
              <a:spLocks noChangeShapeType="1"/>
            </p:cNvSpPr>
            <p:nvPr/>
          </p:nvSpPr>
          <p:spPr bwMode="auto">
            <a:xfrm>
              <a:off x="775" y="1885"/>
              <a:ext cx="583" cy="1"/>
            </a:xfrm>
            <a:prstGeom prst="line">
              <a:avLst/>
            </a:prstGeom>
            <a:noFill/>
            <a:ln w="12700">
              <a:solidFill>
                <a:srgbClr val="000000"/>
              </a:solidFill>
              <a:round/>
              <a:headEnd/>
              <a:tailEnd/>
            </a:ln>
          </p:spPr>
          <p:txBody>
            <a:bodyPr/>
            <a:lstStyle/>
            <a:p>
              <a:endParaRPr lang="en-US"/>
            </a:p>
          </p:txBody>
        </p:sp>
        <p:sp>
          <p:nvSpPr>
            <p:cNvPr id="24624" name="Line 49"/>
            <p:cNvSpPr>
              <a:spLocks noChangeShapeType="1"/>
            </p:cNvSpPr>
            <p:nvPr/>
          </p:nvSpPr>
          <p:spPr bwMode="auto">
            <a:xfrm>
              <a:off x="847" y="1343"/>
              <a:ext cx="1" cy="622"/>
            </a:xfrm>
            <a:prstGeom prst="line">
              <a:avLst/>
            </a:prstGeom>
            <a:noFill/>
            <a:ln w="12700">
              <a:solidFill>
                <a:srgbClr val="000000"/>
              </a:solidFill>
              <a:round/>
              <a:headEnd/>
              <a:tailEnd/>
            </a:ln>
          </p:spPr>
          <p:txBody>
            <a:bodyPr/>
            <a:lstStyle/>
            <a:p>
              <a:endParaRPr lang="en-US"/>
            </a:p>
          </p:txBody>
        </p:sp>
        <p:sp>
          <p:nvSpPr>
            <p:cNvPr id="24625" name="Line 50"/>
            <p:cNvSpPr>
              <a:spLocks noChangeShapeType="1"/>
            </p:cNvSpPr>
            <p:nvPr/>
          </p:nvSpPr>
          <p:spPr bwMode="auto">
            <a:xfrm>
              <a:off x="927" y="1343"/>
              <a:ext cx="1" cy="622"/>
            </a:xfrm>
            <a:prstGeom prst="line">
              <a:avLst/>
            </a:prstGeom>
            <a:noFill/>
            <a:ln w="12700">
              <a:solidFill>
                <a:srgbClr val="000000"/>
              </a:solidFill>
              <a:round/>
              <a:headEnd/>
              <a:tailEnd/>
            </a:ln>
          </p:spPr>
          <p:txBody>
            <a:bodyPr/>
            <a:lstStyle/>
            <a:p>
              <a:endParaRPr lang="en-US"/>
            </a:p>
          </p:txBody>
        </p:sp>
        <p:sp>
          <p:nvSpPr>
            <p:cNvPr id="24626" name="Line 51"/>
            <p:cNvSpPr>
              <a:spLocks noChangeShapeType="1"/>
            </p:cNvSpPr>
            <p:nvPr/>
          </p:nvSpPr>
          <p:spPr bwMode="auto">
            <a:xfrm>
              <a:off x="999" y="1343"/>
              <a:ext cx="1" cy="622"/>
            </a:xfrm>
            <a:prstGeom prst="line">
              <a:avLst/>
            </a:prstGeom>
            <a:noFill/>
            <a:ln w="12700">
              <a:solidFill>
                <a:srgbClr val="000000"/>
              </a:solidFill>
              <a:round/>
              <a:headEnd/>
              <a:tailEnd/>
            </a:ln>
          </p:spPr>
          <p:txBody>
            <a:bodyPr/>
            <a:lstStyle/>
            <a:p>
              <a:endParaRPr lang="en-US"/>
            </a:p>
          </p:txBody>
        </p:sp>
        <p:sp>
          <p:nvSpPr>
            <p:cNvPr id="24627" name="Line 52"/>
            <p:cNvSpPr>
              <a:spLocks noChangeShapeType="1"/>
            </p:cNvSpPr>
            <p:nvPr/>
          </p:nvSpPr>
          <p:spPr bwMode="auto">
            <a:xfrm>
              <a:off x="1071" y="1343"/>
              <a:ext cx="1" cy="622"/>
            </a:xfrm>
            <a:prstGeom prst="line">
              <a:avLst/>
            </a:prstGeom>
            <a:noFill/>
            <a:ln w="12700">
              <a:solidFill>
                <a:srgbClr val="000000"/>
              </a:solidFill>
              <a:round/>
              <a:headEnd/>
              <a:tailEnd/>
            </a:ln>
          </p:spPr>
          <p:txBody>
            <a:bodyPr/>
            <a:lstStyle/>
            <a:p>
              <a:endParaRPr lang="en-US"/>
            </a:p>
          </p:txBody>
        </p:sp>
        <p:sp>
          <p:nvSpPr>
            <p:cNvPr id="24628" name="Line 53"/>
            <p:cNvSpPr>
              <a:spLocks noChangeShapeType="1"/>
            </p:cNvSpPr>
            <p:nvPr/>
          </p:nvSpPr>
          <p:spPr bwMode="auto">
            <a:xfrm>
              <a:off x="1143" y="1343"/>
              <a:ext cx="1" cy="622"/>
            </a:xfrm>
            <a:prstGeom prst="line">
              <a:avLst/>
            </a:prstGeom>
            <a:noFill/>
            <a:ln w="12700">
              <a:solidFill>
                <a:srgbClr val="000000"/>
              </a:solidFill>
              <a:round/>
              <a:headEnd/>
              <a:tailEnd/>
            </a:ln>
          </p:spPr>
          <p:txBody>
            <a:bodyPr/>
            <a:lstStyle/>
            <a:p>
              <a:endParaRPr lang="en-US"/>
            </a:p>
          </p:txBody>
        </p:sp>
        <p:sp>
          <p:nvSpPr>
            <p:cNvPr id="24629" name="Line 54"/>
            <p:cNvSpPr>
              <a:spLocks noChangeShapeType="1"/>
            </p:cNvSpPr>
            <p:nvPr/>
          </p:nvSpPr>
          <p:spPr bwMode="auto">
            <a:xfrm>
              <a:off x="1215" y="1343"/>
              <a:ext cx="1" cy="622"/>
            </a:xfrm>
            <a:prstGeom prst="line">
              <a:avLst/>
            </a:prstGeom>
            <a:noFill/>
            <a:ln w="12700">
              <a:solidFill>
                <a:srgbClr val="000000"/>
              </a:solidFill>
              <a:round/>
              <a:headEnd/>
              <a:tailEnd/>
            </a:ln>
          </p:spPr>
          <p:txBody>
            <a:bodyPr/>
            <a:lstStyle/>
            <a:p>
              <a:endParaRPr lang="en-US"/>
            </a:p>
          </p:txBody>
        </p:sp>
        <p:sp>
          <p:nvSpPr>
            <p:cNvPr id="24630" name="Line 55"/>
            <p:cNvSpPr>
              <a:spLocks noChangeShapeType="1"/>
            </p:cNvSpPr>
            <p:nvPr/>
          </p:nvSpPr>
          <p:spPr bwMode="auto">
            <a:xfrm>
              <a:off x="1287" y="1343"/>
              <a:ext cx="1" cy="622"/>
            </a:xfrm>
            <a:prstGeom prst="line">
              <a:avLst/>
            </a:prstGeom>
            <a:noFill/>
            <a:ln w="12700">
              <a:solidFill>
                <a:srgbClr val="000000"/>
              </a:solidFill>
              <a:round/>
              <a:headEnd/>
              <a:tailEnd/>
            </a:ln>
          </p:spPr>
          <p:txBody>
            <a:bodyPr/>
            <a:lstStyle/>
            <a:p>
              <a:endParaRPr lang="en-US"/>
            </a:p>
          </p:txBody>
        </p:sp>
        <p:sp>
          <p:nvSpPr>
            <p:cNvPr id="24631" name="Line 56"/>
            <p:cNvSpPr>
              <a:spLocks noChangeShapeType="1"/>
            </p:cNvSpPr>
            <p:nvPr/>
          </p:nvSpPr>
          <p:spPr bwMode="auto">
            <a:xfrm flipV="1">
              <a:off x="775" y="1303"/>
              <a:ext cx="40" cy="40"/>
            </a:xfrm>
            <a:prstGeom prst="line">
              <a:avLst/>
            </a:prstGeom>
            <a:noFill/>
            <a:ln w="12700">
              <a:solidFill>
                <a:srgbClr val="000000"/>
              </a:solidFill>
              <a:round/>
              <a:headEnd/>
              <a:tailEnd/>
            </a:ln>
          </p:spPr>
          <p:txBody>
            <a:bodyPr/>
            <a:lstStyle/>
            <a:p>
              <a:endParaRPr lang="en-US"/>
            </a:p>
          </p:txBody>
        </p:sp>
        <p:sp>
          <p:nvSpPr>
            <p:cNvPr id="24632" name="Line 57"/>
            <p:cNvSpPr>
              <a:spLocks noChangeShapeType="1"/>
            </p:cNvSpPr>
            <p:nvPr/>
          </p:nvSpPr>
          <p:spPr bwMode="auto">
            <a:xfrm flipV="1">
              <a:off x="847" y="1303"/>
              <a:ext cx="40" cy="40"/>
            </a:xfrm>
            <a:prstGeom prst="line">
              <a:avLst/>
            </a:prstGeom>
            <a:noFill/>
            <a:ln w="12700">
              <a:solidFill>
                <a:srgbClr val="000000"/>
              </a:solidFill>
              <a:round/>
              <a:headEnd/>
              <a:tailEnd/>
            </a:ln>
          </p:spPr>
          <p:txBody>
            <a:bodyPr/>
            <a:lstStyle/>
            <a:p>
              <a:endParaRPr lang="en-US"/>
            </a:p>
          </p:txBody>
        </p:sp>
        <p:sp>
          <p:nvSpPr>
            <p:cNvPr id="24633" name="Line 58"/>
            <p:cNvSpPr>
              <a:spLocks noChangeShapeType="1"/>
            </p:cNvSpPr>
            <p:nvPr/>
          </p:nvSpPr>
          <p:spPr bwMode="auto">
            <a:xfrm flipV="1">
              <a:off x="927" y="1303"/>
              <a:ext cx="32" cy="40"/>
            </a:xfrm>
            <a:prstGeom prst="line">
              <a:avLst/>
            </a:prstGeom>
            <a:noFill/>
            <a:ln w="12700">
              <a:solidFill>
                <a:srgbClr val="000000"/>
              </a:solidFill>
              <a:round/>
              <a:headEnd/>
              <a:tailEnd/>
            </a:ln>
          </p:spPr>
          <p:txBody>
            <a:bodyPr/>
            <a:lstStyle/>
            <a:p>
              <a:endParaRPr lang="en-US"/>
            </a:p>
          </p:txBody>
        </p:sp>
        <p:sp>
          <p:nvSpPr>
            <p:cNvPr id="24634" name="Line 59"/>
            <p:cNvSpPr>
              <a:spLocks noChangeShapeType="1"/>
            </p:cNvSpPr>
            <p:nvPr/>
          </p:nvSpPr>
          <p:spPr bwMode="auto">
            <a:xfrm flipV="1">
              <a:off x="999" y="1303"/>
              <a:ext cx="32" cy="40"/>
            </a:xfrm>
            <a:prstGeom prst="line">
              <a:avLst/>
            </a:prstGeom>
            <a:noFill/>
            <a:ln w="12700">
              <a:solidFill>
                <a:srgbClr val="000000"/>
              </a:solidFill>
              <a:round/>
              <a:headEnd/>
              <a:tailEnd/>
            </a:ln>
          </p:spPr>
          <p:txBody>
            <a:bodyPr/>
            <a:lstStyle/>
            <a:p>
              <a:endParaRPr lang="en-US"/>
            </a:p>
          </p:txBody>
        </p:sp>
        <p:sp>
          <p:nvSpPr>
            <p:cNvPr id="24635" name="Line 60"/>
            <p:cNvSpPr>
              <a:spLocks noChangeShapeType="1"/>
            </p:cNvSpPr>
            <p:nvPr/>
          </p:nvSpPr>
          <p:spPr bwMode="auto">
            <a:xfrm flipV="1">
              <a:off x="1071" y="1303"/>
              <a:ext cx="32" cy="40"/>
            </a:xfrm>
            <a:prstGeom prst="line">
              <a:avLst/>
            </a:prstGeom>
            <a:noFill/>
            <a:ln w="12700">
              <a:solidFill>
                <a:srgbClr val="000000"/>
              </a:solidFill>
              <a:round/>
              <a:headEnd/>
              <a:tailEnd/>
            </a:ln>
          </p:spPr>
          <p:txBody>
            <a:bodyPr/>
            <a:lstStyle/>
            <a:p>
              <a:endParaRPr lang="en-US"/>
            </a:p>
          </p:txBody>
        </p:sp>
        <p:sp>
          <p:nvSpPr>
            <p:cNvPr id="24636" name="Line 61"/>
            <p:cNvSpPr>
              <a:spLocks noChangeShapeType="1"/>
            </p:cNvSpPr>
            <p:nvPr/>
          </p:nvSpPr>
          <p:spPr bwMode="auto">
            <a:xfrm flipV="1">
              <a:off x="1143" y="1303"/>
              <a:ext cx="40" cy="40"/>
            </a:xfrm>
            <a:prstGeom prst="line">
              <a:avLst/>
            </a:prstGeom>
            <a:noFill/>
            <a:ln w="12700">
              <a:solidFill>
                <a:srgbClr val="000000"/>
              </a:solidFill>
              <a:round/>
              <a:headEnd/>
              <a:tailEnd/>
            </a:ln>
          </p:spPr>
          <p:txBody>
            <a:bodyPr/>
            <a:lstStyle/>
            <a:p>
              <a:endParaRPr lang="en-US"/>
            </a:p>
          </p:txBody>
        </p:sp>
        <p:sp>
          <p:nvSpPr>
            <p:cNvPr id="24637" name="Line 62"/>
            <p:cNvSpPr>
              <a:spLocks noChangeShapeType="1"/>
            </p:cNvSpPr>
            <p:nvPr/>
          </p:nvSpPr>
          <p:spPr bwMode="auto">
            <a:xfrm flipV="1">
              <a:off x="1215" y="1303"/>
              <a:ext cx="40" cy="40"/>
            </a:xfrm>
            <a:prstGeom prst="line">
              <a:avLst/>
            </a:prstGeom>
            <a:noFill/>
            <a:ln w="12700">
              <a:solidFill>
                <a:srgbClr val="000000"/>
              </a:solidFill>
              <a:round/>
              <a:headEnd/>
              <a:tailEnd/>
            </a:ln>
          </p:spPr>
          <p:txBody>
            <a:bodyPr/>
            <a:lstStyle/>
            <a:p>
              <a:endParaRPr lang="en-US"/>
            </a:p>
          </p:txBody>
        </p:sp>
        <p:sp>
          <p:nvSpPr>
            <p:cNvPr id="24638" name="Line 63"/>
            <p:cNvSpPr>
              <a:spLocks noChangeShapeType="1"/>
            </p:cNvSpPr>
            <p:nvPr/>
          </p:nvSpPr>
          <p:spPr bwMode="auto">
            <a:xfrm flipV="1">
              <a:off x="1287" y="1303"/>
              <a:ext cx="39" cy="40"/>
            </a:xfrm>
            <a:prstGeom prst="line">
              <a:avLst/>
            </a:prstGeom>
            <a:noFill/>
            <a:ln w="12700">
              <a:solidFill>
                <a:srgbClr val="000000"/>
              </a:solidFill>
              <a:round/>
              <a:headEnd/>
              <a:tailEnd/>
            </a:ln>
          </p:spPr>
          <p:txBody>
            <a:bodyPr/>
            <a:lstStyle/>
            <a:p>
              <a:endParaRPr lang="en-US"/>
            </a:p>
          </p:txBody>
        </p:sp>
        <p:sp>
          <p:nvSpPr>
            <p:cNvPr id="24639" name="Line 64"/>
            <p:cNvSpPr>
              <a:spLocks noChangeShapeType="1"/>
            </p:cNvSpPr>
            <p:nvPr/>
          </p:nvSpPr>
          <p:spPr bwMode="auto">
            <a:xfrm flipV="1">
              <a:off x="1358" y="1303"/>
              <a:ext cx="40" cy="40"/>
            </a:xfrm>
            <a:prstGeom prst="line">
              <a:avLst/>
            </a:prstGeom>
            <a:noFill/>
            <a:ln w="12700">
              <a:solidFill>
                <a:srgbClr val="000000"/>
              </a:solidFill>
              <a:round/>
              <a:headEnd/>
              <a:tailEnd/>
            </a:ln>
          </p:spPr>
          <p:txBody>
            <a:bodyPr/>
            <a:lstStyle/>
            <a:p>
              <a:endParaRPr lang="en-US"/>
            </a:p>
          </p:txBody>
        </p:sp>
        <p:sp>
          <p:nvSpPr>
            <p:cNvPr id="24640" name="Line 65"/>
            <p:cNvSpPr>
              <a:spLocks noChangeShapeType="1"/>
            </p:cNvSpPr>
            <p:nvPr/>
          </p:nvSpPr>
          <p:spPr bwMode="auto">
            <a:xfrm flipV="1">
              <a:off x="1358" y="1383"/>
              <a:ext cx="40" cy="40"/>
            </a:xfrm>
            <a:prstGeom prst="line">
              <a:avLst/>
            </a:prstGeom>
            <a:noFill/>
            <a:ln w="12700">
              <a:solidFill>
                <a:srgbClr val="000000"/>
              </a:solidFill>
              <a:round/>
              <a:headEnd/>
              <a:tailEnd/>
            </a:ln>
          </p:spPr>
          <p:txBody>
            <a:bodyPr/>
            <a:lstStyle/>
            <a:p>
              <a:endParaRPr lang="en-US"/>
            </a:p>
          </p:txBody>
        </p:sp>
        <p:sp>
          <p:nvSpPr>
            <p:cNvPr id="24641" name="Line 66"/>
            <p:cNvSpPr>
              <a:spLocks noChangeShapeType="1"/>
            </p:cNvSpPr>
            <p:nvPr/>
          </p:nvSpPr>
          <p:spPr bwMode="auto">
            <a:xfrm flipV="1">
              <a:off x="1358" y="1454"/>
              <a:ext cx="40" cy="40"/>
            </a:xfrm>
            <a:prstGeom prst="line">
              <a:avLst/>
            </a:prstGeom>
            <a:noFill/>
            <a:ln w="12700">
              <a:solidFill>
                <a:srgbClr val="000000"/>
              </a:solidFill>
              <a:round/>
              <a:headEnd/>
              <a:tailEnd/>
            </a:ln>
          </p:spPr>
          <p:txBody>
            <a:bodyPr/>
            <a:lstStyle/>
            <a:p>
              <a:endParaRPr lang="en-US"/>
            </a:p>
          </p:txBody>
        </p:sp>
        <p:sp>
          <p:nvSpPr>
            <p:cNvPr id="24642" name="Line 67"/>
            <p:cNvSpPr>
              <a:spLocks noChangeShapeType="1"/>
            </p:cNvSpPr>
            <p:nvPr/>
          </p:nvSpPr>
          <p:spPr bwMode="auto">
            <a:xfrm flipV="1">
              <a:off x="1358" y="1534"/>
              <a:ext cx="40" cy="40"/>
            </a:xfrm>
            <a:prstGeom prst="line">
              <a:avLst/>
            </a:prstGeom>
            <a:noFill/>
            <a:ln w="12700">
              <a:solidFill>
                <a:srgbClr val="000000"/>
              </a:solidFill>
              <a:round/>
              <a:headEnd/>
              <a:tailEnd/>
            </a:ln>
          </p:spPr>
          <p:txBody>
            <a:bodyPr/>
            <a:lstStyle/>
            <a:p>
              <a:endParaRPr lang="en-US"/>
            </a:p>
          </p:txBody>
        </p:sp>
        <p:sp>
          <p:nvSpPr>
            <p:cNvPr id="24643" name="Line 68"/>
            <p:cNvSpPr>
              <a:spLocks noChangeShapeType="1"/>
            </p:cNvSpPr>
            <p:nvPr/>
          </p:nvSpPr>
          <p:spPr bwMode="auto">
            <a:xfrm flipV="1">
              <a:off x="1358" y="1614"/>
              <a:ext cx="40" cy="40"/>
            </a:xfrm>
            <a:prstGeom prst="line">
              <a:avLst/>
            </a:prstGeom>
            <a:noFill/>
            <a:ln w="12700">
              <a:solidFill>
                <a:srgbClr val="000000"/>
              </a:solidFill>
              <a:round/>
              <a:headEnd/>
              <a:tailEnd/>
            </a:ln>
          </p:spPr>
          <p:txBody>
            <a:bodyPr/>
            <a:lstStyle/>
            <a:p>
              <a:endParaRPr lang="en-US"/>
            </a:p>
          </p:txBody>
        </p:sp>
        <p:sp>
          <p:nvSpPr>
            <p:cNvPr id="24644" name="Line 69"/>
            <p:cNvSpPr>
              <a:spLocks noChangeShapeType="1"/>
            </p:cNvSpPr>
            <p:nvPr/>
          </p:nvSpPr>
          <p:spPr bwMode="auto">
            <a:xfrm flipV="1">
              <a:off x="1358" y="1694"/>
              <a:ext cx="40" cy="40"/>
            </a:xfrm>
            <a:prstGeom prst="line">
              <a:avLst/>
            </a:prstGeom>
            <a:noFill/>
            <a:ln w="12700">
              <a:solidFill>
                <a:srgbClr val="000000"/>
              </a:solidFill>
              <a:round/>
              <a:headEnd/>
              <a:tailEnd/>
            </a:ln>
          </p:spPr>
          <p:txBody>
            <a:bodyPr/>
            <a:lstStyle/>
            <a:p>
              <a:endParaRPr lang="en-US"/>
            </a:p>
          </p:txBody>
        </p:sp>
        <p:sp>
          <p:nvSpPr>
            <p:cNvPr id="24645" name="Line 70"/>
            <p:cNvSpPr>
              <a:spLocks noChangeShapeType="1"/>
            </p:cNvSpPr>
            <p:nvPr/>
          </p:nvSpPr>
          <p:spPr bwMode="auto">
            <a:xfrm flipV="1">
              <a:off x="1358" y="1766"/>
              <a:ext cx="40" cy="39"/>
            </a:xfrm>
            <a:prstGeom prst="line">
              <a:avLst/>
            </a:prstGeom>
            <a:noFill/>
            <a:ln w="12700">
              <a:solidFill>
                <a:srgbClr val="000000"/>
              </a:solidFill>
              <a:round/>
              <a:headEnd/>
              <a:tailEnd/>
            </a:ln>
          </p:spPr>
          <p:txBody>
            <a:bodyPr/>
            <a:lstStyle/>
            <a:p>
              <a:endParaRPr lang="en-US"/>
            </a:p>
          </p:txBody>
        </p:sp>
        <p:sp>
          <p:nvSpPr>
            <p:cNvPr id="24646" name="Line 71"/>
            <p:cNvSpPr>
              <a:spLocks noChangeShapeType="1"/>
            </p:cNvSpPr>
            <p:nvPr/>
          </p:nvSpPr>
          <p:spPr bwMode="auto">
            <a:xfrm flipV="1">
              <a:off x="1358" y="1845"/>
              <a:ext cx="40" cy="40"/>
            </a:xfrm>
            <a:prstGeom prst="line">
              <a:avLst/>
            </a:prstGeom>
            <a:noFill/>
            <a:ln w="12700">
              <a:solidFill>
                <a:srgbClr val="000000"/>
              </a:solidFill>
              <a:round/>
              <a:headEnd/>
              <a:tailEnd/>
            </a:ln>
          </p:spPr>
          <p:txBody>
            <a:bodyPr/>
            <a:lstStyle/>
            <a:p>
              <a:endParaRPr lang="en-US"/>
            </a:p>
          </p:txBody>
        </p:sp>
        <p:sp>
          <p:nvSpPr>
            <p:cNvPr id="24647" name="Line 72"/>
            <p:cNvSpPr>
              <a:spLocks noChangeShapeType="1"/>
            </p:cNvSpPr>
            <p:nvPr/>
          </p:nvSpPr>
          <p:spPr bwMode="auto">
            <a:xfrm flipV="1">
              <a:off x="1358" y="1925"/>
              <a:ext cx="40" cy="40"/>
            </a:xfrm>
            <a:prstGeom prst="line">
              <a:avLst/>
            </a:prstGeom>
            <a:noFill/>
            <a:ln w="12700">
              <a:solidFill>
                <a:srgbClr val="000000"/>
              </a:solidFill>
              <a:round/>
              <a:headEnd/>
              <a:tailEnd/>
            </a:ln>
          </p:spPr>
          <p:txBody>
            <a:bodyPr/>
            <a:lstStyle/>
            <a:p>
              <a:endParaRPr lang="en-US"/>
            </a:p>
          </p:txBody>
        </p:sp>
        <p:sp>
          <p:nvSpPr>
            <p:cNvPr id="24648" name="Line 73"/>
            <p:cNvSpPr>
              <a:spLocks noChangeShapeType="1"/>
            </p:cNvSpPr>
            <p:nvPr/>
          </p:nvSpPr>
          <p:spPr bwMode="auto">
            <a:xfrm>
              <a:off x="815" y="1303"/>
              <a:ext cx="583" cy="1"/>
            </a:xfrm>
            <a:prstGeom prst="line">
              <a:avLst/>
            </a:prstGeom>
            <a:noFill/>
            <a:ln w="12700">
              <a:solidFill>
                <a:srgbClr val="000000"/>
              </a:solidFill>
              <a:round/>
              <a:headEnd/>
              <a:tailEnd/>
            </a:ln>
          </p:spPr>
          <p:txBody>
            <a:bodyPr/>
            <a:lstStyle/>
            <a:p>
              <a:endParaRPr lang="en-US"/>
            </a:p>
          </p:txBody>
        </p:sp>
        <p:sp>
          <p:nvSpPr>
            <p:cNvPr id="24649" name="Line 74"/>
            <p:cNvSpPr>
              <a:spLocks noChangeShapeType="1"/>
            </p:cNvSpPr>
            <p:nvPr/>
          </p:nvSpPr>
          <p:spPr bwMode="auto">
            <a:xfrm>
              <a:off x="1398" y="1303"/>
              <a:ext cx="1" cy="622"/>
            </a:xfrm>
            <a:prstGeom prst="line">
              <a:avLst/>
            </a:prstGeom>
            <a:noFill/>
            <a:ln w="12700">
              <a:solidFill>
                <a:srgbClr val="000000"/>
              </a:solidFill>
              <a:round/>
              <a:headEnd/>
              <a:tailEnd/>
            </a:ln>
          </p:spPr>
          <p:txBody>
            <a:bodyPr/>
            <a:lstStyle/>
            <a:p>
              <a:endParaRPr lang="en-US"/>
            </a:p>
          </p:txBody>
        </p:sp>
        <p:sp>
          <p:nvSpPr>
            <p:cNvPr id="24650" name="Oval 75"/>
            <p:cNvSpPr>
              <a:spLocks noChangeArrowheads="1"/>
            </p:cNvSpPr>
            <p:nvPr/>
          </p:nvSpPr>
          <p:spPr bwMode="auto">
            <a:xfrm>
              <a:off x="3638" y="924"/>
              <a:ext cx="959" cy="1611"/>
            </a:xfrm>
            <a:prstGeom prst="ellipse">
              <a:avLst/>
            </a:prstGeom>
            <a:blipFill dpi="0" rotWithShape="0">
              <a:blip r:embed="rId3"/>
              <a:srcRect/>
              <a:tile tx="0" ty="0" sx="100000" sy="100000" flip="none" algn="tl"/>
            </a:blipFill>
            <a:ln w="12700">
              <a:solidFill>
                <a:srgbClr val="000000"/>
              </a:solidFill>
              <a:round/>
              <a:headEnd/>
              <a:tailEnd/>
            </a:ln>
          </p:spPr>
          <p:txBody>
            <a:bodyPr/>
            <a:lstStyle/>
            <a:p>
              <a:endParaRPr lang="en-US"/>
            </a:p>
          </p:txBody>
        </p:sp>
        <p:sp>
          <p:nvSpPr>
            <p:cNvPr id="24651" name="Freeform 76"/>
            <p:cNvSpPr>
              <a:spLocks/>
            </p:cNvSpPr>
            <p:nvPr/>
          </p:nvSpPr>
          <p:spPr bwMode="auto">
            <a:xfrm>
              <a:off x="544" y="1351"/>
              <a:ext cx="72" cy="79"/>
            </a:xfrm>
            <a:custGeom>
              <a:avLst/>
              <a:gdLst>
                <a:gd name="T0" fmla="*/ 576 w 9"/>
                <a:gd name="T1" fmla="*/ 371 h 10"/>
                <a:gd name="T2" fmla="*/ 192 w 9"/>
                <a:gd name="T3" fmla="*/ 0 h 10"/>
                <a:gd name="T4" fmla="*/ 0 w 9"/>
                <a:gd name="T5" fmla="*/ 624 h 10"/>
                <a:gd name="T6" fmla="*/ 576 w 9"/>
                <a:gd name="T7" fmla="*/ 371 h 10"/>
                <a:gd name="T8" fmla="*/ 0 60000 65536"/>
                <a:gd name="T9" fmla="*/ 0 60000 65536"/>
                <a:gd name="T10" fmla="*/ 0 60000 65536"/>
                <a:gd name="T11" fmla="*/ 0 60000 65536"/>
                <a:gd name="T12" fmla="*/ 0 w 9"/>
                <a:gd name="T13" fmla="*/ 0 h 10"/>
                <a:gd name="T14" fmla="*/ 9 w 9"/>
                <a:gd name="T15" fmla="*/ 10 h 10"/>
              </a:gdLst>
              <a:ahLst/>
              <a:cxnLst>
                <a:cxn ang="T8">
                  <a:pos x="T0" y="T1"/>
                </a:cxn>
                <a:cxn ang="T9">
                  <a:pos x="T2" y="T3"/>
                </a:cxn>
                <a:cxn ang="T10">
                  <a:pos x="T4" y="T5"/>
                </a:cxn>
                <a:cxn ang="T11">
                  <a:pos x="T6" y="T7"/>
                </a:cxn>
              </a:cxnLst>
              <a:rect l="T12" t="T13" r="T14" b="T15"/>
              <a:pathLst>
                <a:path w="9" h="10">
                  <a:moveTo>
                    <a:pt x="9" y="6"/>
                  </a:moveTo>
                  <a:cubicBezTo>
                    <a:pt x="8" y="4"/>
                    <a:pt x="6" y="1"/>
                    <a:pt x="3" y="0"/>
                  </a:cubicBezTo>
                  <a:lnTo>
                    <a:pt x="0" y="10"/>
                  </a:lnTo>
                  <a:lnTo>
                    <a:pt x="9" y="6"/>
                  </a:lnTo>
                  <a:close/>
                </a:path>
              </a:pathLst>
            </a:custGeom>
            <a:noFill/>
            <a:ln w="9525">
              <a:noFill/>
              <a:round/>
              <a:headEnd/>
              <a:tailEnd/>
            </a:ln>
          </p:spPr>
          <p:txBody>
            <a:bodyPr/>
            <a:lstStyle/>
            <a:p>
              <a:endParaRPr lang="en-IN"/>
            </a:p>
          </p:txBody>
        </p:sp>
        <p:sp>
          <p:nvSpPr>
            <p:cNvPr id="24652" name="Freeform 77"/>
            <p:cNvSpPr>
              <a:spLocks/>
            </p:cNvSpPr>
            <p:nvPr/>
          </p:nvSpPr>
          <p:spPr bwMode="auto">
            <a:xfrm>
              <a:off x="815" y="1095"/>
              <a:ext cx="80" cy="72"/>
            </a:xfrm>
            <a:custGeom>
              <a:avLst/>
              <a:gdLst>
                <a:gd name="T0" fmla="*/ 0 w 10"/>
                <a:gd name="T1" fmla="*/ 192 h 9"/>
                <a:gd name="T2" fmla="*/ 384 w 10"/>
                <a:gd name="T3" fmla="*/ 576 h 9"/>
                <a:gd name="T4" fmla="*/ 640 w 10"/>
                <a:gd name="T5" fmla="*/ 0 h 9"/>
                <a:gd name="T6" fmla="*/ 0 w 10"/>
                <a:gd name="T7" fmla="*/ 192 h 9"/>
                <a:gd name="T8" fmla="*/ 0 60000 65536"/>
                <a:gd name="T9" fmla="*/ 0 60000 65536"/>
                <a:gd name="T10" fmla="*/ 0 60000 65536"/>
                <a:gd name="T11" fmla="*/ 0 60000 65536"/>
                <a:gd name="T12" fmla="*/ 0 w 10"/>
                <a:gd name="T13" fmla="*/ 0 h 9"/>
                <a:gd name="T14" fmla="*/ 10 w 10"/>
                <a:gd name="T15" fmla="*/ 9 h 9"/>
              </a:gdLst>
              <a:ahLst/>
              <a:cxnLst>
                <a:cxn ang="T8">
                  <a:pos x="T0" y="T1"/>
                </a:cxn>
                <a:cxn ang="T9">
                  <a:pos x="T2" y="T3"/>
                </a:cxn>
                <a:cxn ang="T10">
                  <a:pos x="T4" y="T5"/>
                </a:cxn>
                <a:cxn ang="T11">
                  <a:pos x="T6" y="T7"/>
                </a:cxn>
              </a:cxnLst>
              <a:rect l="T12" t="T13" r="T14" b="T15"/>
              <a:pathLst>
                <a:path w="10" h="9">
                  <a:moveTo>
                    <a:pt x="0" y="3"/>
                  </a:moveTo>
                  <a:cubicBezTo>
                    <a:pt x="1" y="5"/>
                    <a:pt x="3" y="8"/>
                    <a:pt x="6" y="9"/>
                  </a:cubicBezTo>
                  <a:lnTo>
                    <a:pt x="10" y="0"/>
                  </a:lnTo>
                  <a:lnTo>
                    <a:pt x="0" y="3"/>
                  </a:lnTo>
                  <a:close/>
                </a:path>
              </a:pathLst>
            </a:custGeom>
            <a:noFill/>
            <a:ln w="9525">
              <a:noFill/>
              <a:round/>
              <a:headEnd/>
              <a:tailEnd/>
            </a:ln>
          </p:spPr>
          <p:txBody>
            <a:bodyPr/>
            <a:lstStyle/>
            <a:p>
              <a:endParaRPr lang="en-IN"/>
            </a:p>
          </p:txBody>
        </p:sp>
        <p:sp>
          <p:nvSpPr>
            <p:cNvPr id="24653" name="Line 78"/>
            <p:cNvSpPr>
              <a:spLocks noChangeShapeType="1"/>
            </p:cNvSpPr>
            <p:nvPr/>
          </p:nvSpPr>
          <p:spPr bwMode="auto">
            <a:xfrm flipH="1">
              <a:off x="592" y="1135"/>
              <a:ext cx="255" cy="256"/>
            </a:xfrm>
            <a:prstGeom prst="line">
              <a:avLst/>
            </a:prstGeom>
            <a:noFill/>
            <a:ln w="12700">
              <a:solidFill>
                <a:srgbClr val="000000"/>
              </a:solidFill>
              <a:round/>
              <a:headEnd/>
              <a:tailEnd/>
            </a:ln>
          </p:spPr>
          <p:txBody>
            <a:bodyPr/>
            <a:lstStyle/>
            <a:p>
              <a:endParaRPr lang="en-US"/>
            </a:p>
          </p:txBody>
        </p:sp>
        <p:sp>
          <p:nvSpPr>
            <p:cNvPr id="24654" name="Rectangle 79"/>
            <p:cNvSpPr>
              <a:spLocks noChangeArrowheads="1"/>
            </p:cNvSpPr>
            <p:nvPr/>
          </p:nvSpPr>
          <p:spPr bwMode="auto">
            <a:xfrm>
              <a:off x="564" y="1538"/>
              <a:ext cx="583" cy="622"/>
            </a:xfrm>
            <a:prstGeom prst="rect">
              <a:avLst/>
            </a:prstGeom>
            <a:solidFill>
              <a:srgbClr val="FFFFFF"/>
            </a:solidFill>
            <a:ln w="12700">
              <a:solidFill>
                <a:srgbClr val="000000"/>
              </a:solidFill>
              <a:miter lim="800000"/>
              <a:headEnd/>
              <a:tailEnd/>
            </a:ln>
          </p:spPr>
          <p:txBody>
            <a:bodyPr/>
            <a:lstStyle/>
            <a:p>
              <a:endParaRPr lang="en-US"/>
            </a:p>
          </p:txBody>
        </p:sp>
        <p:sp>
          <p:nvSpPr>
            <p:cNvPr id="24655" name="Line 80"/>
            <p:cNvSpPr>
              <a:spLocks noChangeShapeType="1"/>
            </p:cNvSpPr>
            <p:nvPr/>
          </p:nvSpPr>
          <p:spPr bwMode="auto">
            <a:xfrm>
              <a:off x="560" y="1614"/>
              <a:ext cx="583" cy="1"/>
            </a:xfrm>
            <a:prstGeom prst="line">
              <a:avLst/>
            </a:prstGeom>
            <a:noFill/>
            <a:ln w="12700">
              <a:solidFill>
                <a:srgbClr val="000000"/>
              </a:solidFill>
              <a:round/>
              <a:headEnd/>
              <a:tailEnd/>
            </a:ln>
          </p:spPr>
          <p:txBody>
            <a:bodyPr/>
            <a:lstStyle/>
            <a:p>
              <a:endParaRPr lang="en-US"/>
            </a:p>
          </p:txBody>
        </p:sp>
        <p:sp>
          <p:nvSpPr>
            <p:cNvPr id="24656" name="Line 81"/>
            <p:cNvSpPr>
              <a:spLocks noChangeShapeType="1"/>
            </p:cNvSpPr>
            <p:nvPr/>
          </p:nvSpPr>
          <p:spPr bwMode="auto">
            <a:xfrm>
              <a:off x="560" y="1694"/>
              <a:ext cx="583" cy="1"/>
            </a:xfrm>
            <a:prstGeom prst="line">
              <a:avLst/>
            </a:prstGeom>
            <a:noFill/>
            <a:ln w="12700">
              <a:solidFill>
                <a:srgbClr val="000000"/>
              </a:solidFill>
              <a:round/>
              <a:headEnd/>
              <a:tailEnd/>
            </a:ln>
          </p:spPr>
          <p:txBody>
            <a:bodyPr/>
            <a:lstStyle/>
            <a:p>
              <a:endParaRPr lang="en-US"/>
            </a:p>
          </p:txBody>
        </p:sp>
        <p:sp>
          <p:nvSpPr>
            <p:cNvPr id="24657" name="Line 82"/>
            <p:cNvSpPr>
              <a:spLocks noChangeShapeType="1"/>
            </p:cNvSpPr>
            <p:nvPr/>
          </p:nvSpPr>
          <p:spPr bwMode="auto">
            <a:xfrm>
              <a:off x="560" y="1766"/>
              <a:ext cx="583" cy="1"/>
            </a:xfrm>
            <a:prstGeom prst="line">
              <a:avLst/>
            </a:prstGeom>
            <a:noFill/>
            <a:ln w="12700">
              <a:solidFill>
                <a:srgbClr val="000000"/>
              </a:solidFill>
              <a:round/>
              <a:headEnd/>
              <a:tailEnd/>
            </a:ln>
          </p:spPr>
          <p:txBody>
            <a:bodyPr/>
            <a:lstStyle/>
            <a:p>
              <a:endParaRPr lang="en-US"/>
            </a:p>
          </p:txBody>
        </p:sp>
        <p:sp>
          <p:nvSpPr>
            <p:cNvPr id="24658" name="Line 83"/>
            <p:cNvSpPr>
              <a:spLocks noChangeShapeType="1"/>
            </p:cNvSpPr>
            <p:nvPr/>
          </p:nvSpPr>
          <p:spPr bwMode="auto">
            <a:xfrm>
              <a:off x="560" y="1845"/>
              <a:ext cx="583" cy="1"/>
            </a:xfrm>
            <a:prstGeom prst="line">
              <a:avLst/>
            </a:prstGeom>
            <a:noFill/>
            <a:ln w="12700">
              <a:solidFill>
                <a:srgbClr val="000000"/>
              </a:solidFill>
              <a:round/>
              <a:headEnd/>
              <a:tailEnd/>
            </a:ln>
          </p:spPr>
          <p:txBody>
            <a:bodyPr/>
            <a:lstStyle/>
            <a:p>
              <a:endParaRPr lang="en-US"/>
            </a:p>
          </p:txBody>
        </p:sp>
        <p:sp>
          <p:nvSpPr>
            <p:cNvPr id="24659" name="Line 84"/>
            <p:cNvSpPr>
              <a:spLocks noChangeShapeType="1"/>
            </p:cNvSpPr>
            <p:nvPr/>
          </p:nvSpPr>
          <p:spPr bwMode="auto">
            <a:xfrm>
              <a:off x="560" y="1925"/>
              <a:ext cx="583" cy="1"/>
            </a:xfrm>
            <a:prstGeom prst="line">
              <a:avLst/>
            </a:prstGeom>
            <a:noFill/>
            <a:ln w="12700">
              <a:solidFill>
                <a:srgbClr val="000000"/>
              </a:solidFill>
              <a:round/>
              <a:headEnd/>
              <a:tailEnd/>
            </a:ln>
          </p:spPr>
          <p:txBody>
            <a:bodyPr/>
            <a:lstStyle/>
            <a:p>
              <a:endParaRPr lang="en-US"/>
            </a:p>
          </p:txBody>
        </p:sp>
        <p:sp>
          <p:nvSpPr>
            <p:cNvPr id="24660" name="Line 85"/>
            <p:cNvSpPr>
              <a:spLocks noChangeShapeType="1"/>
            </p:cNvSpPr>
            <p:nvPr/>
          </p:nvSpPr>
          <p:spPr bwMode="auto">
            <a:xfrm>
              <a:off x="560" y="2005"/>
              <a:ext cx="583" cy="1"/>
            </a:xfrm>
            <a:prstGeom prst="line">
              <a:avLst/>
            </a:prstGeom>
            <a:noFill/>
            <a:ln w="12700">
              <a:solidFill>
                <a:srgbClr val="000000"/>
              </a:solidFill>
              <a:round/>
              <a:headEnd/>
              <a:tailEnd/>
            </a:ln>
          </p:spPr>
          <p:txBody>
            <a:bodyPr/>
            <a:lstStyle/>
            <a:p>
              <a:endParaRPr lang="en-US"/>
            </a:p>
          </p:txBody>
        </p:sp>
        <p:sp>
          <p:nvSpPr>
            <p:cNvPr id="24661" name="Line 86"/>
            <p:cNvSpPr>
              <a:spLocks noChangeShapeType="1"/>
            </p:cNvSpPr>
            <p:nvPr/>
          </p:nvSpPr>
          <p:spPr bwMode="auto">
            <a:xfrm>
              <a:off x="560" y="2077"/>
              <a:ext cx="583" cy="1"/>
            </a:xfrm>
            <a:prstGeom prst="line">
              <a:avLst/>
            </a:prstGeom>
            <a:noFill/>
            <a:ln w="12700">
              <a:solidFill>
                <a:srgbClr val="000000"/>
              </a:solidFill>
              <a:round/>
              <a:headEnd/>
              <a:tailEnd/>
            </a:ln>
          </p:spPr>
          <p:txBody>
            <a:bodyPr/>
            <a:lstStyle/>
            <a:p>
              <a:endParaRPr lang="en-US"/>
            </a:p>
          </p:txBody>
        </p:sp>
        <p:sp>
          <p:nvSpPr>
            <p:cNvPr id="24662" name="Line 87"/>
            <p:cNvSpPr>
              <a:spLocks noChangeShapeType="1"/>
            </p:cNvSpPr>
            <p:nvPr/>
          </p:nvSpPr>
          <p:spPr bwMode="auto">
            <a:xfrm>
              <a:off x="632" y="1534"/>
              <a:ext cx="1" cy="622"/>
            </a:xfrm>
            <a:prstGeom prst="line">
              <a:avLst/>
            </a:prstGeom>
            <a:noFill/>
            <a:ln w="12700">
              <a:solidFill>
                <a:srgbClr val="000000"/>
              </a:solidFill>
              <a:round/>
              <a:headEnd/>
              <a:tailEnd/>
            </a:ln>
          </p:spPr>
          <p:txBody>
            <a:bodyPr/>
            <a:lstStyle/>
            <a:p>
              <a:endParaRPr lang="en-US"/>
            </a:p>
          </p:txBody>
        </p:sp>
        <p:sp>
          <p:nvSpPr>
            <p:cNvPr id="24663" name="Line 88"/>
            <p:cNvSpPr>
              <a:spLocks noChangeShapeType="1"/>
            </p:cNvSpPr>
            <p:nvPr/>
          </p:nvSpPr>
          <p:spPr bwMode="auto">
            <a:xfrm>
              <a:off x="704" y="1534"/>
              <a:ext cx="1" cy="622"/>
            </a:xfrm>
            <a:prstGeom prst="line">
              <a:avLst/>
            </a:prstGeom>
            <a:noFill/>
            <a:ln w="12700">
              <a:solidFill>
                <a:srgbClr val="000000"/>
              </a:solidFill>
              <a:round/>
              <a:headEnd/>
              <a:tailEnd/>
            </a:ln>
          </p:spPr>
          <p:txBody>
            <a:bodyPr/>
            <a:lstStyle/>
            <a:p>
              <a:endParaRPr lang="en-US"/>
            </a:p>
          </p:txBody>
        </p:sp>
        <p:sp>
          <p:nvSpPr>
            <p:cNvPr id="24664" name="Line 89"/>
            <p:cNvSpPr>
              <a:spLocks noChangeShapeType="1"/>
            </p:cNvSpPr>
            <p:nvPr/>
          </p:nvSpPr>
          <p:spPr bwMode="auto">
            <a:xfrm>
              <a:off x="775" y="1534"/>
              <a:ext cx="1" cy="622"/>
            </a:xfrm>
            <a:prstGeom prst="line">
              <a:avLst/>
            </a:prstGeom>
            <a:noFill/>
            <a:ln w="12700">
              <a:solidFill>
                <a:srgbClr val="000000"/>
              </a:solidFill>
              <a:round/>
              <a:headEnd/>
              <a:tailEnd/>
            </a:ln>
          </p:spPr>
          <p:txBody>
            <a:bodyPr/>
            <a:lstStyle/>
            <a:p>
              <a:endParaRPr lang="en-US"/>
            </a:p>
          </p:txBody>
        </p:sp>
        <p:sp>
          <p:nvSpPr>
            <p:cNvPr id="24665" name="Line 90"/>
            <p:cNvSpPr>
              <a:spLocks noChangeShapeType="1"/>
            </p:cNvSpPr>
            <p:nvPr/>
          </p:nvSpPr>
          <p:spPr bwMode="auto">
            <a:xfrm>
              <a:off x="847" y="1534"/>
              <a:ext cx="1" cy="622"/>
            </a:xfrm>
            <a:prstGeom prst="line">
              <a:avLst/>
            </a:prstGeom>
            <a:noFill/>
            <a:ln w="12700">
              <a:solidFill>
                <a:srgbClr val="000000"/>
              </a:solidFill>
              <a:round/>
              <a:headEnd/>
              <a:tailEnd/>
            </a:ln>
          </p:spPr>
          <p:txBody>
            <a:bodyPr/>
            <a:lstStyle/>
            <a:p>
              <a:endParaRPr lang="en-US"/>
            </a:p>
          </p:txBody>
        </p:sp>
        <p:sp>
          <p:nvSpPr>
            <p:cNvPr id="24666" name="Line 91"/>
            <p:cNvSpPr>
              <a:spLocks noChangeShapeType="1"/>
            </p:cNvSpPr>
            <p:nvPr/>
          </p:nvSpPr>
          <p:spPr bwMode="auto">
            <a:xfrm>
              <a:off x="927" y="1534"/>
              <a:ext cx="1" cy="622"/>
            </a:xfrm>
            <a:prstGeom prst="line">
              <a:avLst/>
            </a:prstGeom>
            <a:noFill/>
            <a:ln w="12700">
              <a:solidFill>
                <a:srgbClr val="000000"/>
              </a:solidFill>
              <a:round/>
              <a:headEnd/>
              <a:tailEnd/>
            </a:ln>
          </p:spPr>
          <p:txBody>
            <a:bodyPr/>
            <a:lstStyle/>
            <a:p>
              <a:endParaRPr lang="en-US"/>
            </a:p>
          </p:txBody>
        </p:sp>
        <p:sp>
          <p:nvSpPr>
            <p:cNvPr id="24667" name="Line 92"/>
            <p:cNvSpPr>
              <a:spLocks noChangeShapeType="1"/>
            </p:cNvSpPr>
            <p:nvPr/>
          </p:nvSpPr>
          <p:spPr bwMode="auto">
            <a:xfrm>
              <a:off x="999" y="1534"/>
              <a:ext cx="1" cy="622"/>
            </a:xfrm>
            <a:prstGeom prst="line">
              <a:avLst/>
            </a:prstGeom>
            <a:noFill/>
            <a:ln w="12700">
              <a:solidFill>
                <a:srgbClr val="000000"/>
              </a:solidFill>
              <a:round/>
              <a:headEnd/>
              <a:tailEnd/>
            </a:ln>
          </p:spPr>
          <p:txBody>
            <a:bodyPr/>
            <a:lstStyle/>
            <a:p>
              <a:endParaRPr lang="en-US"/>
            </a:p>
          </p:txBody>
        </p:sp>
        <p:sp>
          <p:nvSpPr>
            <p:cNvPr id="24668" name="Line 93"/>
            <p:cNvSpPr>
              <a:spLocks noChangeShapeType="1"/>
            </p:cNvSpPr>
            <p:nvPr/>
          </p:nvSpPr>
          <p:spPr bwMode="auto">
            <a:xfrm>
              <a:off x="1071" y="1534"/>
              <a:ext cx="1" cy="622"/>
            </a:xfrm>
            <a:prstGeom prst="line">
              <a:avLst/>
            </a:prstGeom>
            <a:noFill/>
            <a:ln w="12700">
              <a:solidFill>
                <a:srgbClr val="000000"/>
              </a:solidFill>
              <a:round/>
              <a:headEnd/>
              <a:tailEnd/>
            </a:ln>
          </p:spPr>
          <p:txBody>
            <a:bodyPr/>
            <a:lstStyle/>
            <a:p>
              <a:endParaRPr lang="en-US"/>
            </a:p>
          </p:txBody>
        </p:sp>
        <p:sp>
          <p:nvSpPr>
            <p:cNvPr id="24669" name="Line 94"/>
            <p:cNvSpPr>
              <a:spLocks noChangeShapeType="1"/>
            </p:cNvSpPr>
            <p:nvPr/>
          </p:nvSpPr>
          <p:spPr bwMode="auto">
            <a:xfrm flipV="1">
              <a:off x="560" y="1494"/>
              <a:ext cx="40" cy="40"/>
            </a:xfrm>
            <a:prstGeom prst="line">
              <a:avLst/>
            </a:prstGeom>
            <a:noFill/>
            <a:ln w="12700">
              <a:solidFill>
                <a:srgbClr val="000000"/>
              </a:solidFill>
              <a:round/>
              <a:headEnd/>
              <a:tailEnd/>
            </a:ln>
          </p:spPr>
          <p:txBody>
            <a:bodyPr/>
            <a:lstStyle/>
            <a:p>
              <a:endParaRPr lang="en-US"/>
            </a:p>
          </p:txBody>
        </p:sp>
        <p:sp>
          <p:nvSpPr>
            <p:cNvPr id="24670" name="Line 95"/>
            <p:cNvSpPr>
              <a:spLocks noChangeShapeType="1"/>
            </p:cNvSpPr>
            <p:nvPr/>
          </p:nvSpPr>
          <p:spPr bwMode="auto">
            <a:xfrm flipV="1">
              <a:off x="632" y="1494"/>
              <a:ext cx="40" cy="40"/>
            </a:xfrm>
            <a:prstGeom prst="line">
              <a:avLst/>
            </a:prstGeom>
            <a:noFill/>
            <a:ln w="12700">
              <a:solidFill>
                <a:srgbClr val="000000"/>
              </a:solidFill>
              <a:round/>
              <a:headEnd/>
              <a:tailEnd/>
            </a:ln>
          </p:spPr>
          <p:txBody>
            <a:bodyPr/>
            <a:lstStyle/>
            <a:p>
              <a:endParaRPr lang="en-US"/>
            </a:p>
          </p:txBody>
        </p:sp>
        <p:sp>
          <p:nvSpPr>
            <p:cNvPr id="24671" name="Line 96"/>
            <p:cNvSpPr>
              <a:spLocks noChangeShapeType="1"/>
            </p:cNvSpPr>
            <p:nvPr/>
          </p:nvSpPr>
          <p:spPr bwMode="auto">
            <a:xfrm flipV="1">
              <a:off x="704" y="1494"/>
              <a:ext cx="40" cy="40"/>
            </a:xfrm>
            <a:prstGeom prst="line">
              <a:avLst/>
            </a:prstGeom>
            <a:noFill/>
            <a:ln w="12700">
              <a:solidFill>
                <a:srgbClr val="000000"/>
              </a:solidFill>
              <a:round/>
              <a:headEnd/>
              <a:tailEnd/>
            </a:ln>
          </p:spPr>
          <p:txBody>
            <a:bodyPr/>
            <a:lstStyle/>
            <a:p>
              <a:endParaRPr lang="en-US"/>
            </a:p>
          </p:txBody>
        </p:sp>
        <p:sp>
          <p:nvSpPr>
            <p:cNvPr id="24672" name="Line 97"/>
            <p:cNvSpPr>
              <a:spLocks noChangeShapeType="1"/>
            </p:cNvSpPr>
            <p:nvPr/>
          </p:nvSpPr>
          <p:spPr bwMode="auto">
            <a:xfrm flipV="1">
              <a:off x="775" y="1494"/>
              <a:ext cx="40" cy="40"/>
            </a:xfrm>
            <a:prstGeom prst="line">
              <a:avLst/>
            </a:prstGeom>
            <a:noFill/>
            <a:ln w="12700">
              <a:solidFill>
                <a:srgbClr val="000000"/>
              </a:solidFill>
              <a:round/>
              <a:headEnd/>
              <a:tailEnd/>
            </a:ln>
          </p:spPr>
          <p:txBody>
            <a:bodyPr/>
            <a:lstStyle/>
            <a:p>
              <a:endParaRPr lang="en-US"/>
            </a:p>
          </p:txBody>
        </p:sp>
        <p:sp>
          <p:nvSpPr>
            <p:cNvPr id="24673" name="Line 98"/>
            <p:cNvSpPr>
              <a:spLocks noChangeShapeType="1"/>
            </p:cNvSpPr>
            <p:nvPr/>
          </p:nvSpPr>
          <p:spPr bwMode="auto">
            <a:xfrm flipV="1">
              <a:off x="847" y="1494"/>
              <a:ext cx="40" cy="40"/>
            </a:xfrm>
            <a:prstGeom prst="line">
              <a:avLst/>
            </a:prstGeom>
            <a:noFill/>
            <a:ln w="12700">
              <a:solidFill>
                <a:srgbClr val="000000"/>
              </a:solidFill>
              <a:round/>
              <a:headEnd/>
              <a:tailEnd/>
            </a:ln>
          </p:spPr>
          <p:txBody>
            <a:bodyPr/>
            <a:lstStyle/>
            <a:p>
              <a:endParaRPr lang="en-US"/>
            </a:p>
          </p:txBody>
        </p:sp>
        <p:sp>
          <p:nvSpPr>
            <p:cNvPr id="24674" name="Line 99"/>
            <p:cNvSpPr>
              <a:spLocks noChangeShapeType="1"/>
            </p:cNvSpPr>
            <p:nvPr/>
          </p:nvSpPr>
          <p:spPr bwMode="auto">
            <a:xfrm flipV="1">
              <a:off x="927" y="1494"/>
              <a:ext cx="32" cy="40"/>
            </a:xfrm>
            <a:prstGeom prst="line">
              <a:avLst/>
            </a:prstGeom>
            <a:noFill/>
            <a:ln w="12700">
              <a:solidFill>
                <a:srgbClr val="000000"/>
              </a:solidFill>
              <a:round/>
              <a:headEnd/>
              <a:tailEnd/>
            </a:ln>
          </p:spPr>
          <p:txBody>
            <a:bodyPr/>
            <a:lstStyle/>
            <a:p>
              <a:endParaRPr lang="en-US"/>
            </a:p>
          </p:txBody>
        </p:sp>
        <p:sp>
          <p:nvSpPr>
            <p:cNvPr id="24675" name="Line 100"/>
            <p:cNvSpPr>
              <a:spLocks noChangeShapeType="1"/>
            </p:cNvSpPr>
            <p:nvPr/>
          </p:nvSpPr>
          <p:spPr bwMode="auto">
            <a:xfrm flipV="1">
              <a:off x="999" y="1494"/>
              <a:ext cx="32" cy="40"/>
            </a:xfrm>
            <a:prstGeom prst="line">
              <a:avLst/>
            </a:prstGeom>
            <a:noFill/>
            <a:ln w="12700">
              <a:solidFill>
                <a:srgbClr val="000000"/>
              </a:solidFill>
              <a:round/>
              <a:headEnd/>
              <a:tailEnd/>
            </a:ln>
          </p:spPr>
          <p:txBody>
            <a:bodyPr/>
            <a:lstStyle/>
            <a:p>
              <a:endParaRPr lang="en-US"/>
            </a:p>
          </p:txBody>
        </p:sp>
        <p:sp>
          <p:nvSpPr>
            <p:cNvPr id="24676" name="Line 101"/>
            <p:cNvSpPr>
              <a:spLocks noChangeShapeType="1"/>
            </p:cNvSpPr>
            <p:nvPr/>
          </p:nvSpPr>
          <p:spPr bwMode="auto">
            <a:xfrm flipV="1">
              <a:off x="1071" y="1494"/>
              <a:ext cx="32" cy="40"/>
            </a:xfrm>
            <a:prstGeom prst="line">
              <a:avLst/>
            </a:prstGeom>
            <a:noFill/>
            <a:ln w="12700">
              <a:solidFill>
                <a:srgbClr val="000000"/>
              </a:solidFill>
              <a:round/>
              <a:headEnd/>
              <a:tailEnd/>
            </a:ln>
          </p:spPr>
          <p:txBody>
            <a:bodyPr/>
            <a:lstStyle/>
            <a:p>
              <a:endParaRPr lang="en-US"/>
            </a:p>
          </p:txBody>
        </p:sp>
        <p:sp>
          <p:nvSpPr>
            <p:cNvPr id="24677" name="Line 102"/>
            <p:cNvSpPr>
              <a:spLocks noChangeShapeType="1"/>
            </p:cNvSpPr>
            <p:nvPr/>
          </p:nvSpPr>
          <p:spPr bwMode="auto">
            <a:xfrm flipV="1">
              <a:off x="1143" y="1494"/>
              <a:ext cx="40" cy="40"/>
            </a:xfrm>
            <a:prstGeom prst="line">
              <a:avLst/>
            </a:prstGeom>
            <a:noFill/>
            <a:ln w="12700">
              <a:solidFill>
                <a:srgbClr val="000000"/>
              </a:solidFill>
              <a:round/>
              <a:headEnd/>
              <a:tailEnd/>
            </a:ln>
          </p:spPr>
          <p:txBody>
            <a:bodyPr/>
            <a:lstStyle/>
            <a:p>
              <a:endParaRPr lang="en-US"/>
            </a:p>
          </p:txBody>
        </p:sp>
        <p:sp>
          <p:nvSpPr>
            <p:cNvPr id="24678" name="Line 103"/>
            <p:cNvSpPr>
              <a:spLocks noChangeShapeType="1"/>
            </p:cNvSpPr>
            <p:nvPr/>
          </p:nvSpPr>
          <p:spPr bwMode="auto">
            <a:xfrm flipV="1">
              <a:off x="1143" y="1574"/>
              <a:ext cx="40" cy="40"/>
            </a:xfrm>
            <a:prstGeom prst="line">
              <a:avLst/>
            </a:prstGeom>
            <a:noFill/>
            <a:ln w="12700">
              <a:solidFill>
                <a:srgbClr val="000000"/>
              </a:solidFill>
              <a:round/>
              <a:headEnd/>
              <a:tailEnd/>
            </a:ln>
          </p:spPr>
          <p:txBody>
            <a:bodyPr/>
            <a:lstStyle/>
            <a:p>
              <a:endParaRPr lang="en-US"/>
            </a:p>
          </p:txBody>
        </p:sp>
        <p:sp>
          <p:nvSpPr>
            <p:cNvPr id="24679" name="Line 104"/>
            <p:cNvSpPr>
              <a:spLocks noChangeShapeType="1"/>
            </p:cNvSpPr>
            <p:nvPr/>
          </p:nvSpPr>
          <p:spPr bwMode="auto">
            <a:xfrm flipV="1">
              <a:off x="1143" y="1654"/>
              <a:ext cx="40" cy="40"/>
            </a:xfrm>
            <a:prstGeom prst="line">
              <a:avLst/>
            </a:prstGeom>
            <a:noFill/>
            <a:ln w="12700">
              <a:solidFill>
                <a:srgbClr val="000000"/>
              </a:solidFill>
              <a:round/>
              <a:headEnd/>
              <a:tailEnd/>
            </a:ln>
          </p:spPr>
          <p:txBody>
            <a:bodyPr/>
            <a:lstStyle/>
            <a:p>
              <a:endParaRPr lang="en-US"/>
            </a:p>
          </p:txBody>
        </p:sp>
        <p:sp>
          <p:nvSpPr>
            <p:cNvPr id="24680" name="Line 105"/>
            <p:cNvSpPr>
              <a:spLocks noChangeShapeType="1"/>
            </p:cNvSpPr>
            <p:nvPr/>
          </p:nvSpPr>
          <p:spPr bwMode="auto">
            <a:xfrm flipV="1">
              <a:off x="1143" y="1734"/>
              <a:ext cx="40" cy="32"/>
            </a:xfrm>
            <a:prstGeom prst="line">
              <a:avLst/>
            </a:prstGeom>
            <a:noFill/>
            <a:ln w="12700">
              <a:solidFill>
                <a:srgbClr val="000000"/>
              </a:solidFill>
              <a:round/>
              <a:headEnd/>
              <a:tailEnd/>
            </a:ln>
          </p:spPr>
          <p:txBody>
            <a:bodyPr/>
            <a:lstStyle/>
            <a:p>
              <a:endParaRPr lang="en-US"/>
            </a:p>
          </p:txBody>
        </p:sp>
        <p:sp>
          <p:nvSpPr>
            <p:cNvPr id="24681" name="Line 106"/>
            <p:cNvSpPr>
              <a:spLocks noChangeShapeType="1"/>
            </p:cNvSpPr>
            <p:nvPr/>
          </p:nvSpPr>
          <p:spPr bwMode="auto">
            <a:xfrm flipV="1">
              <a:off x="1143" y="1805"/>
              <a:ext cx="40" cy="40"/>
            </a:xfrm>
            <a:prstGeom prst="line">
              <a:avLst/>
            </a:prstGeom>
            <a:noFill/>
            <a:ln w="12700">
              <a:solidFill>
                <a:srgbClr val="000000"/>
              </a:solidFill>
              <a:round/>
              <a:headEnd/>
              <a:tailEnd/>
            </a:ln>
          </p:spPr>
          <p:txBody>
            <a:bodyPr/>
            <a:lstStyle/>
            <a:p>
              <a:endParaRPr lang="en-US"/>
            </a:p>
          </p:txBody>
        </p:sp>
        <p:sp>
          <p:nvSpPr>
            <p:cNvPr id="24682" name="Line 107"/>
            <p:cNvSpPr>
              <a:spLocks noChangeShapeType="1"/>
            </p:cNvSpPr>
            <p:nvPr/>
          </p:nvSpPr>
          <p:spPr bwMode="auto">
            <a:xfrm flipV="1">
              <a:off x="1143" y="1885"/>
              <a:ext cx="40" cy="40"/>
            </a:xfrm>
            <a:prstGeom prst="line">
              <a:avLst/>
            </a:prstGeom>
            <a:noFill/>
            <a:ln w="12700">
              <a:solidFill>
                <a:srgbClr val="000000"/>
              </a:solidFill>
              <a:round/>
              <a:headEnd/>
              <a:tailEnd/>
            </a:ln>
          </p:spPr>
          <p:txBody>
            <a:bodyPr/>
            <a:lstStyle/>
            <a:p>
              <a:endParaRPr lang="en-US"/>
            </a:p>
          </p:txBody>
        </p:sp>
        <p:sp>
          <p:nvSpPr>
            <p:cNvPr id="24683" name="Line 108"/>
            <p:cNvSpPr>
              <a:spLocks noChangeShapeType="1"/>
            </p:cNvSpPr>
            <p:nvPr/>
          </p:nvSpPr>
          <p:spPr bwMode="auto">
            <a:xfrm flipV="1">
              <a:off x="1143" y="1965"/>
              <a:ext cx="40" cy="40"/>
            </a:xfrm>
            <a:prstGeom prst="line">
              <a:avLst/>
            </a:prstGeom>
            <a:noFill/>
            <a:ln w="12700">
              <a:solidFill>
                <a:srgbClr val="000000"/>
              </a:solidFill>
              <a:round/>
              <a:headEnd/>
              <a:tailEnd/>
            </a:ln>
          </p:spPr>
          <p:txBody>
            <a:bodyPr/>
            <a:lstStyle/>
            <a:p>
              <a:endParaRPr lang="en-US"/>
            </a:p>
          </p:txBody>
        </p:sp>
        <p:sp>
          <p:nvSpPr>
            <p:cNvPr id="24684" name="Line 109"/>
            <p:cNvSpPr>
              <a:spLocks noChangeShapeType="1"/>
            </p:cNvSpPr>
            <p:nvPr/>
          </p:nvSpPr>
          <p:spPr bwMode="auto">
            <a:xfrm flipV="1">
              <a:off x="1143" y="2037"/>
              <a:ext cx="40" cy="40"/>
            </a:xfrm>
            <a:prstGeom prst="line">
              <a:avLst/>
            </a:prstGeom>
            <a:noFill/>
            <a:ln w="12700">
              <a:solidFill>
                <a:srgbClr val="000000"/>
              </a:solidFill>
              <a:round/>
              <a:headEnd/>
              <a:tailEnd/>
            </a:ln>
          </p:spPr>
          <p:txBody>
            <a:bodyPr/>
            <a:lstStyle/>
            <a:p>
              <a:endParaRPr lang="en-US"/>
            </a:p>
          </p:txBody>
        </p:sp>
        <p:sp>
          <p:nvSpPr>
            <p:cNvPr id="24685" name="Line 110"/>
            <p:cNvSpPr>
              <a:spLocks noChangeShapeType="1"/>
            </p:cNvSpPr>
            <p:nvPr/>
          </p:nvSpPr>
          <p:spPr bwMode="auto">
            <a:xfrm flipV="1">
              <a:off x="1143" y="2117"/>
              <a:ext cx="40" cy="39"/>
            </a:xfrm>
            <a:prstGeom prst="line">
              <a:avLst/>
            </a:prstGeom>
            <a:noFill/>
            <a:ln w="12700">
              <a:solidFill>
                <a:srgbClr val="000000"/>
              </a:solidFill>
              <a:round/>
              <a:headEnd/>
              <a:tailEnd/>
            </a:ln>
          </p:spPr>
          <p:txBody>
            <a:bodyPr/>
            <a:lstStyle/>
            <a:p>
              <a:endParaRPr lang="en-US"/>
            </a:p>
          </p:txBody>
        </p:sp>
        <p:sp>
          <p:nvSpPr>
            <p:cNvPr id="24686" name="Line 111"/>
            <p:cNvSpPr>
              <a:spLocks noChangeShapeType="1"/>
            </p:cNvSpPr>
            <p:nvPr/>
          </p:nvSpPr>
          <p:spPr bwMode="auto">
            <a:xfrm>
              <a:off x="600" y="1494"/>
              <a:ext cx="583" cy="1"/>
            </a:xfrm>
            <a:prstGeom prst="line">
              <a:avLst/>
            </a:prstGeom>
            <a:noFill/>
            <a:ln w="12700">
              <a:solidFill>
                <a:srgbClr val="000000"/>
              </a:solidFill>
              <a:round/>
              <a:headEnd/>
              <a:tailEnd/>
            </a:ln>
          </p:spPr>
          <p:txBody>
            <a:bodyPr/>
            <a:lstStyle/>
            <a:p>
              <a:endParaRPr lang="en-US"/>
            </a:p>
          </p:txBody>
        </p:sp>
        <p:sp>
          <p:nvSpPr>
            <p:cNvPr id="24687" name="Line 112"/>
            <p:cNvSpPr>
              <a:spLocks noChangeShapeType="1"/>
            </p:cNvSpPr>
            <p:nvPr/>
          </p:nvSpPr>
          <p:spPr bwMode="auto">
            <a:xfrm>
              <a:off x="1183" y="1494"/>
              <a:ext cx="1" cy="623"/>
            </a:xfrm>
            <a:prstGeom prst="line">
              <a:avLst/>
            </a:prstGeom>
            <a:noFill/>
            <a:ln w="12700">
              <a:solidFill>
                <a:srgbClr val="000000"/>
              </a:solidFill>
              <a:round/>
              <a:headEnd/>
              <a:tailEnd/>
            </a:ln>
          </p:spPr>
          <p:txBody>
            <a:bodyPr/>
            <a:lstStyle/>
            <a:p>
              <a:endParaRPr lang="en-US"/>
            </a:p>
          </p:txBody>
        </p:sp>
        <p:sp>
          <p:nvSpPr>
            <p:cNvPr id="24688" name="Oval 113"/>
            <p:cNvSpPr>
              <a:spLocks noChangeArrowheads="1"/>
            </p:cNvSpPr>
            <p:nvPr/>
          </p:nvSpPr>
          <p:spPr bwMode="auto">
            <a:xfrm>
              <a:off x="2409" y="1634"/>
              <a:ext cx="55" cy="104"/>
            </a:xfrm>
            <a:prstGeom prst="ellipse">
              <a:avLst/>
            </a:prstGeom>
            <a:solidFill>
              <a:srgbClr val="FFFFFF"/>
            </a:solidFill>
            <a:ln w="12700">
              <a:solidFill>
                <a:srgbClr val="000000"/>
              </a:solidFill>
              <a:round/>
              <a:headEnd/>
              <a:tailEnd/>
            </a:ln>
          </p:spPr>
          <p:txBody>
            <a:bodyPr/>
            <a:lstStyle/>
            <a:p>
              <a:endParaRPr lang="en-US"/>
            </a:p>
          </p:txBody>
        </p:sp>
        <p:sp>
          <p:nvSpPr>
            <p:cNvPr id="24689" name="Line 114"/>
            <p:cNvSpPr>
              <a:spLocks noChangeShapeType="1"/>
            </p:cNvSpPr>
            <p:nvPr/>
          </p:nvSpPr>
          <p:spPr bwMode="auto">
            <a:xfrm flipH="1">
              <a:off x="2125" y="1630"/>
              <a:ext cx="280" cy="1"/>
            </a:xfrm>
            <a:prstGeom prst="line">
              <a:avLst/>
            </a:prstGeom>
            <a:noFill/>
            <a:ln w="12700">
              <a:solidFill>
                <a:srgbClr val="000000"/>
              </a:solidFill>
              <a:round/>
              <a:headEnd/>
              <a:tailEnd/>
            </a:ln>
          </p:spPr>
          <p:txBody>
            <a:bodyPr/>
            <a:lstStyle/>
            <a:p>
              <a:endParaRPr lang="en-US"/>
            </a:p>
          </p:txBody>
        </p:sp>
        <p:sp>
          <p:nvSpPr>
            <p:cNvPr id="24690" name="Line 115"/>
            <p:cNvSpPr>
              <a:spLocks noChangeShapeType="1"/>
            </p:cNvSpPr>
            <p:nvPr/>
          </p:nvSpPr>
          <p:spPr bwMode="auto">
            <a:xfrm flipH="1">
              <a:off x="2117" y="1734"/>
              <a:ext cx="280" cy="1"/>
            </a:xfrm>
            <a:prstGeom prst="line">
              <a:avLst/>
            </a:prstGeom>
            <a:noFill/>
            <a:ln w="12700">
              <a:solidFill>
                <a:srgbClr val="000000"/>
              </a:solidFill>
              <a:round/>
              <a:headEnd/>
              <a:tailEnd/>
            </a:ln>
          </p:spPr>
          <p:txBody>
            <a:bodyPr/>
            <a:lstStyle/>
            <a:p>
              <a:endParaRPr lang="en-US"/>
            </a:p>
          </p:txBody>
        </p:sp>
        <p:sp>
          <p:nvSpPr>
            <p:cNvPr id="24691" name="Arc 116"/>
            <p:cNvSpPr>
              <a:spLocks/>
            </p:cNvSpPr>
            <p:nvPr/>
          </p:nvSpPr>
          <p:spPr bwMode="auto">
            <a:xfrm>
              <a:off x="2073" y="1634"/>
              <a:ext cx="56" cy="5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3"/>
                    <a:pt x="9604" y="60"/>
                    <a:pt x="21491" y="0"/>
                  </a:cubicBezTo>
                </a:path>
                <a:path w="21600" h="21600" stroke="0" extrusionOk="0">
                  <a:moveTo>
                    <a:pt x="0" y="21600"/>
                  </a:moveTo>
                  <a:cubicBezTo>
                    <a:pt x="0" y="9713"/>
                    <a:pt x="9604" y="60"/>
                    <a:pt x="21491" y="0"/>
                  </a:cubicBezTo>
                  <a:lnTo>
                    <a:pt x="21600" y="21600"/>
                  </a:lnTo>
                  <a:close/>
                </a:path>
              </a:pathLst>
            </a:custGeom>
            <a:noFill/>
            <a:ln w="12700">
              <a:solidFill>
                <a:srgbClr val="000000"/>
              </a:solidFill>
              <a:round/>
              <a:headEnd/>
              <a:tailEnd/>
            </a:ln>
          </p:spPr>
          <p:txBody>
            <a:bodyPr/>
            <a:lstStyle/>
            <a:p>
              <a:endParaRPr lang="en-IN"/>
            </a:p>
          </p:txBody>
        </p:sp>
        <p:sp>
          <p:nvSpPr>
            <p:cNvPr id="24692" name="Arc 117"/>
            <p:cNvSpPr>
              <a:spLocks/>
            </p:cNvSpPr>
            <p:nvPr/>
          </p:nvSpPr>
          <p:spPr bwMode="auto">
            <a:xfrm>
              <a:off x="2073" y="1686"/>
              <a:ext cx="56" cy="5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491" y="21599"/>
                  </a:moveTo>
                  <a:cubicBezTo>
                    <a:pt x="9604" y="21539"/>
                    <a:pt x="0" y="11886"/>
                    <a:pt x="0" y="0"/>
                  </a:cubicBezTo>
                </a:path>
                <a:path w="21600" h="21600" stroke="0" extrusionOk="0">
                  <a:moveTo>
                    <a:pt x="21491" y="21599"/>
                  </a:moveTo>
                  <a:cubicBezTo>
                    <a:pt x="9604" y="21539"/>
                    <a:pt x="0" y="11886"/>
                    <a:pt x="0" y="0"/>
                  </a:cubicBezTo>
                  <a:lnTo>
                    <a:pt x="21600" y="0"/>
                  </a:lnTo>
                  <a:close/>
                </a:path>
              </a:pathLst>
            </a:custGeom>
            <a:noFill/>
            <a:ln w="12700">
              <a:solidFill>
                <a:srgbClr val="000000"/>
              </a:solidFill>
              <a:round/>
              <a:headEnd/>
              <a:tailEnd/>
            </a:ln>
          </p:spPr>
          <p:txBody>
            <a:bodyPr/>
            <a:lstStyle/>
            <a:p>
              <a:endParaRPr lang="en-IN"/>
            </a:p>
          </p:txBody>
        </p:sp>
        <p:sp>
          <p:nvSpPr>
            <p:cNvPr id="24693" name="Oval 118"/>
            <p:cNvSpPr>
              <a:spLocks noChangeArrowheads="1"/>
            </p:cNvSpPr>
            <p:nvPr/>
          </p:nvSpPr>
          <p:spPr bwMode="auto">
            <a:xfrm>
              <a:off x="2608" y="2025"/>
              <a:ext cx="56" cy="103"/>
            </a:xfrm>
            <a:prstGeom prst="ellipse">
              <a:avLst/>
            </a:prstGeom>
            <a:solidFill>
              <a:srgbClr val="FFFFFF"/>
            </a:solidFill>
            <a:ln w="12700">
              <a:solidFill>
                <a:srgbClr val="000000"/>
              </a:solidFill>
              <a:round/>
              <a:headEnd/>
              <a:tailEnd/>
            </a:ln>
          </p:spPr>
          <p:txBody>
            <a:bodyPr/>
            <a:lstStyle/>
            <a:p>
              <a:endParaRPr lang="en-US"/>
            </a:p>
          </p:txBody>
        </p:sp>
        <p:sp>
          <p:nvSpPr>
            <p:cNvPr id="24694" name="Line 119"/>
            <p:cNvSpPr>
              <a:spLocks noChangeShapeType="1"/>
            </p:cNvSpPr>
            <p:nvPr/>
          </p:nvSpPr>
          <p:spPr bwMode="auto">
            <a:xfrm flipH="1">
              <a:off x="2325" y="2021"/>
              <a:ext cx="279" cy="1"/>
            </a:xfrm>
            <a:prstGeom prst="line">
              <a:avLst/>
            </a:prstGeom>
            <a:noFill/>
            <a:ln w="12700">
              <a:solidFill>
                <a:srgbClr val="000000"/>
              </a:solidFill>
              <a:round/>
              <a:headEnd/>
              <a:tailEnd/>
            </a:ln>
          </p:spPr>
          <p:txBody>
            <a:bodyPr/>
            <a:lstStyle/>
            <a:p>
              <a:endParaRPr lang="en-US"/>
            </a:p>
          </p:txBody>
        </p:sp>
        <p:sp>
          <p:nvSpPr>
            <p:cNvPr id="24695" name="Line 120"/>
            <p:cNvSpPr>
              <a:spLocks noChangeShapeType="1"/>
            </p:cNvSpPr>
            <p:nvPr/>
          </p:nvSpPr>
          <p:spPr bwMode="auto">
            <a:xfrm flipH="1">
              <a:off x="2325" y="2125"/>
              <a:ext cx="279" cy="1"/>
            </a:xfrm>
            <a:prstGeom prst="line">
              <a:avLst/>
            </a:prstGeom>
            <a:noFill/>
            <a:ln w="12700">
              <a:solidFill>
                <a:srgbClr val="000000"/>
              </a:solidFill>
              <a:round/>
              <a:headEnd/>
              <a:tailEnd/>
            </a:ln>
          </p:spPr>
          <p:txBody>
            <a:bodyPr/>
            <a:lstStyle/>
            <a:p>
              <a:endParaRPr lang="en-US"/>
            </a:p>
          </p:txBody>
        </p:sp>
        <p:sp>
          <p:nvSpPr>
            <p:cNvPr id="24696" name="Arc 121"/>
            <p:cNvSpPr>
              <a:spLocks/>
            </p:cNvSpPr>
            <p:nvPr/>
          </p:nvSpPr>
          <p:spPr bwMode="auto">
            <a:xfrm>
              <a:off x="2273" y="2025"/>
              <a:ext cx="56" cy="5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2"/>
                    <a:pt x="9604" y="59"/>
                    <a:pt x="21492" y="0"/>
                  </a:cubicBezTo>
                </a:path>
                <a:path w="21600" h="21600" stroke="0" extrusionOk="0">
                  <a:moveTo>
                    <a:pt x="0" y="21600"/>
                  </a:moveTo>
                  <a:cubicBezTo>
                    <a:pt x="0" y="9712"/>
                    <a:pt x="9604" y="59"/>
                    <a:pt x="21492" y="0"/>
                  </a:cubicBezTo>
                  <a:lnTo>
                    <a:pt x="21600" y="21600"/>
                  </a:lnTo>
                  <a:close/>
                </a:path>
              </a:pathLst>
            </a:custGeom>
            <a:noFill/>
            <a:ln w="12700">
              <a:solidFill>
                <a:srgbClr val="000000"/>
              </a:solidFill>
              <a:round/>
              <a:headEnd/>
              <a:tailEnd/>
            </a:ln>
          </p:spPr>
          <p:txBody>
            <a:bodyPr/>
            <a:lstStyle/>
            <a:p>
              <a:endParaRPr lang="en-IN"/>
            </a:p>
          </p:txBody>
        </p:sp>
        <p:sp>
          <p:nvSpPr>
            <p:cNvPr id="24697" name="Arc 122"/>
            <p:cNvSpPr>
              <a:spLocks/>
            </p:cNvSpPr>
            <p:nvPr/>
          </p:nvSpPr>
          <p:spPr bwMode="auto">
            <a:xfrm>
              <a:off x="2273" y="2077"/>
              <a:ext cx="56" cy="5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492" y="21599"/>
                  </a:moveTo>
                  <a:cubicBezTo>
                    <a:pt x="9604" y="21540"/>
                    <a:pt x="0" y="11887"/>
                    <a:pt x="0" y="0"/>
                  </a:cubicBezTo>
                </a:path>
                <a:path w="21600" h="21600" stroke="0" extrusionOk="0">
                  <a:moveTo>
                    <a:pt x="21492" y="21599"/>
                  </a:moveTo>
                  <a:cubicBezTo>
                    <a:pt x="9604" y="21540"/>
                    <a:pt x="0" y="11887"/>
                    <a:pt x="0" y="0"/>
                  </a:cubicBezTo>
                  <a:lnTo>
                    <a:pt x="21600" y="0"/>
                  </a:lnTo>
                  <a:close/>
                </a:path>
              </a:pathLst>
            </a:custGeom>
            <a:noFill/>
            <a:ln w="12700">
              <a:solidFill>
                <a:srgbClr val="000000"/>
              </a:solidFill>
              <a:round/>
              <a:headEnd/>
              <a:tailEnd/>
            </a:ln>
          </p:spPr>
          <p:txBody>
            <a:bodyPr/>
            <a:lstStyle/>
            <a:p>
              <a:endParaRPr lang="en-IN"/>
            </a:p>
          </p:txBody>
        </p:sp>
        <p:sp>
          <p:nvSpPr>
            <p:cNvPr id="24698" name="Oval 123"/>
            <p:cNvSpPr>
              <a:spLocks noChangeArrowheads="1"/>
            </p:cNvSpPr>
            <p:nvPr/>
          </p:nvSpPr>
          <p:spPr bwMode="auto">
            <a:xfrm>
              <a:off x="2504" y="1817"/>
              <a:ext cx="56" cy="104"/>
            </a:xfrm>
            <a:prstGeom prst="ellipse">
              <a:avLst/>
            </a:prstGeom>
            <a:solidFill>
              <a:srgbClr val="FFFFFF"/>
            </a:solidFill>
            <a:ln w="12700">
              <a:solidFill>
                <a:srgbClr val="000000"/>
              </a:solidFill>
              <a:round/>
              <a:headEnd/>
              <a:tailEnd/>
            </a:ln>
          </p:spPr>
          <p:txBody>
            <a:bodyPr/>
            <a:lstStyle/>
            <a:p>
              <a:endParaRPr lang="en-US"/>
            </a:p>
          </p:txBody>
        </p:sp>
        <p:sp>
          <p:nvSpPr>
            <p:cNvPr id="24699" name="Line 124"/>
            <p:cNvSpPr>
              <a:spLocks noChangeShapeType="1"/>
            </p:cNvSpPr>
            <p:nvPr/>
          </p:nvSpPr>
          <p:spPr bwMode="auto">
            <a:xfrm flipH="1">
              <a:off x="2221" y="1813"/>
              <a:ext cx="279" cy="1"/>
            </a:xfrm>
            <a:prstGeom prst="line">
              <a:avLst/>
            </a:prstGeom>
            <a:noFill/>
            <a:ln w="12700">
              <a:solidFill>
                <a:srgbClr val="000000"/>
              </a:solidFill>
              <a:round/>
              <a:headEnd/>
              <a:tailEnd/>
            </a:ln>
          </p:spPr>
          <p:txBody>
            <a:bodyPr/>
            <a:lstStyle/>
            <a:p>
              <a:endParaRPr lang="en-US"/>
            </a:p>
          </p:txBody>
        </p:sp>
        <p:sp>
          <p:nvSpPr>
            <p:cNvPr id="24700" name="Line 125"/>
            <p:cNvSpPr>
              <a:spLocks noChangeShapeType="1"/>
            </p:cNvSpPr>
            <p:nvPr/>
          </p:nvSpPr>
          <p:spPr bwMode="auto">
            <a:xfrm flipH="1">
              <a:off x="2213" y="1917"/>
              <a:ext cx="279" cy="1"/>
            </a:xfrm>
            <a:prstGeom prst="line">
              <a:avLst/>
            </a:prstGeom>
            <a:noFill/>
            <a:ln w="12700">
              <a:solidFill>
                <a:srgbClr val="000000"/>
              </a:solidFill>
              <a:round/>
              <a:headEnd/>
              <a:tailEnd/>
            </a:ln>
          </p:spPr>
          <p:txBody>
            <a:bodyPr/>
            <a:lstStyle/>
            <a:p>
              <a:endParaRPr lang="en-US"/>
            </a:p>
          </p:txBody>
        </p:sp>
        <p:sp>
          <p:nvSpPr>
            <p:cNvPr id="24701" name="Arc 126"/>
            <p:cNvSpPr>
              <a:spLocks/>
            </p:cNvSpPr>
            <p:nvPr/>
          </p:nvSpPr>
          <p:spPr bwMode="auto">
            <a:xfrm>
              <a:off x="2169" y="1817"/>
              <a:ext cx="56" cy="5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3"/>
                    <a:pt x="9604" y="60"/>
                    <a:pt x="21491" y="0"/>
                  </a:cubicBezTo>
                </a:path>
                <a:path w="21600" h="21600" stroke="0" extrusionOk="0">
                  <a:moveTo>
                    <a:pt x="0" y="21600"/>
                  </a:moveTo>
                  <a:cubicBezTo>
                    <a:pt x="0" y="9713"/>
                    <a:pt x="9604" y="60"/>
                    <a:pt x="21491" y="0"/>
                  </a:cubicBezTo>
                  <a:lnTo>
                    <a:pt x="21600" y="21600"/>
                  </a:lnTo>
                  <a:close/>
                </a:path>
              </a:pathLst>
            </a:custGeom>
            <a:noFill/>
            <a:ln w="12700">
              <a:solidFill>
                <a:srgbClr val="000000"/>
              </a:solidFill>
              <a:round/>
              <a:headEnd/>
              <a:tailEnd/>
            </a:ln>
          </p:spPr>
          <p:txBody>
            <a:bodyPr/>
            <a:lstStyle/>
            <a:p>
              <a:endParaRPr lang="en-IN"/>
            </a:p>
          </p:txBody>
        </p:sp>
        <p:sp>
          <p:nvSpPr>
            <p:cNvPr id="24702" name="Arc 127"/>
            <p:cNvSpPr>
              <a:spLocks/>
            </p:cNvSpPr>
            <p:nvPr/>
          </p:nvSpPr>
          <p:spPr bwMode="auto">
            <a:xfrm>
              <a:off x="2169" y="1869"/>
              <a:ext cx="56" cy="5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491" y="21599"/>
                  </a:moveTo>
                  <a:cubicBezTo>
                    <a:pt x="9604" y="21539"/>
                    <a:pt x="0" y="11886"/>
                    <a:pt x="0" y="0"/>
                  </a:cubicBezTo>
                </a:path>
                <a:path w="21600" h="21600" stroke="0" extrusionOk="0">
                  <a:moveTo>
                    <a:pt x="21491" y="21599"/>
                  </a:moveTo>
                  <a:cubicBezTo>
                    <a:pt x="9604" y="21539"/>
                    <a:pt x="0" y="11886"/>
                    <a:pt x="0" y="0"/>
                  </a:cubicBezTo>
                  <a:lnTo>
                    <a:pt x="21600" y="0"/>
                  </a:lnTo>
                  <a:close/>
                </a:path>
              </a:pathLst>
            </a:custGeom>
            <a:noFill/>
            <a:ln w="12700">
              <a:solidFill>
                <a:srgbClr val="000000"/>
              </a:solidFill>
              <a:round/>
              <a:headEnd/>
              <a:tailEnd/>
            </a:ln>
          </p:spPr>
          <p:txBody>
            <a:bodyPr/>
            <a:lstStyle/>
            <a:p>
              <a:endParaRPr lang="en-IN"/>
            </a:p>
          </p:txBody>
        </p:sp>
        <p:sp>
          <p:nvSpPr>
            <p:cNvPr id="24703" name="Line 128"/>
            <p:cNvSpPr>
              <a:spLocks noChangeShapeType="1"/>
            </p:cNvSpPr>
            <p:nvPr/>
          </p:nvSpPr>
          <p:spPr bwMode="auto">
            <a:xfrm>
              <a:off x="1470" y="1335"/>
              <a:ext cx="607" cy="343"/>
            </a:xfrm>
            <a:prstGeom prst="line">
              <a:avLst/>
            </a:prstGeom>
            <a:noFill/>
            <a:ln w="12700">
              <a:solidFill>
                <a:srgbClr val="000000"/>
              </a:solidFill>
              <a:round/>
              <a:headEnd/>
              <a:tailEnd/>
            </a:ln>
          </p:spPr>
          <p:txBody>
            <a:bodyPr/>
            <a:lstStyle/>
            <a:p>
              <a:endParaRPr lang="en-US"/>
            </a:p>
          </p:txBody>
        </p:sp>
        <p:sp>
          <p:nvSpPr>
            <p:cNvPr id="24704" name="Line 129"/>
            <p:cNvSpPr>
              <a:spLocks noChangeShapeType="1"/>
            </p:cNvSpPr>
            <p:nvPr/>
          </p:nvSpPr>
          <p:spPr bwMode="auto">
            <a:xfrm>
              <a:off x="1247" y="1542"/>
              <a:ext cx="910" cy="319"/>
            </a:xfrm>
            <a:prstGeom prst="line">
              <a:avLst/>
            </a:prstGeom>
            <a:noFill/>
            <a:ln w="12700">
              <a:solidFill>
                <a:srgbClr val="000000"/>
              </a:solidFill>
              <a:round/>
              <a:headEnd/>
              <a:tailEnd/>
            </a:ln>
          </p:spPr>
          <p:txBody>
            <a:bodyPr/>
            <a:lstStyle/>
            <a:p>
              <a:endParaRPr lang="en-US"/>
            </a:p>
          </p:txBody>
        </p:sp>
        <p:sp>
          <p:nvSpPr>
            <p:cNvPr id="24705" name="Line 130"/>
            <p:cNvSpPr>
              <a:spLocks noChangeShapeType="1"/>
            </p:cNvSpPr>
            <p:nvPr/>
          </p:nvSpPr>
          <p:spPr bwMode="auto">
            <a:xfrm>
              <a:off x="1031" y="1734"/>
              <a:ext cx="1230" cy="335"/>
            </a:xfrm>
            <a:prstGeom prst="line">
              <a:avLst/>
            </a:prstGeom>
            <a:noFill/>
            <a:ln w="12700">
              <a:solidFill>
                <a:srgbClr val="000000"/>
              </a:solidFill>
              <a:round/>
              <a:headEnd/>
              <a:tailEnd/>
            </a:ln>
          </p:spPr>
          <p:txBody>
            <a:bodyPr/>
            <a:lstStyle/>
            <a:p>
              <a:endParaRPr lang="en-US"/>
            </a:p>
          </p:txBody>
        </p:sp>
        <p:sp>
          <p:nvSpPr>
            <p:cNvPr id="24706" name="Freeform 131"/>
            <p:cNvSpPr>
              <a:spLocks/>
            </p:cNvSpPr>
            <p:nvPr/>
          </p:nvSpPr>
          <p:spPr bwMode="auto">
            <a:xfrm>
              <a:off x="2532" y="1742"/>
              <a:ext cx="1094" cy="127"/>
            </a:xfrm>
            <a:custGeom>
              <a:avLst/>
              <a:gdLst>
                <a:gd name="T0" fmla="*/ 0 w 1094"/>
                <a:gd name="T1" fmla="*/ 127 h 127"/>
                <a:gd name="T2" fmla="*/ 464 w 1094"/>
                <a:gd name="T3" fmla="*/ 127 h 127"/>
                <a:gd name="T4" fmla="*/ 1094 w 1094"/>
                <a:gd name="T5" fmla="*/ 0 h 127"/>
                <a:gd name="T6" fmla="*/ 0 60000 65536"/>
                <a:gd name="T7" fmla="*/ 0 60000 65536"/>
                <a:gd name="T8" fmla="*/ 0 60000 65536"/>
                <a:gd name="T9" fmla="*/ 0 w 1094"/>
                <a:gd name="T10" fmla="*/ 0 h 127"/>
                <a:gd name="T11" fmla="*/ 1094 w 1094"/>
                <a:gd name="T12" fmla="*/ 127 h 127"/>
              </a:gdLst>
              <a:ahLst/>
              <a:cxnLst>
                <a:cxn ang="T6">
                  <a:pos x="T0" y="T1"/>
                </a:cxn>
                <a:cxn ang="T7">
                  <a:pos x="T2" y="T3"/>
                </a:cxn>
                <a:cxn ang="T8">
                  <a:pos x="T4" y="T5"/>
                </a:cxn>
              </a:cxnLst>
              <a:rect l="T9" t="T10" r="T11" b="T12"/>
              <a:pathLst>
                <a:path w="1094" h="127">
                  <a:moveTo>
                    <a:pt x="0" y="127"/>
                  </a:moveTo>
                  <a:lnTo>
                    <a:pt x="464" y="127"/>
                  </a:lnTo>
                  <a:lnTo>
                    <a:pt x="1094" y="0"/>
                  </a:lnTo>
                </a:path>
              </a:pathLst>
            </a:custGeom>
            <a:noFill/>
            <a:ln w="12700">
              <a:solidFill>
                <a:srgbClr val="000000"/>
              </a:solidFill>
              <a:round/>
              <a:headEnd/>
              <a:tailEnd/>
            </a:ln>
          </p:spPr>
          <p:txBody>
            <a:bodyPr/>
            <a:lstStyle/>
            <a:p>
              <a:endParaRPr lang="en-IN"/>
            </a:p>
          </p:txBody>
        </p:sp>
        <p:sp>
          <p:nvSpPr>
            <p:cNvPr id="24707" name="Freeform 132"/>
            <p:cNvSpPr>
              <a:spLocks/>
            </p:cNvSpPr>
            <p:nvPr/>
          </p:nvSpPr>
          <p:spPr bwMode="auto">
            <a:xfrm>
              <a:off x="2636" y="1797"/>
              <a:ext cx="990" cy="280"/>
            </a:xfrm>
            <a:custGeom>
              <a:avLst/>
              <a:gdLst>
                <a:gd name="T0" fmla="*/ 0 w 990"/>
                <a:gd name="T1" fmla="*/ 280 h 280"/>
                <a:gd name="T2" fmla="*/ 391 w 990"/>
                <a:gd name="T3" fmla="*/ 280 h 280"/>
                <a:gd name="T4" fmla="*/ 990 w 990"/>
                <a:gd name="T5" fmla="*/ 0 h 280"/>
                <a:gd name="T6" fmla="*/ 0 60000 65536"/>
                <a:gd name="T7" fmla="*/ 0 60000 65536"/>
                <a:gd name="T8" fmla="*/ 0 60000 65536"/>
                <a:gd name="T9" fmla="*/ 0 w 990"/>
                <a:gd name="T10" fmla="*/ 0 h 280"/>
                <a:gd name="T11" fmla="*/ 990 w 990"/>
                <a:gd name="T12" fmla="*/ 280 h 280"/>
              </a:gdLst>
              <a:ahLst/>
              <a:cxnLst>
                <a:cxn ang="T6">
                  <a:pos x="T0" y="T1"/>
                </a:cxn>
                <a:cxn ang="T7">
                  <a:pos x="T2" y="T3"/>
                </a:cxn>
                <a:cxn ang="T8">
                  <a:pos x="T4" y="T5"/>
                </a:cxn>
              </a:cxnLst>
              <a:rect l="T9" t="T10" r="T11" b="T12"/>
              <a:pathLst>
                <a:path w="990" h="280">
                  <a:moveTo>
                    <a:pt x="0" y="280"/>
                  </a:moveTo>
                  <a:lnTo>
                    <a:pt x="391" y="280"/>
                  </a:lnTo>
                  <a:lnTo>
                    <a:pt x="990" y="0"/>
                  </a:lnTo>
                </a:path>
              </a:pathLst>
            </a:custGeom>
            <a:noFill/>
            <a:ln w="12700">
              <a:solidFill>
                <a:srgbClr val="000000"/>
              </a:solidFill>
              <a:round/>
              <a:headEnd/>
              <a:tailEnd/>
            </a:ln>
          </p:spPr>
          <p:txBody>
            <a:bodyPr/>
            <a:lstStyle/>
            <a:p>
              <a:endParaRPr lang="en-IN"/>
            </a:p>
          </p:txBody>
        </p:sp>
        <p:sp>
          <p:nvSpPr>
            <p:cNvPr id="24708" name="Line 133"/>
            <p:cNvSpPr>
              <a:spLocks noChangeShapeType="1"/>
            </p:cNvSpPr>
            <p:nvPr/>
          </p:nvSpPr>
          <p:spPr bwMode="auto">
            <a:xfrm>
              <a:off x="2437" y="1678"/>
              <a:ext cx="1197" cy="1"/>
            </a:xfrm>
            <a:prstGeom prst="line">
              <a:avLst/>
            </a:prstGeom>
            <a:noFill/>
            <a:ln w="12700">
              <a:solidFill>
                <a:srgbClr val="000000"/>
              </a:solidFill>
              <a:round/>
              <a:headEnd/>
              <a:tailEnd/>
            </a:ln>
          </p:spPr>
          <p:txBody>
            <a:bodyPr/>
            <a:lstStyle/>
            <a:p>
              <a:endParaRPr lang="en-US"/>
            </a:p>
          </p:txBody>
        </p:sp>
        <p:sp>
          <p:nvSpPr>
            <p:cNvPr id="24709" name="Line 134"/>
            <p:cNvSpPr>
              <a:spLocks noChangeShapeType="1"/>
            </p:cNvSpPr>
            <p:nvPr/>
          </p:nvSpPr>
          <p:spPr bwMode="auto">
            <a:xfrm>
              <a:off x="2892" y="2140"/>
              <a:ext cx="191" cy="1"/>
            </a:xfrm>
            <a:prstGeom prst="line">
              <a:avLst/>
            </a:prstGeom>
            <a:noFill/>
            <a:ln w="12700">
              <a:solidFill>
                <a:srgbClr val="000000"/>
              </a:solidFill>
              <a:round/>
              <a:headEnd/>
              <a:tailEnd/>
            </a:ln>
          </p:spPr>
          <p:txBody>
            <a:bodyPr/>
            <a:lstStyle/>
            <a:p>
              <a:endParaRPr lang="en-US"/>
            </a:p>
          </p:txBody>
        </p:sp>
        <p:sp>
          <p:nvSpPr>
            <p:cNvPr id="24710" name="Line 135"/>
            <p:cNvSpPr>
              <a:spLocks noChangeShapeType="1"/>
            </p:cNvSpPr>
            <p:nvPr/>
          </p:nvSpPr>
          <p:spPr bwMode="auto">
            <a:xfrm>
              <a:off x="2996" y="2140"/>
              <a:ext cx="1" cy="144"/>
            </a:xfrm>
            <a:prstGeom prst="line">
              <a:avLst/>
            </a:prstGeom>
            <a:noFill/>
            <a:ln w="12700">
              <a:solidFill>
                <a:srgbClr val="000000"/>
              </a:solidFill>
              <a:round/>
              <a:headEnd/>
              <a:tailEnd/>
            </a:ln>
          </p:spPr>
          <p:txBody>
            <a:bodyPr/>
            <a:lstStyle/>
            <a:p>
              <a:endParaRPr lang="en-US"/>
            </a:p>
          </p:txBody>
        </p:sp>
        <p:sp>
          <p:nvSpPr>
            <p:cNvPr id="24711" name="Line 136"/>
            <p:cNvSpPr>
              <a:spLocks noChangeShapeType="1"/>
            </p:cNvSpPr>
            <p:nvPr/>
          </p:nvSpPr>
          <p:spPr bwMode="auto">
            <a:xfrm>
              <a:off x="2900" y="1638"/>
              <a:ext cx="191" cy="1"/>
            </a:xfrm>
            <a:prstGeom prst="line">
              <a:avLst/>
            </a:prstGeom>
            <a:noFill/>
            <a:ln w="12700">
              <a:solidFill>
                <a:srgbClr val="000000"/>
              </a:solidFill>
              <a:round/>
              <a:headEnd/>
              <a:tailEnd/>
            </a:ln>
          </p:spPr>
          <p:txBody>
            <a:bodyPr/>
            <a:lstStyle/>
            <a:p>
              <a:endParaRPr lang="en-US"/>
            </a:p>
          </p:txBody>
        </p:sp>
        <p:sp>
          <p:nvSpPr>
            <p:cNvPr id="24712" name="Line 137"/>
            <p:cNvSpPr>
              <a:spLocks noChangeShapeType="1"/>
            </p:cNvSpPr>
            <p:nvPr/>
          </p:nvSpPr>
          <p:spPr bwMode="auto">
            <a:xfrm flipV="1">
              <a:off x="3004" y="1478"/>
              <a:ext cx="1" cy="160"/>
            </a:xfrm>
            <a:prstGeom prst="line">
              <a:avLst/>
            </a:prstGeom>
            <a:noFill/>
            <a:ln w="12700">
              <a:solidFill>
                <a:srgbClr val="000000"/>
              </a:solidFill>
              <a:round/>
              <a:headEnd/>
              <a:tailEnd/>
            </a:ln>
          </p:spPr>
          <p:txBody>
            <a:bodyPr/>
            <a:lstStyle/>
            <a:p>
              <a:endParaRPr lang="en-US"/>
            </a:p>
          </p:txBody>
        </p:sp>
        <p:sp>
          <p:nvSpPr>
            <p:cNvPr id="24713" name="Rectangle 138"/>
            <p:cNvSpPr>
              <a:spLocks noChangeArrowheads="1"/>
            </p:cNvSpPr>
            <p:nvPr/>
          </p:nvSpPr>
          <p:spPr bwMode="auto">
            <a:xfrm>
              <a:off x="544" y="1079"/>
              <a:ext cx="144" cy="152"/>
            </a:xfrm>
            <a:prstGeom prst="rect">
              <a:avLst/>
            </a:prstGeom>
            <a:solidFill>
              <a:srgbClr val="FFFFFF"/>
            </a:solidFill>
            <a:ln w="9525">
              <a:noFill/>
              <a:miter lim="800000"/>
              <a:headEnd/>
              <a:tailEnd/>
            </a:ln>
          </p:spPr>
          <p:txBody>
            <a:bodyPr/>
            <a:lstStyle/>
            <a:p>
              <a:endParaRPr lang="en-US"/>
            </a:p>
          </p:txBody>
        </p:sp>
        <p:sp>
          <p:nvSpPr>
            <p:cNvPr id="24714" name="Rectangle 139"/>
            <p:cNvSpPr>
              <a:spLocks noChangeArrowheads="1"/>
            </p:cNvSpPr>
            <p:nvPr/>
          </p:nvSpPr>
          <p:spPr bwMode="auto">
            <a:xfrm>
              <a:off x="576" y="1095"/>
              <a:ext cx="120"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3</a:t>
              </a:r>
              <a:endParaRPr lang="en-US"/>
            </a:p>
          </p:txBody>
        </p:sp>
        <p:sp>
          <p:nvSpPr>
            <p:cNvPr id="24715" name="Rectangle 140"/>
            <p:cNvSpPr>
              <a:spLocks noChangeArrowheads="1"/>
            </p:cNvSpPr>
            <p:nvPr/>
          </p:nvSpPr>
          <p:spPr bwMode="auto">
            <a:xfrm>
              <a:off x="2556" y="1446"/>
              <a:ext cx="288" cy="152"/>
            </a:xfrm>
            <a:prstGeom prst="rect">
              <a:avLst/>
            </a:prstGeom>
            <a:solidFill>
              <a:srgbClr val="FFFFFF"/>
            </a:solidFill>
            <a:ln w="9525">
              <a:noFill/>
              <a:miter lim="800000"/>
              <a:headEnd/>
              <a:tailEnd/>
            </a:ln>
          </p:spPr>
          <p:txBody>
            <a:bodyPr/>
            <a:lstStyle/>
            <a:p>
              <a:endParaRPr lang="en-US"/>
            </a:p>
          </p:txBody>
        </p:sp>
        <p:sp>
          <p:nvSpPr>
            <p:cNvPr id="24716" name="Rectangle 141"/>
            <p:cNvSpPr>
              <a:spLocks noChangeArrowheads="1"/>
            </p:cNvSpPr>
            <p:nvPr/>
          </p:nvSpPr>
          <p:spPr bwMode="auto">
            <a:xfrm>
              <a:off x="2588" y="1462"/>
              <a:ext cx="248"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red</a:t>
              </a:r>
              <a:endParaRPr lang="en-US"/>
            </a:p>
          </p:txBody>
        </p:sp>
        <p:sp>
          <p:nvSpPr>
            <p:cNvPr id="24717" name="Rectangle 142"/>
            <p:cNvSpPr>
              <a:spLocks noChangeArrowheads="1"/>
            </p:cNvSpPr>
            <p:nvPr/>
          </p:nvSpPr>
          <p:spPr bwMode="auto">
            <a:xfrm>
              <a:off x="2588" y="1678"/>
              <a:ext cx="439" cy="151"/>
            </a:xfrm>
            <a:prstGeom prst="rect">
              <a:avLst/>
            </a:prstGeom>
            <a:solidFill>
              <a:srgbClr val="FFFFFF"/>
            </a:solidFill>
            <a:ln w="9525">
              <a:noFill/>
              <a:miter lim="800000"/>
              <a:headEnd/>
              <a:tailEnd/>
            </a:ln>
          </p:spPr>
          <p:txBody>
            <a:bodyPr/>
            <a:lstStyle/>
            <a:p>
              <a:endParaRPr lang="en-US"/>
            </a:p>
          </p:txBody>
        </p:sp>
        <p:sp>
          <p:nvSpPr>
            <p:cNvPr id="24718" name="Rectangle 143"/>
            <p:cNvSpPr>
              <a:spLocks noChangeArrowheads="1"/>
            </p:cNvSpPr>
            <p:nvPr/>
          </p:nvSpPr>
          <p:spPr bwMode="auto">
            <a:xfrm>
              <a:off x="2620" y="1693"/>
              <a:ext cx="391"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green</a:t>
              </a:r>
              <a:endParaRPr lang="en-US"/>
            </a:p>
          </p:txBody>
        </p:sp>
        <p:sp>
          <p:nvSpPr>
            <p:cNvPr id="24719" name="Rectangle 144"/>
            <p:cNvSpPr>
              <a:spLocks noChangeArrowheads="1"/>
            </p:cNvSpPr>
            <p:nvPr/>
          </p:nvSpPr>
          <p:spPr bwMode="auto">
            <a:xfrm>
              <a:off x="2676" y="1893"/>
              <a:ext cx="343" cy="152"/>
            </a:xfrm>
            <a:prstGeom prst="rect">
              <a:avLst/>
            </a:prstGeom>
            <a:solidFill>
              <a:srgbClr val="FFFFFF"/>
            </a:solidFill>
            <a:ln w="9525">
              <a:noFill/>
              <a:miter lim="800000"/>
              <a:headEnd/>
              <a:tailEnd/>
            </a:ln>
          </p:spPr>
          <p:txBody>
            <a:bodyPr/>
            <a:lstStyle/>
            <a:p>
              <a:endParaRPr lang="en-US"/>
            </a:p>
          </p:txBody>
        </p:sp>
        <p:sp>
          <p:nvSpPr>
            <p:cNvPr id="24720" name="Rectangle 145"/>
            <p:cNvSpPr>
              <a:spLocks noChangeArrowheads="1"/>
            </p:cNvSpPr>
            <p:nvPr/>
          </p:nvSpPr>
          <p:spPr bwMode="auto">
            <a:xfrm>
              <a:off x="2708" y="1909"/>
              <a:ext cx="303"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blue</a:t>
              </a:r>
              <a:endParaRPr lang="en-US"/>
            </a:p>
          </p:txBody>
        </p:sp>
        <p:sp>
          <p:nvSpPr>
            <p:cNvPr id="24721" name="Line 146"/>
            <p:cNvSpPr>
              <a:spLocks noChangeShapeType="1"/>
            </p:cNvSpPr>
            <p:nvPr/>
          </p:nvSpPr>
          <p:spPr bwMode="auto">
            <a:xfrm>
              <a:off x="2564" y="1678"/>
              <a:ext cx="471" cy="1"/>
            </a:xfrm>
            <a:prstGeom prst="line">
              <a:avLst/>
            </a:prstGeom>
            <a:noFill/>
            <a:ln w="12700">
              <a:solidFill>
                <a:srgbClr val="000000"/>
              </a:solidFill>
              <a:round/>
              <a:headEnd/>
              <a:tailEnd/>
            </a:ln>
          </p:spPr>
          <p:txBody>
            <a:bodyPr/>
            <a:lstStyle/>
            <a:p>
              <a:endParaRPr lang="en-US"/>
            </a:p>
          </p:txBody>
        </p:sp>
        <p:sp>
          <p:nvSpPr>
            <p:cNvPr id="24722" name="Rectangle 147"/>
            <p:cNvSpPr>
              <a:spLocks noChangeArrowheads="1"/>
            </p:cNvSpPr>
            <p:nvPr/>
          </p:nvSpPr>
          <p:spPr bwMode="auto">
            <a:xfrm>
              <a:off x="728" y="2755"/>
              <a:ext cx="4016" cy="151"/>
            </a:xfrm>
            <a:prstGeom prst="rect">
              <a:avLst/>
            </a:prstGeom>
            <a:solidFill>
              <a:srgbClr val="FFFFFF"/>
            </a:solidFill>
            <a:ln w="9525">
              <a:noFill/>
              <a:miter lim="800000"/>
              <a:headEnd/>
              <a:tailEnd/>
            </a:ln>
          </p:spPr>
          <p:txBody>
            <a:bodyPr/>
            <a:lstStyle/>
            <a:p>
              <a:endParaRPr lang="en-US"/>
            </a:p>
          </p:txBody>
        </p:sp>
        <p:sp>
          <p:nvSpPr>
            <p:cNvPr id="24723" name="Rectangle 148"/>
            <p:cNvSpPr>
              <a:spLocks noChangeArrowheads="1"/>
            </p:cNvSpPr>
            <p:nvPr/>
          </p:nvSpPr>
          <p:spPr bwMode="auto">
            <a:xfrm>
              <a:off x="300" y="2770"/>
              <a:ext cx="4415" cy="134"/>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                 COLOR:   black     red    green   blue     yellow     cyan       magenta    white</a:t>
              </a:r>
              <a:endParaRPr lang="en-US"/>
            </a:p>
          </p:txBody>
        </p:sp>
        <p:sp>
          <p:nvSpPr>
            <p:cNvPr id="24724" name="Rectangle 149"/>
            <p:cNvSpPr>
              <a:spLocks noChangeArrowheads="1"/>
            </p:cNvSpPr>
            <p:nvPr/>
          </p:nvSpPr>
          <p:spPr bwMode="auto">
            <a:xfrm>
              <a:off x="951" y="3042"/>
              <a:ext cx="160" cy="151"/>
            </a:xfrm>
            <a:prstGeom prst="rect">
              <a:avLst/>
            </a:prstGeom>
            <a:solidFill>
              <a:srgbClr val="FFFFFF"/>
            </a:solidFill>
            <a:ln w="9525">
              <a:noFill/>
              <a:miter lim="800000"/>
              <a:headEnd/>
              <a:tailEnd/>
            </a:ln>
          </p:spPr>
          <p:txBody>
            <a:bodyPr/>
            <a:lstStyle/>
            <a:p>
              <a:endParaRPr lang="en-US"/>
            </a:p>
          </p:txBody>
        </p:sp>
        <p:sp>
          <p:nvSpPr>
            <p:cNvPr id="24725" name="Rectangle 150"/>
            <p:cNvSpPr>
              <a:spLocks noChangeArrowheads="1"/>
            </p:cNvSpPr>
            <p:nvPr/>
          </p:nvSpPr>
          <p:spPr bwMode="auto">
            <a:xfrm>
              <a:off x="983" y="3058"/>
              <a:ext cx="168"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R </a:t>
              </a:r>
              <a:endParaRPr lang="en-US"/>
            </a:p>
          </p:txBody>
        </p:sp>
        <p:sp>
          <p:nvSpPr>
            <p:cNvPr id="24726" name="Rectangle 151"/>
            <p:cNvSpPr>
              <a:spLocks noChangeArrowheads="1"/>
            </p:cNvSpPr>
            <p:nvPr/>
          </p:nvSpPr>
          <p:spPr bwMode="auto">
            <a:xfrm>
              <a:off x="951" y="3193"/>
              <a:ext cx="160" cy="152"/>
            </a:xfrm>
            <a:prstGeom prst="rect">
              <a:avLst/>
            </a:prstGeom>
            <a:solidFill>
              <a:srgbClr val="FFFFFF"/>
            </a:solidFill>
            <a:ln w="9525">
              <a:noFill/>
              <a:miter lim="800000"/>
              <a:headEnd/>
              <a:tailEnd/>
            </a:ln>
          </p:spPr>
          <p:txBody>
            <a:bodyPr/>
            <a:lstStyle/>
            <a:p>
              <a:endParaRPr lang="en-US"/>
            </a:p>
          </p:txBody>
        </p:sp>
        <p:sp>
          <p:nvSpPr>
            <p:cNvPr id="24727" name="Rectangle 152"/>
            <p:cNvSpPr>
              <a:spLocks noChangeArrowheads="1"/>
            </p:cNvSpPr>
            <p:nvPr/>
          </p:nvSpPr>
          <p:spPr bwMode="auto">
            <a:xfrm>
              <a:off x="983" y="3209"/>
              <a:ext cx="176"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G </a:t>
              </a:r>
              <a:endParaRPr lang="en-US"/>
            </a:p>
          </p:txBody>
        </p:sp>
        <p:sp>
          <p:nvSpPr>
            <p:cNvPr id="24728" name="Rectangle 153"/>
            <p:cNvSpPr>
              <a:spLocks noChangeArrowheads="1"/>
            </p:cNvSpPr>
            <p:nvPr/>
          </p:nvSpPr>
          <p:spPr bwMode="auto">
            <a:xfrm>
              <a:off x="951" y="3345"/>
              <a:ext cx="144" cy="152"/>
            </a:xfrm>
            <a:prstGeom prst="rect">
              <a:avLst/>
            </a:prstGeom>
            <a:solidFill>
              <a:srgbClr val="FFFFFF"/>
            </a:solidFill>
            <a:ln w="9525">
              <a:noFill/>
              <a:miter lim="800000"/>
              <a:headEnd/>
              <a:tailEnd/>
            </a:ln>
          </p:spPr>
          <p:txBody>
            <a:bodyPr/>
            <a:lstStyle/>
            <a:p>
              <a:endParaRPr lang="en-US"/>
            </a:p>
          </p:txBody>
        </p:sp>
        <p:sp>
          <p:nvSpPr>
            <p:cNvPr id="24729" name="Rectangle 154"/>
            <p:cNvSpPr>
              <a:spLocks noChangeArrowheads="1"/>
            </p:cNvSpPr>
            <p:nvPr/>
          </p:nvSpPr>
          <p:spPr bwMode="auto">
            <a:xfrm>
              <a:off x="983" y="3361"/>
              <a:ext cx="136"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B</a:t>
              </a:r>
              <a:endParaRPr lang="en-US"/>
            </a:p>
          </p:txBody>
        </p:sp>
        <p:sp>
          <p:nvSpPr>
            <p:cNvPr id="24730" name="Rectangle 155"/>
            <p:cNvSpPr>
              <a:spLocks noChangeArrowheads="1"/>
            </p:cNvSpPr>
            <p:nvPr/>
          </p:nvSpPr>
          <p:spPr bwMode="auto">
            <a:xfrm>
              <a:off x="1414" y="3042"/>
              <a:ext cx="152" cy="151"/>
            </a:xfrm>
            <a:prstGeom prst="rect">
              <a:avLst/>
            </a:prstGeom>
            <a:solidFill>
              <a:srgbClr val="FFFFFF"/>
            </a:solidFill>
            <a:ln w="9525">
              <a:noFill/>
              <a:miter lim="800000"/>
              <a:headEnd/>
              <a:tailEnd/>
            </a:ln>
          </p:spPr>
          <p:txBody>
            <a:bodyPr/>
            <a:lstStyle/>
            <a:p>
              <a:endParaRPr lang="en-US"/>
            </a:p>
          </p:txBody>
        </p:sp>
        <p:sp>
          <p:nvSpPr>
            <p:cNvPr id="24731" name="Rectangle 156"/>
            <p:cNvSpPr>
              <a:spLocks noChangeArrowheads="1"/>
            </p:cNvSpPr>
            <p:nvPr/>
          </p:nvSpPr>
          <p:spPr bwMode="auto">
            <a:xfrm>
              <a:off x="1446" y="3058"/>
              <a:ext cx="152"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0 </a:t>
              </a:r>
              <a:endParaRPr lang="en-US"/>
            </a:p>
          </p:txBody>
        </p:sp>
        <p:sp>
          <p:nvSpPr>
            <p:cNvPr id="24732" name="Rectangle 157"/>
            <p:cNvSpPr>
              <a:spLocks noChangeArrowheads="1"/>
            </p:cNvSpPr>
            <p:nvPr/>
          </p:nvSpPr>
          <p:spPr bwMode="auto">
            <a:xfrm>
              <a:off x="1414" y="3193"/>
              <a:ext cx="152" cy="152"/>
            </a:xfrm>
            <a:prstGeom prst="rect">
              <a:avLst/>
            </a:prstGeom>
            <a:solidFill>
              <a:srgbClr val="FFFFFF"/>
            </a:solidFill>
            <a:ln w="9525">
              <a:noFill/>
              <a:miter lim="800000"/>
              <a:headEnd/>
              <a:tailEnd/>
            </a:ln>
          </p:spPr>
          <p:txBody>
            <a:bodyPr/>
            <a:lstStyle/>
            <a:p>
              <a:endParaRPr lang="en-US"/>
            </a:p>
          </p:txBody>
        </p:sp>
        <p:sp>
          <p:nvSpPr>
            <p:cNvPr id="24733" name="Rectangle 158"/>
            <p:cNvSpPr>
              <a:spLocks noChangeArrowheads="1"/>
            </p:cNvSpPr>
            <p:nvPr/>
          </p:nvSpPr>
          <p:spPr bwMode="auto">
            <a:xfrm>
              <a:off x="1446" y="3209"/>
              <a:ext cx="152"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0 </a:t>
              </a:r>
              <a:endParaRPr lang="en-US"/>
            </a:p>
          </p:txBody>
        </p:sp>
        <p:sp>
          <p:nvSpPr>
            <p:cNvPr id="24734" name="Rectangle 159"/>
            <p:cNvSpPr>
              <a:spLocks noChangeArrowheads="1"/>
            </p:cNvSpPr>
            <p:nvPr/>
          </p:nvSpPr>
          <p:spPr bwMode="auto">
            <a:xfrm>
              <a:off x="1414" y="3345"/>
              <a:ext cx="144" cy="152"/>
            </a:xfrm>
            <a:prstGeom prst="rect">
              <a:avLst/>
            </a:prstGeom>
            <a:solidFill>
              <a:srgbClr val="FFFFFF"/>
            </a:solidFill>
            <a:ln w="9525">
              <a:noFill/>
              <a:miter lim="800000"/>
              <a:headEnd/>
              <a:tailEnd/>
            </a:ln>
          </p:spPr>
          <p:txBody>
            <a:bodyPr/>
            <a:lstStyle/>
            <a:p>
              <a:endParaRPr lang="en-US"/>
            </a:p>
          </p:txBody>
        </p:sp>
        <p:sp>
          <p:nvSpPr>
            <p:cNvPr id="24735" name="Rectangle 160"/>
            <p:cNvSpPr>
              <a:spLocks noChangeArrowheads="1"/>
            </p:cNvSpPr>
            <p:nvPr/>
          </p:nvSpPr>
          <p:spPr bwMode="auto">
            <a:xfrm>
              <a:off x="1446" y="3361"/>
              <a:ext cx="120"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0</a:t>
              </a:r>
              <a:endParaRPr lang="en-US"/>
            </a:p>
          </p:txBody>
        </p:sp>
        <p:sp>
          <p:nvSpPr>
            <p:cNvPr id="24736" name="Rectangle 161"/>
            <p:cNvSpPr>
              <a:spLocks noChangeArrowheads="1"/>
            </p:cNvSpPr>
            <p:nvPr/>
          </p:nvSpPr>
          <p:spPr bwMode="auto">
            <a:xfrm>
              <a:off x="1814" y="3042"/>
              <a:ext cx="151" cy="151"/>
            </a:xfrm>
            <a:prstGeom prst="rect">
              <a:avLst/>
            </a:prstGeom>
            <a:solidFill>
              <a:srgbClr val="FFFFFF"/>
            </a:solidFill>
            <a:ln w="9525">
              <a:noFill/>
              <a:miter lim="800000"/>
              <a:headEnd/>
              <a:tailEnd/>
            </a:ln>
          </p:spPr>
          <p:txBody>
            <a:bodyPr/>
            <a:lstStyle/>
            <a:p>
              <a:endParaRPr lang="en-US"/>
            </a:p>
          </p:txBody>
        </p:sp>
        <p:sp>
          <p:nvSpPr>
            <p:cNvPr id="24737" name="Rectangle 162"/>
            <p:cNvSpPr>
              <a:spLocks noChangeArrowheads="1"/>
            </p:cNvSpPr>
            <p:nvPr/>
          </p:nvSpPr>
          <p:spPr bwMode="auto">
            <a:xfrm>
              <a:off x="1846" y="3058"/>
              <a:ext cx="152"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1 </a:t>
              </a:r>
              <a:endParaRPr lang="en-US"/>
            </a:p>
          </p:txBody>
        </p:sp>
        <p:sp>
          <p:nvSpPr>
            <p:cNvPr id="24738" name="Rectangle 163"/>
            <p:cNvSpPr>
              <a:spLocks noChangeArrowheads="1"/>
            </p:cNvSpPr>
            <p:nvPr/>
          </p:nvSpPr>
          <p:spPr bwMode="auto">
            <a:xfrm>
              <a:off x="1814" y="3193"/>
              <a:ext cx="151" cy="152"/>
            </a:xfrm>
            <a:prstGeom prst="rect">
              <a:avLst/>
            </a:prstGeom>
            <a:solidFill>
              <a:srgbClr val="FFFFFF"/>
            </a:solidFill>
            <a:ln w="9525">
              <a:noFill/>
              <a:miter lim="800000"/>
              <a:headEnd/>
              <a:tailEnd/>
            </a:ln>
          </p:spPr>
          <p:txBody>
            <a:bodyPr/>
            <a:lstStyle/>
            <a:p>
              <a:endParaRPr lang="en-US"/>
            </a:p>
          </p:txBody>
        </p:sp>
        <p:sp>
          <p:nvSpPr>
            <p:cNvPr id="24739" name="Rectangle 164"/>
            <p:cNvSpPr>
              <a:spLocks noChangeArrowheads="1"/>
            </p:cNvSpPr>
            <p:nvPr/>
          </p:nvSpPr>
          <p:spPr bwMode="auto">
            <a:xfrm>
              <a:off x="1846" y="3209"/>
              <a:ext cx="152"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0 </a:t>
              </a:r>
              <a:endParaRPr lang="en-US"/>
            </a:p>
          </p:txBody>
        </p:sp>
        <p:sp>
          <p:nvSpPr>
            <p:cNvPr id="24740" name="Rectangle 165"/>
            <p:cNvSpPr>
              <a:spLocks noChangeArrowheads="1"/>
            </p:cNvSpPr>
            <p:nvPr/>
          </p:nvSpPr>
          <p:spPr bwMode="auto">
            <a:xfrm>
              <a:off x="1814" y="3345"/>
              <a:ext cx="151" cy="152"/>
            </a:xfrm>
            <a:prstGeom prst="rect">
              <a:avLst/>
            </a:prstGeom>
            <a:solidFill>
              <a:srgbClr val="FFFFFF"/>
            </a:solidFill>
            <a:ln w="9525">
              <a:noFill/>
              <a:miter lim="800000"/>
              <a:headEnd/>
              <a:tailEnd/>
            </a:ln>
          </p:spPr>
          <p:txBody>
            <a:bodyPr/>
            <a:lstStyle/>
            <a:p>
              <a:endParaRPr lang="en-US"/>
            </a:p>
          </p:txBody>
        </p:sp>
        <p:sp>
          <p:nvSpPr>
            <p:cNvPr id="24741" name="Rectangle 166"/>
            <p:cNvSpPr>
              <a:spLocks noChangeArrowheads="1"/>
            </p:cNvSpPr>
            <p:nvPr/>
          </p:nvSpPr>
          <p:spPr bwMode="auto">
            <a:xfrm>
              <a:off x="1846" y="3361"/>
              <a:ext cx="152"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0 </a:t>
              </a:r>
              <a:endParaRPr lang="en-US"/>
            </a:p>
          </p:txBody>
        </p:sp>
        <p:sp>
          <p:nvSpPr>
            <p:cNvPr id="24742" name="Rectangle 167"/>
            <p:cNvSpPr>
              <a:spLocks noChangeArrowheads="1"/>
            </p:cNvSpPr>
            <p:nvPr/>
          </p:nvSpPr>
          <p:spPr bwMode="auto">
            <a:xfrm>
              <a:off x="2173" y="3042"/>
              <a:ext cx="152" cy="151"/>
            </a:xfrm>
            <a:prstGeom prst="rect">
              <a:avLst/>
            </a:prstGeom>
            <a:solidFill>
              <a:srgbClr val="FFFFFF"/>
            </a:solidFill>
            <a:ln w="9525">
              <a:noFill/>
              <a:miter lim="800000"/>
              <a:headEnd/>
              <a:tailEnd/>
            </a:ln>
          </p:spPr>
          <p:txBody>
            <a:bodyPr/>
            <a:lstStyle/>
            <a:p>
              <a:endParaRPr lang="en-US"/>
            </a:p>
          </p:txBody>
        </p:sp>
        <p:sp>
          <p:nvSpPr>
            <p:cNvPr id="24743" name="Rectangle 168"/>
            <p:cNvSpPr>
              <a:spLocks noChangeArrowheads="1"/>
            </p:cNvSpPr>
            <p:nvPr/>
          </p:nvSpPr>
          <p:spPr bwMode="auto">
            <a:xfrm>
              <a:off x="2205" y="3058"/>
              <a:ext cx="152"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0 </a:t>
              </a:r>
              <a:endParaRPr lang="en-US"/>
            </a:p>
          </p:txBody>
        </p:sp>
        <p:sp>
          <p:nvSpPr>
            <p:cNvPr id="24744" name="Rectangle 169"/>
            <p:cNvSpPr>
              <a:spLocks noChangeArrowheads="1"/>
            </p:cNvSpPr>
            <p:nvPr/>
          </p:nvSpPr>
          <p:spPr bwMode="auto">
            <a:xfrm>
              <a:off x="2173" y="3193"/>
              <a:ext cx="152" cy="152"/>
            </a:xfrm>
            <a:prstGeom prst="rect">
              <a:avLst/>
            </a:prstGeom>
            <a:solidFill>
              <a:srgbClr val="FFFFFF"/>
            </a:solidFill>
            <a:ln w="9525">
              <a:noFill/>
              <a:miter lim="800000"/>
              <a:headEnd/>
              <a:tailEnd/>
            </a:ln>
          </p:spPr>
          <p:txBody>
            <a:bodyPr/>
            <a:lstStyle/>
            <a:p>
              <a:endParaRPr lang="en-US"/>
            </a:p>
          </p:txBody>
        </p:sp>
        <p:sp>
          <p:nvSpPr>
            <p:cNvPr id="24745" name="Rectangle 170"/>
            <p:cNvSpPr>
              <a:spLocks noChangeArrowheads="1"/>
            </p:cNvSpPr>
            <p:nvPr/>
          </p:nvSpPr>
          <p:spPr bwMode="auto">
            <a:xfrm>
              <a:off x="2205" y="3209"/>
              <a:ext cx="152"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1 </a:t>
              </a:r>
              <a:endParaRPr lang="en-US"/>
            </a:p>
          </p:txBody>
        </p:sp>
        <p:sp>
          <p:nvSpPr>
            <p:cNvPr id="24746" name="Rectangle 171"/>
            <p:cNvSpPr>
              <a:spLocks noChangeArrowheads="1"/>
            </p:cNvSpPr>
            <p:nvPr/>
          </p:nvSpPr>
          <p:spPr bwMode="auto">
            <a:xfrm>
              <a:off x="2173" y="3345"/>
              <a:ext cx="144" cy="152"/>
            </a:xfrm>
            <a:prstGeom prst="rect">
              <a:avLst/>
            </a:prstGeom>
            <a:solidFill>
              <a:srgbClr val="FFFFFF"/>
            </a:solidFill>
            <a:ln w="9525">
              <a:noFill/>
              <a:miter lim="800000"/>
              <a:headEnd/>
              <a:tailEnd/>
            </a:ln>
          </p:spPr>
          <p:txBody>
            <a:bodyPr/>
            <a:lstStyle/>
            <a:p>
              <a:endParaRPr lang="en-US"/>
            </a:p>
          </p:txBody>
        </p:sp>
        <p:sp>
          <p:nvSpPr>
            <p:cNvPr id="24747" name="Rectangle 172"/>
            <p:cNvSpPr>
              <a:spLocks noChangeArrowheads="1"/>
            </p:cNvSpPr>
            <p:nvPr/>
          </p:nvSpPr>
          <p:spPr bwMode="auto">
            <a:xfrm>
              <a:off x="2205" y="3361"/>
              <a:ext cx="120"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0</a:t>
              </a:r>
              <a:endParaRPr lang="en-US"/>
            </a:p>
          </p:txBody>
        </p:sp>
        <p:sp>
          <p:nvSpPr>
            <p:cNvPr id="24748" name="Rectangle 173"/>
            <p:cNvSpPr>
              <a:spLocks noChangeArrowheads="1"/>
            </p:cNvSpPr>
            <p:nvPr/>
          </p:nvSpPr>
          <p:spPr bwMode="auto">
            <a:xfrm>
              <a:off x="2564" y="3042"/>
              <a:ext cx="152" cy="151"/>
            </a:xfrm>
            <a:prstGeom prst="rect">
              <a:avLst/>
            </a:prstGeom>
            <a:solidFill>
              <a:srgbClr val="FFFFFF"/>
            </a:solidFill>
            <a:ln w="9525">
              <a:noFill/>
              <a:miter lim="800000"/>
              <a:headEnd/>
              <a:tailEnd/>
            </a:ln>
          </p:spPr>
          <p:txBody>
            <a:bodyPr/>
            <a:lstStyle/>
            <a:p>
              <a:endParaRPr lang="en-US"/>
            </a:p>
          </p:txBody>
        </p:sp>
        <p:sp>
          <p:nvSpPr>
            <p:cNvPr id="24749" name="Rectangle 174"/>
            <p:cNvSpPr>
              <a:spLocks noChangeArrowheads="1"/>
            </p:cNvSpPr>
            <p:nvPr/>
          </p:nvSpPr>
          <p:spPr bwMode="auto">
            <a:xfrm>
              <a:off x="2596" y="3058"/>
              <a:ext cx="152"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0 </a:t>
              </a:r>
              <a:endParaRPr lang="en-US"/>
            </a:p>
          </p:txBody>
        </p:sp>
        <p:sp>
          <p:nvSpPr>
            <p:cNvPr id="24750" name="Rectangle 175"/>
            <p:cNvSpPr>
              <a:spLocks noChangeArrowheads="1"/>
            </p:cNvSpPr>
            <p:nvPr/>
          </p:nvSpPr>
          <p:spPr bwMode="auto">
            <a:xfrm>
              <a:off x="2564" y="3193"/>
              <a:ext cx="152" cy="152"/>
            </a:xfrm>
            <a:prstGeom prst="rect">
              <a:avLst/>
            </a:prstGeom>
            <a:solidFill>
              <a:srgbClr val="FFFFFF"/>
            </a:solidFill>
            <a:ln w="9525">
              <a:noFill/>
              <a:miter lim="800000"/>
              <a:headEnd/>
              <a:tailEnd/>
            </a:ln>
          </p:spPr>
          <p:txBody>
            <a:bodyPr/>
            <a:lstStyle/>
            <a:p>
              <a:endParaRPr lang="en-US"/>
            </a:p>
          </p:txBody>
        </p:sp>
        <p:sp>
          <p:nvSpPr>
            <p:cNvPr id="24751" name="Rectangle 176"/>
            <p:cNvSpPr>
              <a:spLocks noChangeArrowheads="1"/>
            </p:cNvSpPr>
            <p:nvPr/>
          </p:nvSpPr>
          <p:spPr bwMode="auto">
            <a:xfrm>
              <a:off x="2596" y="3209"/>
              <a:ext cx="152"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0 </a:t>
              </a:r>
              <a:endParaRPr lang="en-US"/>
            </a:p>
          </p:txBody>
        </p:sp>
        <p:sp>
          <p:nvSpPr>
            <p:cNvPr id="24752" name="Rectangle 177"/>
            <p:cNvSpPr>
              <a:spLocks noChangeArrowheads="1"/>
            </p:cNvSpPr>
            <p:nvPr/>
          </p:nvSpPr>
          <p:spPr bwMode="auto">
            <a:xfrm>
              <a:off x="2564" y="3345"/>
              <a:ext cx="144" cy="152"/>
            </a:xfrm>
            <a:prstGeom prst="rect">
              <a:avLst/>
            </a:prstGeom>
            <a:solidFill>
              <a:srgbClr val="FFFFFF"/>
            </a:solidFill>
            <a:ln w="9525">
              <a:noFill/>
              <a:miter lim="800000"/>
              <a:headEnd/>
              <a:tailEnd/>
            </a:ln>
          </p:spPr>
          <p:txBody>
            <a:bodyPr/>
            <a:lstStyle/>
            <a:p>
              <a:endParaRPr lang="en-US"/>
            </a:p>
          </p:txBody>
        </p:sp>
        <p:sp>
          <p:nvSpPr>
            <p:cNvPr id="24753" name="Rectangle 178"/>
            <p:cNvSpPr>
              <a:spLocks noChangeArrowheads="1"/>
            </p:cNvSpPr>
            <p:nvPr/>
          </p:nvSpPr>
          <p:spPr bwMode="auto">
            <a:xfrm>
              <a:off x="2596" y="3361"/>
              <a:ext cx="120"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1</a:t>
              </a:r>
              <a:endParaRPr lang="en-US"/>
            </a:p>
          </p:txBody>
        </p:sp>
        <p:sp>
          <p:nvSpPr>
            <p:cNvPr id="24754" name="Rectangle 179"/>
            <p:cNvSpPr>
              <a:spLocks noChangeArrowheads="1"/>
            </p:cNvSpPr>
            <p:nvPr/>
          </p:nvSpPr>
          <p:spPr bwMode="auto">
            <a:xfrm>
              <a:off x="2996" y="3042"/>
              <a:ext cx="151" cy="151"/>
            </a:xfrm>
            <a:prstGeom prst="rect">
              <a:avLst/>
            </a:prstGeom>
            <a:solidFill>
              <a:srgbClr val="FFFFFF"/>
            </a:solidFill>
            <a:ln w="9525">
              <a:noFill/>
              <a:miter lim="800000"/>
              <a:headEnd/>
              <a:tailEnd/>
            </a:ln>
          </p:spPr>
          <p:txBody>
            <a:bodyPr/>
            <a:lstStyle/>
            <a:p>
              <a:endParaRPr lang="en-US"/>
            </a:p>
          </p:txBody>
        </p:sp>
        <p:sp>
          <p:nvSpPr>
            <p:cNvPr id="24755" name="Rectangle 180"/>
            <p:cNvSpPr>
              <a:spLocks noChangeArrowheads="1"/>
            </p:cNvSpPr>
            <p:nvPr/>
          </p:nvSpPr>
          <p:spPr bwMode="auto">
            <a:xfrm>
              <a:off x="3027" y="3058"/>
              <a:ext cx="152"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1 </a:t>
              </a:r>
              <a:endParaRPr lang="en-US"/>
            </a:p>
          </p:txBody>
        </p:sp>
        <p:sp>
          <p:nvSpPr>
            <p:cNvPr id="24756" name="Rectangle 181"/>
            <p:cNvSpPr>
              <a:spLocks noChangeArrowheads="1"/>
            </p:cNvSpPr>
            <p:nvPr/>
          </p:nvSpPr>
          <p:spPr bwMode="auto">
            <a:xfrm>
              <a:off x="2996" y="3193"/>
              <a:ext cx="151" cy="152"/>
            </a:xfrm>
            <a:prstGeom prst="rect">
              <a:avLst/>
            </a:prstGeom>
            <a:solidFill>
              <a:srgbClr val="FFFFFF"/>
            </a:solidFill>
            <a:ln w="9525">
              <a:noFill/>
              <a:miter lim="800000"/>
              <a:headEnd/>
              <a:tailEnd/>
            </a:ln>
          </p:spPr>
          <p:txBody>
            <a:bodyPr/>
            <a:lstStyle/>
            <a:p>
              <a:endParaRPr lang="en-US"/>
            </a:p>
          </p:txBody>
        </p:sp>
        <p:sp>
          <p:nvSpPr>
            <p:cNvPr id="24757" name="Rectangle 182"/>
            <p:cNvSpPr>
              <a:spLocks noChangeArrowheads="1"/>
            </p:cNvSpPr>
            <p:nvPr/>
          </p:nvSpPr>
          <p:spPr bwMode="auto">
            <a:xfrm>
              <a:off x="3027" y="3209"/>
              <a:ext cx="152"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1 </a:t>
              </a:r>
              <a:endParaRPr lang="en-US"/>
            </a:p>
          </p:txBody>
        </p:sp>
        <p:sp>
          <p:nvSpPr>
            <p:cNvPr id="24758" name="Rectangle 183"/>
            <p:cNvSpPr>
              <a:spLocks noChangeArrowheads="1"/>
            </p:cNvSpPr>
            <p:nvPr/>
          </p:nvSpPr>
          <p:spPr bwMode="auto">
            <a:xfrm>
              <a:off x="2996" y="3345"/>
              <a:ext cx="143" cy="152"/>
            </a:xfrm>
            <a:prstGeom prst="rect">
              <a:avLst/>
            </a:prstGeom>
            <a:solidFill>
              <a:srgbClr val="FFFFFF"/>
            </a:solidFill>
            <a:ln w="9525">
              <a:noFill/>
              <a:miter lim="800000"/>
              <a:headEnd/>
              <a:tailEnd/>
            </a:ln>
          </p:spPr>
          <p:txBody>
            <a:bodyPr/>
            <a:lstStyle/>
            <a:p>
              <a:endParaRPr lang="en-US"/>
            </a:p>
          </p:txBody>
        </p:sp>
        <p:sp>
          <p:nvSpPr>
            <p:cNvPr id="24759" name="Rectangle 184"/>
            <p:cNvSpPr>
              <a:spLocks noChangeArrowheads="1"/>
            </p:cNvSpPr>
            <p:nvPr/>
          </p:nvSpPr>
          <p:spPr bwMode="auto">
            <a:xfrm>
              <a:off x="3027" y="3361"/>
              <a:ext cx="120"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0</a:t>
              </a:r>
              <a:endParaRPr lang="en-US"/>
            </a:p>
          </p:txBody>
        </p:sp>
        <p:sp>
          <p:nvSpPr>
            <p:cNvPr id="24760" name="Rectangle 185"/>
            <p:cNvSpPr>
              <a:spLocks noChangeArrowheads="1"/>
            </p:cNvSpPr>
            <p:nvPr/>
          </p:nvSpPr>
          <p:spPr bwMode="auto">
            <a:xfrm>
              <a:off x="3467" y="3042"/>
              <a:ext cx="151" cy="151"/>
            </a:xfrm>
            <a:prstGeom prst="rect">
              <a:avLst/>
            </a:prstGeom>
            <a:solidFill>
              <a:srgbClr val="FFFFFF"/>
            </a:solidFill>
            <a:ln w="9525">
              <a:noFill/>
              <a:miter lim="800000"/>
              <a:headEnd/>
              <a:tailEnd/>
            </a:ln>
          </p:spPr>
          <p:txBody>
            <a:bodyPr/>
            <a:lstStyle/>
            <a:p>
              <a:endParaRPr lang="en-US"/>
            </a:p>
          </p:txBody>
        </p:sp>
        <p:sp>
          <p:nvSpPr>
            <p:cNvPr id="24761" name="Rectangle 186"/>
            <p:cNvSpPr>
              <a:spLocks noChangeArrowheads="1"/>
            </p:cNvSpPr>
            <p:nvPr/>
          </p:nvSpPr>
          <p:spPr bwMode="auto">
            <a:xfrm>
              <a:off x="3499" y="3058"/>
              <a:ext cx="152"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0 </a:t>
              </a:r>
              <a:endParaRPr lang="en-US"/>
            </a:p>
          </p:txBody>
        </p:sp>
        <p:sp>
          <p:nvSpPr>
            <p:cNvPr id="24762" name="Rectangle 187"/>
            <p:cNvSpPr>
              <a:spLocks noChangeArrowheads="1"/>
            </p:cNvSpPr>
            <p:nvPr/>
          </p:nvSpPr>
          <p:spPr bwMode="auto">
            <a:xfrm>
              <a:off x="3467" y="3193"/>
              <a:ext cx="151" cy="152"/>
            </a:xfrm>
            <a:prstGeom prst="rect">
              <a:avLst/>
            </a:prstGeom>
            <a:solidFill>
              <a:srgbClr val="FFFFFF"/>
            </a:solidFill>
            <a:ln w="9525">
              <a:noFill/>
              <a:miter lim="800000"/>
              <a:headEnd/>
              <a:tailEnd/>
            </a:ln>
          </p:spPr>
          <p:txBody>
            <a:bodyPr/>
            <a:lstStyle/>
            <a:p>
              <a:endParaRPr lang="en-US"/>
            </a:p>
          </p:txBody>
        </p:sp>
        <p:sp>
          <p:nvSpPr>
            <p:cNvPr id="24763" name="Rectangle 188"/>
            <p:cNvSpPr>
              <a:spLocks noChangeArrowheads="1"/>
            </p:cNvSpPr>
            <p:nvPr/>
          </p:nvSpPr>
          <p:spPr bwMode="auto">
            <a:xfrm>
              <a:off x="3499" y="3209"/>
              <a:ext cx="152"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1 </a:t>
              </a:r>
              <a:endParaRPr lang="en-US"/>
            </a:p>
          </p:txBody>
        </p:sp>
        <p:sp>
          <p:nvSpPr>
            <p:cNvPr id="24764" name="Rectangle 189"/>
            <p:cNvSpPr>
              <a:spLocks noChangeArrowheads="1"/>
            </p:cNvSpPr>
            <p:nvPr/>
          </p:nvSpPr>
          <p:spPr bwMode="auto">
            <a:xfrm>
              <a:off x="3467" y="3345"/>
              <a:ext cx="143" cy="152"/>
            </a:xfrm>
            <a:prstGeom prst="rect">
              <a:avLst/>
            </a:prstGeom>
            <a:solidFill>
              <a:srgbClr val="FFFFFF"/>
            </a:solidFill>
            <a:ln w="9525">
              <a:noFill/>
              <a:miter lim="800000"/>
              <a:headEnd/>
              <a:tailEnd/>
            </a:ln>
          </p:spPr>
          <p:txBody>
            <a:bodyPr/>
            <a:lstStyle/>
            <a:p>
              <a:endParaRPr lang="en-US"/>
            </a:p>
          </p:txBody>
        </p:sp>
        <p:sp>
          <p:nvSpPr>
            <p:cNvPr id="24765" name="Rectangle 190"/>
            <p:cNvSpPr>
              <a:spLocks noChangeArrowheads="1"/>
            </p:cNvSpPr>
            <p:nvPr/>
          </p:nvSpPr>
          <p:spPr bwMode="auto">
            <a:xfrm>
              <a:off x="3499" y="3361"/>
              <a:ext cx="120"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1</a:t>
              </a:r>
              <a:endParaRPr lang="en-US"/>
            </a:p>
          </p:txBody>
        </p:sp>
        <p:sp>
          <p:nvSpPr>
            <p:cNvPr id="24766" name="Rectangle 191"/>
            <p:cNvSpPr>
              <a:spLocks noChangeArrowheads="1"/>
            </p:cNvSpPr>
            <p:nvPr/>
          </p:nvSpPr>
          <p:spPr bwMode="auto">
            <a:xfrm>
              <a:off x="3930" y="3042"/>
              <a:ext cx="152" cy="151"/>
            </a:xfrm>
            <a:prstGeom prst="rect">
              <a:avLst/>
            </a:prstGeom>
            <a:solidFill>
              <a:srgbClr val="FFFFFF"/>
            </a:solidFill>
            <a:ln w="9525">
              <a:noFill/>
              <a:miter lim="800000"/>
              <a:headEnd/>
              <a:tailEnd/>
            </a:ln>
          </p:spPr>
          <p:txBody>
            <a:bodyPr/>
            <a:lstStyle/>
            <a:p>
              <a:endParaRPr lang="en-US"/>
            </a:p>
          </p:txBody>
        </p:sp>
        <p:sp>
          <p:nvSpPr>
            <p:cNvPr id="24767" name="Rectangle 192"/>
            <p:cNvSpPr>
              <a:spLocks noChangeArrowheads="1"/>
            </p:cNvSpPr>
            <p:nvPr/>
          </p:nvSpPr>
          <p:spPr bwMode="auto">
            <a:xfrm>
              <a:off x="3962" y="3058"/>
              <a:ext cx="152"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1 </a:t>
              </a:r>
              <a:endParaRPr lang="en-US"/>
            </a:p>
          </p:txBody>
        </p:sp>
        <p:sp>
          <p:nvSpPr>
            <p:cNvPr id="24768" name="Rectangle 193"/>
            <p:cNvSpPr>
              <a:spLocks noChangeArrowheads="1"/>
            </p:cNvSpPr>
            <p:nvPr/>
          </p:nvSpPr>
          <p:spPr bwMode="auto">
            <a:xfrm>
              <a:off x="3930" y="3193"/>
              <a:ext cx="152" cy="152"/>
            </a:xfrm>
            <a:prstGeom prst="rect">
              <a:avLst/>
            </a:prstGeom>
            <a:solidFill>
              <a:srgbClr val="FFFFFF"/>
            </a:solidFill>
            <a:ln w="9525">
              <a:noFill/>
              <a:miter lim="800000"/>
              <a:headEnd/>
              <a:tailEnd/>
            </a:ln>
          </p:spPr>
          <p:txBody>
            <a:bodyPr/>
            <a:lstStyle/>
            <a:p>
              <a:endParaRPr lang="en-US"/>
            </a:p>
          </p:txBody>
        </p:sp>
        <p:sp>
          <p:nvSpPr>
            <p:cNvPr id="24769" name="Rectangle 194"/>
            <p:cNvSpPr>
              <a:spLocks noChangeArrowheads="1"/>
            </p:cNvSpPr>
            <p:nvPr/>
          </p:nvSpPr>
          <p:spPr bwMode="auto">
            <a:xfrm>
              <a:off x="3962" y="3209"/>
              <a:ext cx="152"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0 </a:t>
              </a:r>
              <a:endParaRPr lang="en-US"/>
            </a:p>
          </p:txBody>
        </p:sp>
        <p:sp>
          <p:nvSpPr>
            <p:cNvPr id="24770" name="Rectangle 195"/>
            <p:cNvSpPr>
              <a:spLocks noChangeArrowheads="1"/>
            </p:cNvSpPr>
            <p:nvPr/>
          </p:nvSpPr>
          <p:spPr bwMode="auto">
            <a:xfrm>
              <a:off x="3930" y="3345"/>
              <a:ext cx="144" cy="152"/>
            </a:xfrm>
            <a:prstGeom prst="rect">
              <a:avLst/>
            </a:prstGeom>
            <a:solidFill>
              <a:srgbClr val="FFFFFF"/>
            </a:solidFill>
            <a:ln w="9525">
              <a:noFill/>
              <a:miter lim="800000"/>
              <a:headEnd/>
              <a:tailEnd/>
            </a:ln>
          </p:spPr>
          <p:txBody>
            <a:bodyPr/>
            <a:lstStyle/>
            <a:p>
              <a:endParaRPr lang="en-US"/>
            </a:p>
          </p:txBody>
        </p:sp>
        <p:sp>
          <p:nvSpPr>
            <p:cNvPr id="24771" name="Rectangle 196"/>
            <p:cNvSpPr>
              <a:spLocks noChangeArrowheads="1"/>
            </p:cNvSpPr>
            <p:nvPr/>
          </p:nvSpPr>
          <p:spPr bwMode="auto">
            <a:xfrm>
              <a:off x="3962" y="3361"/>
              <a:ext cx="120"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1</a:t>
              </a:r>
              <a:endParaRPr lang="en-US"/>
            </a:p>
          </p:txBody>
        </p:sp>
        <p:sp>
          <p:nvSpPr>
            <p:cNvPr id="24772" name="Rectangle 197"/>
            <p:cNvSpPr>
              <a:spLocks noChangeArrowheads="1"/>
            </p:cNvSpPr>
            <p:nvPr/>
          </p:nvSpPr>
          <p:spPr bwMode="auto">
            <a:xfrm>
              <a:off x="4505" y="3042"/>
              <a:ext cx="152" cy="151"/>
            </a:xfrm>
            <a:prstGeom prst="rect">
              <a:avLst/>
            </a:prstGeom>
            <a:solidFill>
              <a:srgbClr val="FFFFFF"/>
            </a:solidFill>
            <a:ln w="9525">
              <a:noFill/>
              <a:miter lim="800000"/>
              <a:headEnd/>
              <a:tailEnd/>
            </a:ln>
          </p:spPr>
          <p:txBody>
            <a:bodyPr/>
            <a:lstStyle/>
            <a:p>
              <a:endParaRPr lang="en-US"/>
            </a:p>
          </p:txBody>
        </p:sp>
        <p:sp>
          <p:nvSpPr>
            <p:cNvPr id="24773" name="Rectangle 198"/>
            <p:cNvSpPr>
              <a:spLocks noChangeArrowheads="1"/>
            </p:cNvSpPr>
            <p:nvPr/>
          </p:nvSpPr>
          <p:spPr bwMode="auto">
            <a:xfrm>
              <a:off x="4537" y="3058"/>
              <a:ext cx="152"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1 </a:t>
              </a:r>
              <a:endParaRPr lang="en-US"/>
            </a:p>
          </p:txBody>
        </p:sp>
        <p:sp>
          <p:nvSpPr>
            <p:cNvPr id="24774" name="Rectangle 199"/>
            <p:cNvSpPr>
              <a:spLocks noChangeArrowheads="1"/>
            </p:cNvSpPr>
            <p:nvPr/>
          </p:nvSpPr>
          <p:spPr bwMode="auto">
            <a:xfrm>
              <a:off x="4505" y="3193"/>
              <a:ext cx="152" cy="152"/>
            </a:xfrm>
            <a:prstGeom prst="rect">
              <a:avLst/>
            </a:prstGeom>
            <a:solidFill>
              <a:srgbClr val="FFFFFF"/>
            </a:solidFill>
            <a:ln w="9525">
              <a:noFill/>
              <a:miter lim="800000"/>
              <a:headEnd/>
              <a:tailEnd/>
            </a:ln>
          </p:spPr>
          <p:txBody>
            <a:bodyPr/>
            <a:lstStyle/>
            <a:p>
              <a:endParaRPr lang="en-US"/>
            </a:p>
          </p:txBody>
        </p:sp>
        <p:sp>
          <p:nvSpPr>
            <p:cNvPr id="24775" name="Rectangle 200"/>
            <p:cNvSpPr>
              <a:spLocks noChangeArrowheads="1"/>
            </p:cNvSpPr>
            <p:nvPr/>
          </p:nvSpPr>
          <p:spPr bwMode="auto">
            <a:xfrm>
              <a:off x="4537" y="3209"/>
              <a:ext cx="152"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1 </a:t>
              </a:r>
              <a:endParaRPr lang="en-US"/>
            </a:p>
          </p:txBody>
        </p:sp>
        <p:sp>
          <p:nvSpPr>
            <p:cNvPr id="24776" name="Rectangle 201"/>
            <p:cNvSpPr>
              <a:spLocks noChangeArrowheads="1"/>
            </p:cNvSpPr>
            <p:nvPr/>
          </p:nvSpPr>
          <p:spPr bwMode="auto">
            <a:xfrm>
              <a:off x="4505" y="3345"/>
              <a:ext cx="144" cy="152"/>
            </a:xfrm>
            <a:prstGeom prst="rect">
              <a:avLst/>
            </a:prstGeom>
            <a:solidFill>
              <a:srgbClr val="FFFFFF"/>
            </a:solidFill>
            <a:ln w="9525">
              <a:noFill/>
              <a:miter lim="800000"/>
              <a:headEnd/>
              <a:tailEnd/>
            </a:ln>
          </p:spPr>
          <p:txBody>
            <a:bodyPr/>
            <a:lstStyle/>
            <a:p>
              <a:endParaRPr lang="en-US"/>
            </a:p>
          </p:txBody>
        </p:sp>
        <p:sp>
          <p:nvSpPr>
            <p:cNvPr id="24777" name="Rectangle 202"/>
            <p:cNvSpPr>
              <a:spLocks noChangeArrowheads="1"/>
            </p:cNvSpPr>
            <p:nvPr/>
          </p:nvSpPr>
          <p:spPr bwMode="auto">
            <a:xfrm>
              <a:off x="4537" y="3361"/>
              <a:ext cx="120"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1</a:t>
              </a:r>
              <a:endParaRPr lang="en-US"/>
            </a:p>
          </p:txBody>
        </p:sp>
      </p:gr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74700" y="152400"/>
            <a:ext cx="7259638" cy="1581150"/>
          </a:xfrm>
          <a:noFill/>
        </p:spPr>
        <p:txBody>
          <a:bodyPr lIns="63500" tIns="25400" rIns="63500" bIns="25400" anchor="t">
            <a:normAutofit fontScale="90000"/>
          </a:bodyPr>
          <a:lstStyle/>
          <a:p>
            <a:pPr eaLnBrk="1" hangingPunct="1">
              <a:lnSpc>
                <a:spcPct val="93000"/>
              </a:lnSpc>
            </a:pPr>
            <a:r>
              <a:rPr lang="en-US" b="1" i="1" smtClean="0">
                <a:solidFill>
                  <a:schemeClr val="hlink"/>
                </a:solidFill>
              </a:rPr>
              <a:t>True Color</a:t>
            </a:r>
            <a:r>
              <a:rPr lang="en-US" smtClean="0">
                <a:solidFill>
                  <a:schemeClr val="hlink"/>
                </a:solidFill>
              </a:rPr>
              <a:t> Display</a:t>
            </a:r>
            <a:br>
              <a:rPr lang="en-US" smtClean="0">
                <a:solidFill>
                  <a:schemeClr val="hlink"/>
                </a:solidFill>
              </a:rPr>
            </a:br>
            <a:r>
              <a:rPr lang="en-US" sz="3200" smtClean="0">
                <a:solidFill>
                  <a:schemeClr val="hlink"/>
                </a:solidFill>
              </a:rPr>
              <a:t>24 bitplanes, 8 bits per color gun.         2</a:t>
            </a:r>
            <a:r>
              <a:rPr lang="en-US" sz="3200" baseline="30000" smtClean="0">
                <a:solidFill>
                  <a:schemeClr val="hlink"/>
                </a:solidFill>
              </a:rPr>
              <a:t>24</a:t>
            </a:r>
            <a:r>
              <a:rPr lang="en-US" sz="3200" smtClean="0">
                <a:solidFill>
                  <a:schemeClr val="hlink"/>
                </a:solidFill>
              </a:rPr>
              <a:t> = 16,777,216</a:t>
            </a:r>
            <a:r>
              <a:rPr lang="en-US" sz="3200" smtClean="0">
                <a:solidFill>
                  <a:schemeClr val="tx1"/>
                </a:solidFill>
              </a:rPr>
              <a:t> </a:t>
            </a:r>
            <a:r>
              <a:rPr lang="en-US" sz="3200" smtClean="0">
                <a:solidFill>
                  <a:schemeClr val="hlink"/>
                </a:solidFill>
              </a:rPr>
              <a:t>colors</a:t>
            </a:r>
          </a:p>
        </p:txBody>
      </p:sp>
      <p:grpSp>
        <p:nvGrpSpPr>
          <p:cNvPr id="2" name="Group 5"/>
          <p:cNvGrpSpPr>
            <a:grpSpLocks noChangeAspect="1"/>
          </p:cNvGrpSpPr>
          <p:nvPr/>
        </p:nvGrpSpPr>
        <p:grpSpPr bwMode="auto">
          <a:xfrm>
            <a:off x="1435100" y="2146300"/>
            <a:ext cx="6578600" cy="3937000"/>
            <a:chOff x="904" y="1352"/>
            <a:chExt cx="4144" cy="2480"/>
          </a:xfrm>
        </p:grpSpPr>
        <p:sp>
          <p:nvSpPr>
            <p:cNvPr id="25604" name="AutoShape 4"/>
            <p:cNvSpPr>
              <a:spLocks noChangeAspect="1" noChangeArrowheads="1" noTextEdit="1"/>
            </p:cNvSpPr>
            <p:nvPr/>
          </p:nvSpPr>
          <p:spPr bwMode="auto">
            <a:xfrm>
              <a:off x="904" y="1352"/>
              <a:ext cx="4144" cy="2480"/>
            </a:xfrm>
            <a:prstGeom prst="rect">
              <a:avLst/>
            </a:prstGeom>
            <a:noFill/>
            <a:ln w="9525">
              <a:noFill/>
              <a:miter lim="800000"/>
              <a:headEnd/>
              <a:tailEnd/>
            </a:ln>
          </p:spPr>
          <p:txBody>
            <a:bodyPr/>
            <a:lstStyle/>
            <a:p>
              <a:endParaRPr lang="en-US"/>
            </a:p>
          </p:txBody>
        </p:sp>
        <p:grpSp>
          <p:nvGrpSpPr>
            <p:cNvPr id="3" name="Group 206"/>
            <p:cNvGrpSpPr>
              <a:grpSpLocks/>
            </p:cNvGrpSpPr>
            <p:nvPr/>
          </p:nvGrpSpPr>
          <p:grpSpPr bwMode="auto">
            <a:xfrm>
              <a:off x="1527" y="1432"/>
              <a:ext cx="3501" cy="2237"/>
              <a:chOff x="1527" y="1432"/>
              <a:chExt cx="3501" cy="2237"/>
            </a:xfrm>
          </p:grpSpPr>
          <p:sp>
            <p:nvSpPr>
              <p:cNvPr id="25778" name="Rectangle 6"/>
              <p:cNvSpPr>
                <a:spLocks noChangeArrowheads="1"/>
              </p:cNvSpPr>
              <p:nvPr/>
            </p:nvSpPr>
            <p:spPr bwMode="auto">
              <a:xfrm>
                <a:off x="3243" y="3090"/>
                <a:ext cx="448" cy="152"/>
              </a:xfrm>
              <a:prstGeom prst="rect">
                <a:avLst/>
              </a:prstGeom>
              <a:solidFill>
                <a:srgbClr val="FFFFFF"/>
              </a:solidFill>
              <a:ln w="9525">
                <a:noFill/>
                <a:miter lim="800000"/>
                <a:headEnd/>
                <a:tailEnd/>
              </a:ln>
            </p:spPr>
            <p:txBody>
              <a:bodyPr/>
              <a:lstStyle/>
              <a:p>
                <a:endParaRPr lang="en-US"/>
              </a:p>
            </p:txBody>
          </p:sp>
          <p:sp>
            <p:nvSpPr>
              <p:cNvPr id="25779" name="Rectangle 7"/>
              <p:cNvSpPr>
                <a:spLocks noChangeArrowheads="1"/>
              </p:cNvSpPr>
              <p:nvPr/>
            </p:nvSpPr>
            <p:spPr bwMode="auto">
              <a:xfrm>
                <a:off x="3275" y="3106"/>
                <a:ext cx="407"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Green</a:t>
                </a:r>
                <a:endParaRPr lang="en-US"/>
              </a:p>
            </p:txBody>
          </p:sp>
          <p:sp>
            <p:nvSpPr>
              <p:cNvPr id="25780" name="Rectangle 8"/>
              <p:cNvSpPr>
                <a:spLocks noChangeArrowheads="1"/>
              </p:cNvSpPr>
              <p:nvPr/>
            </p:nvSpPr>
            <p:spPr bwMode="auto">
              <a:xfrm>
                <a:off x="2481" y="1484"/>
                <a:ext cx="471" cy="510"/>
              </a:xfrm>
              <a:prstGeom prst="rect">
                <a:avLst/>
              </a:prstGeom>
              <a:solidFill>
                <a:srgbClr val="FFFFFF"/>
              </a:solidFill>
              <a:ln w="12700">
                <a:solidFill>
                  <a:srgbClr val="000000"/>
                </a:solidFill>
                <a:miter lim="800000"/>
                <a:headEnd/>
                <a:tailEnd/>
              </a:ln>
            </p:spPr>
            <p:txBody>
              <a:bodyPr/>
              <a:lstStyle/>
              <a:p>
                <a:endParaRPr lang="en-US"/>
              </a:p>
            </p:txBody>
          </p:sp>
          <p:sp>
            <p:nvSpPr>
              <p:cNvPr id="25781" name="Line 9"/>
              <p:cNvSpPr>
                <a:spLocks noChangeShapeType="1"/>
              </p:cNvSpPr>
              <p:nvPr/>
            </p:nvSpPr>
            <p:spPr bwMode="auto">
              <a:xfrm>
                <a:off x="2477" y="1543"/>
                <a:ext cx="471" cy="1"/>
              </a:xfrm>
              <a:prstGeom prst="line">
                <a:avLst/>
              </a:prstGeom>
              <a:noFill/>
              <a:ln w="12700">
                <a:solidFill>
                  <a:srgbClr val="000000"/>
                </a:solidFill>
                <a:round/>
                <a:headEnd/>
                <a:tailEnd/>
              </a:ln>
            </p:spPr>
            <p:txBody>
              <a:bodyPr/>
              <a:lstStyle/>
              <a:p>
                <a:endParaRPr lang="en-US"/>
              </a:p>
            </p:txBody>
          </p:sp>
          <p:sp>
            <p:nvSpPr>
              <p:cNvPr id="25782" name="Line 10"/>
              <p:cNvSpPr>
                <a:spLocks noChangeShapeType="1"/>
              </p:cNvSpPr>
              <p:nvPr/>
            </p:nvSpPr>
            <p:spPr bwMode="auto">
              <a:xfrm>
                <a:off x="2477" y="1607"/>
                <a:ext cx="471" cy="1"/>
              </a:xfrm>
              <a:prstGeom prst="line">
                <a:avLst/>
              </a:prstGeom>
              <a:noFill/>
              <a:ln w="12700">
                <a:solidFill>
                  <a:srgbClr val="000000"/>
                </a:solidFill>
                <a:round/>
                <a:headEnd/>
                <a:tailEnd/>
              </a:ln>
            </p:spPr>
            <p:txBody>
              <a:bodyPr/>
              <a:lstStyle/>
              <a:p>
                <a:endParaRPr lang="en-US"/>
              </a:p>
            </p:txBody>
          </p:sp>
          <p:sp>
            <p:nvSpPr>
              <p:cNvPr id="25783" name="Line 11"/>
              <p:cNvSpPr>
                <a:spLocks noChangeShapeType="1"/>
              </p:cNvSpPr>
              <p:nvPr/>
            </p:nvSpPr>
            <p:spPr bwMode="auto">
              <a:xfrm>
                <a:off x="2477" y="1671"/>
                <a:ext cx="471" cy="1"/>
              </a:xfrm>
              <a:prstGeom prst="line">
                <a:avLst/>
              </a:prstGeom>
              <a:noFill/>
              <a:ln w="12700">
                <a:solidFill>
                  <a:srgbClr val="000000"/>
                </a:solidFill>
                <a:round/>
                <a:headEnd/>
                <a:tailEnd/>
              </a:ln>
            </p:spPr>
            <p:txBody>
              <a:bodyPr/>
              <a:lstStyle/>
              <a:p>
                <a:endParaRPr lang="en-US"/>
              </a:p>
            </p:txBody>
          </p:sp>
          <p:sp>
            <p:nvSpPr>
              <p:cNvPr id="25784" name="Line 12"/>
              <p:cNvSpPr>
                <a:spLocks noChangeShapeType="1"/>
              </p:cNvSpPr>
              <p:nvPr/>
            </p:nvSpPr>
            <p:spPr bwMode="auto">
              <a:xfrm>
                <a:off x="2477" y="1735"/>
                <a:ext cx="471" cy="1"/>
              </a:xfrm>
              <a:prstGeom prst="line">
                <a:avLst/>
              </a:prstGeom>
              <a:noFill/>
              <a:ln w="12700">
                <a:solidFill>
                  <a:srgbClr val="000000"/>
                </a:solidFill>
                <a:round/>
                <a:headEnd/>
                <a:tailEnd/>
              </a:ln>
            </p:spPr>
            <p:txBody>
              <a:bodyPr/>
              <a:lstStyle/>
              <a:p>
                <a:endParaRPr lang="en-US"/>
              </a:p>
            </p:txBody>
          </p:sp>
          <p:sp>
            <p:nvSpPr>
              <p:cNvPr id="25785" name="Line 13"/>
              <p:cNvSpPr>
                <a:spLocks noChangeShapeType="1"/>
              </p:cNvSpPr>
              <p:nvPr/>
            </p:nvSpPr>
            <p:spPr bwMode="auto">
              <a:xfrm>
                <a:off x="2477" y="1799"/>
                <a:ext cx="471" cy="1"/>
              </a:xfrm>
              <a:prstGeom prst="line">
                <a:avLst/>
              </a:prstGeom>
              <a:noFill/>
              <a:ln w="12700">
                <a:solidFill>
                  <a:srgbClr val="000000"/>
                </a:solidFill>
                <a:round/>
                <a:headEnd/>
                <a:tailEnd/>
              </a:ln>
            </p:spPr>
            <p:txBody>
              <a:bodyPr/>
              <a:lstStyle/>
              <a:p>
                <a:endParaRPr lang="en-US"/>
              </a:p>
            </p:txBody>
          </p:sp>
          <p:sp>
            <p:nvSpPr>
              <p:cNvPr id="25786" name="Line 14"/>
              <p:cNvSpPr>
                <a:spLocks noChangeShapeType="1"/>
              </p:cNvSpPr>
              <p:nvPr/>
            </p:nvSpPr>
            <p:spPr bwMode="auto">
              <a:xfrm>
                <a:off x="2477" y="1862"/>
                <a:ext cx="471" cy="1"/>
              </a:xfrm>
              <a:prstGeom prst="line">
                <a:avLst/>
              </a:prstGeom>
              <a:noFill/>
              <a:ln w="12700">
                <a:solidFill>
                  <a:srgbClr val="000000"/>
                </a:solidFill>
                <a:round/>
                <a:headEnd/>
                <a:tailEnd/>
              </a:ln>
            </p:spPr>
            <p:txBody>
              <a:bodyPr/>
              <a:lstStyle/>
              <a:p>
                <a:endParaRPr lang="en-US"/>
              </a:p>
            </p:txBody>
          </p:sp>
          <p:sp>
            <p:nvSpPr>
              <p:cNvPr id="25787" name="Line 15"/>
              <p:cNvSpPr>
                <a:spLocks noChangeShapeType="1"/>
              </p:cNvSpPr>
              <p:nvPr/>
            </p:nvSpPr>
            <p:spPr bwMode="auto">
              <a:xfrm>
                <a:off x="2477" y="1926"/>
                <a:ext cx="471" cy="1"/>
              </a:xfrm>
              <a:prstGeom prst="line">
                <a:avLst/>
              </a:prstGeom>
              <a:noFill/>
              <a:ln w="12700">
                <a:solidFill>
                  <a:srgbClr val="000000"/>
                </a:solidFill>
                <a:round/>
                <a:headEnd/>
                <a:tailEnd/>
              </a:ln>
            </p:spPr>
            <p:txBody>
              <a:bodyPr/>
              <a:lstStyle/>
              <a:p>
                <a:endParaRPr lang="en-US"/>
              </a:p>
            </p:txBody>
          </p:sp>
          <p:sp>
            <p:nvSpPr>
              <p:cNvPr id="25788" name="Line 16"/>
              <p:cNvSpPr>
                <a:spLocks noChangeShapeType="1"/>
              </p:cNvSpPr>
              <p:nvPr/>
            </p:nvSpPr>
            <p:spPr bwMode="auto">
              <a:xfrm>
                <a:off x="2533" y="1480"/>
                <a:ext cx="1" cy="510"/>
              </a:xfrm>
              <a:prstGeom prst="line">
                <a:avLst/>
              </a:prstGeom>
              <a:noFill/>
              <a:ln w="12700">
                <a:solidFill>
                  <a:srgbClr val="000000"/>
                </a:solidFill>
                <a:round/>
                <a:headEnd/>
                <a:tailEnd/>
              </a:ln>
            </p:spPr>
            <p:txBody>
              <a:bodyPr/>
              <a:lstStyle/>
              <a:p>
                <a:endParaRPr lang="en-US"/>
              </a:p>
            </p:txBody>
          </p:sp>
          <p:sp>
            <p:nvSpPr>
              <p:cNvPr id="25789" name="Line 17"/>
              <p:cNvSpPr>
                <a:spLocks noChangeShapeType="1"/>
              </p:cNvSpPr>
              <p:nvPr/>
            </p:nvSpPr>
            <p:spPr bwMode="auto">
              <a:xfrm>
                <a:off x="2597" y="1480"/>
                <a:ext cx="1" cy="510"/>
              </a:xfrm>
              <a:prstGeom prst="line">
                <a:avLst/>
              </a:prstGeom>
              <a:noFill/>
              <a:ln w="12700">
                <a:solidFill>
                  <a:srgbClr val="000000"/>
                </a:solidFill>
                <a:round/>
                <a:headEnd/>
                <a:tailEnd/>
              </a:ln>
            </p:spPr>
            <p:txBody>
              <a:bodyPr/>
              <a:lstStyle/>
              <a:p>
                <a:endParaRPr lang="en-US"/>
              </a:p>
            </p:txBody>
          </p:sp>
          <p:sp>
            <p:nvSpPr>
              <p:cNvPr id="25790" name="Line 18"/>
              <p:cNvSpPr>
                <a:spLocks noChangeShapeType="1"/>
              </p:cNvSpPr>
              <p:nvPr/>
            </p:nvSpPr>
            <p:spPr bwMode="auto">
              <a:xfrm>
                <a:off x="2653" y="1480"/>
                <a:ext cx="1" cy="510"/>
              </a:xfrm>
              <a:prstGeom prst="line">
                <a:avLst/>
              </a:prstGeom>
              <a:noFill/>
              <a:ln w="12700">
                <a:solidFill>
                  <a:srgbClr val="000000"/>
                </a:solidFill>
                <a:round/>
                <a:headEnd/>
                <a:tailEnd/>
              </a:ln>
            </p:spPr>
            <p:txBody>
              <a:bodyPr/>
              <a:lstStyle/>
              <a:p>
                <a:endParaRPr lang="en-US"/>
              </a:p>
            </p:txBody>
          </p:sp>
          <p:sp>
            <p:nvSpPr>
              <p:cNvPr id="25791" name="Line 19"/>
              <p:cNvSpPr>
                <a:spLocks noChangeShapeType="1"/>
              </p:cNvSpPr>
              <p:nvPr/>
            </p:nvSpPr>
            <p:spPr bwMode="auto">
              <a:xfrm>
                <a:off x="2717" y="1480"/>
                <a:ext cx="1" cy="510"/>
              </a:xfrm>
              <a:prstGeom prst="line">
                <a:avLst/>
              </a:prstGeom>
              <a:noFill/>
              <a:ln w="12700">
                <a:solidFill>
                  <a:srgbClr val="000000"/>
                </a:solidFill>
                <a:round/>
                <a:headEnd/>
                <a:tailEnd/>
              </a:ln>
            </p:spPr>
            <p:txBody>
              <a:bodyPr/>
              <a:lstStyle/>
              <a:p>
                <a:endParaRPr lang="en-US"/>
              </a:p>
            </p:txBody>
          </p:sp>
          <p:sp>
            <p:nvSpPr>
              <p:cNvPr id="25792" name="Line 20"/>
              <p:cNvSpPr>
                <a:spLocks noChangeShapeType="1"/>
              </p:cNvSpPr>
              <p:nvPr/>
            </p:nvSpPr>
            <p:spPr bwMode="auto">
              <a:xfrm>
                <a:off x="2772" y="1480"/>
                <a:ext cx="1" cy="510"/>
              </a:xfrm>
              <a:prstGeom prst="line">
                <a:avLst/>
              </a:prstGeom>
              <a:noFill/>
              <a:ln w="12700">
                <a:solidFill>
                  <a:srgbClr val="000000"/>
                </a:solidFill>
                <a:round/>
                <a:headEnd/>
                <a:tailEnd/>
              </a:ln>
            </p:spPr>
            <p:txBody>
              <a:bodyPr/>
              <a:lstStyle/>
              <a:p>
                <a:endParaRPr lang="en-US"/>
              </a:p>
            </p:txBody>
          </p:sp>
          <p:sp>
            <p:nvSpPr>
              <p:cNvPr id="25793" name="Line 21"/>
              <p:cNvSpPr>
                <a:spLocks noChangeShapeType="1"/>
              </p:cNvSpPr>
              <p:nvPr/>
            </p:nvSpPr>
            <p:spPr bwMode="auto">
              <a:xfrm>
                <a:off x="2828" y="1480"/>
                <a:ext cx="1" cy="510"/>
              </a:xfrm>
              <a:prstGeom prst="line">
                <a:avLst/>
              </a:prstGeom>
              <a:noFill/>
              <a:ln w="12700">
                <a:solidFill>
                  <a:srgbClr val="000000"/>
                </a:solidFill>
                <a:round/>
                <a:headEnd/>
                <a:tailEnd/>
              </a:ln>
            </p:spPr>
            <p:txBody>
              <a:bodyPr/>
              <a:lstStyle/>
              <a:p>
                <a:endParaRPr lang="en-US"/>
              </a:p>
            </p:txBody>
          </p:sp>
          <p:sp>
            <p:nvSpPr>
              <p:cNvPr id="25794" name="Line 22"/>
              <p:cNvSpPr>
                <a:spLocks noChangeShapeType="1"/>
              </p:cNvSpPr>
              <p:nvPr/>
            </p:nvSpPr>
            <p:spPr bwMode="auto">
              <a:xfrm>
                <a:off x="2892" y="1480"/>
                <a:ext cx="1" cy="510"/>
              </a:xfrm>
              <a:prstGeom prst="line">
                <a:avLst/>
              </a:prstGeom>
              <a:noFill/>
              <a:ln w="12700">
                <a:solidFill>
                  <a:srgbClr val="000000"/>
                </a:solidFill>
                <a:round/>
                <a:headEnd/>
                <a:tailEnd/>
              </a:ln>
            </p:spPr>
            <p:txBody>
              <a:bodyPr/>
              <a:lstStyle/>
              <a:p>
                <a:endParaRPr lang="en-US"/>
              </a:p>
            </p:txBody>
          </p:sp>
          <p:sp>
            <p:nvSpPr>
              <p:cNvPr id="25795" name="Line 23"/>
              <p:cNvSpPr>
                <a:spLocks noChangeShapeType="1"/>
              </p:cNvSpPr>
              <p:nvPr/>
            </p:nvSpPr>
            <p:spPr bwMode="auto">
              <a:xfrm flipV="1">
                <a:off x="2477" y="1448"/>
                <a:ext cx="32" cy="32"/>
              </a:xfrm>
              <a:prstGeom prst="line">
                <a:avLst/>
              </a:prstGeom>
              <a:noFill/>
              <a:ln w="12700">
                <a:solidFill>
                  <a:srgbClr val="000000"/>
                </a:solidFill>
                <a:round/>
                <a:headEnd/>
                <a:tailEnd/>
              </a:ln>
            </p:spPr>
            <p:txBody>
              <a:bodyPr/>
              <a:lstStyle/>
              <a:p>
                <a:endParaRPr lang="en-US"/>
              </a:p>
            </p:txBody>
          </p:sp>
          <p:sp>
            <p:nvSpPr>
              <p:cNvPr id="25796" name="Line 24"/>
              <p:cNvSpPr>
                <a:spLocks noChangeShapeType="1"/>
              </p:cNvSpPr>
              <p:nvPr/>
            </p:nvSpPr>
            <p:spPr bwMode="auto">
              <a:xfrm flipV="1">
                <a:off x="2533" y="1448"/>
                <a:ext cx="32" cy="32"/>
              </a:xfrm>
              <a:prstGeom prst="line">
                <a:avLst/>
              </a:prstGeom>
              <a:noFill/>
              <a:ln w="12700">
                <a:solidFill>
                  <a:srgbClr val="000000"/>
                </a:solidFill>
                <a:round/>
                <a:headEnd/>
                <a:tailEnd/>
              </a:ln>
            </p:spPr>
            <p:txBody>
              <a:bodyPr/>
              <a:lstStyle/>
              <a:p>
                <a:endParaRPr lang="en-US"/>
              </a:p>
            </p:txBody>
          </p:sp>
          <p:sp>
            <p:nvSpPr>
              <p:cNvPr id="25797" name="Line 25"/>
              <p:cNvSpPr>
                <a:spLocks noChangeShapeType="1"/>
              </p:cNvSpPr>
              <p:nvPr/>
            </p:nvSpPr>
            <p:spPr bwMode="auto">
              <a:xfrm flipV="1">
                <a:off x="2597" y="1448"/>
                <a:ext cx="32" cy="32"/>
              </a:xfrm>
              <a:prstGeom prst="line">
                <a:avLst/>
              </a:prstGeom>
              <a:noFill/>
              <a:ln w="12700">
                <a:solidFill>
                  <a:srgbClr val="000000"/>
                </a:solidFill>
                <a:round/>
                <a:headEnd/>
                <a:tailEnd/>
              </a:ln>
            </p:spPr>
            <p:txBody>
              <a:bodyPr/>
              <a:lstStyle/>
              <a:p>
                <a:endParaRPr lang="en-US"/>
              </a:p>
            </p:txBody>
          </p:sp>
          <p:sp>
            <p:nvSpPr>
              <p:cNvPr id="25798" name="Line 26"/>
              <p:cNvSpPr>
                <a:spLocks noChangeShapeType="1"/>
              </p:cNvSpPr>
              <p:nvPr/>
            </p:nvSpPr>
            <p:spPr bwMode="auto">
              <a:xfrm flipV="1">
                <a:off x="2653" y="1448"/>
                <a:ext cx="32" cy="32"/>
              </a:xfrm>
              <a:prstGeom prst="line">
                <a:avLst/>
              </a:prstGeom>
              <a:noFill/>
              <a:ln w="12700">
                <a:solidFill>
                  <a:srgbClr val="000000"/>
                </a:solidFill>
                <a:round/>
                <a:headEnd/>
                <a:tailEnd/>
              </a:ln>
            </p:spPr>
            <p:txBody>
              <a:bodyPr/>
              <a:lstStyle/>
              <a:p>
                <a:endParaRPr lang="en-US"/>
              </a:p>
            </p:txBody>
          </p:sp>
          <p:sp>
            <p:nvSpPr>
              <p:cNvPr id="25799" name="Line 27"/>
              <p:cNvSpPr>
                <a:spLocks noChangeShapeType="1"/>
              </p:cNvSpPr>
              <p:nvPr/>
            </p:nvSpPr>
            <p:spPr bwMode="auto">
              <a:xfrm flipV="1">
                <a:off x="2717" y="1448"/>
                <a:ext cx="23" cy="32"/>
              </a:xfrm>
              <a:prstGeom prst="line">
                <a:avLst/>
              </a:prstGeom>
              <a:noFill/>
              <a:ln w="12700">
                <a:solidFill>
                  <a:srgbClr val="000000"/>
                </a:solidFill>
                <a:round/>
                <a:headEnd/>
                <a:tailEnd/>
              </a:ln>
            </p:spPr>
            <p:txBody>
              <a:bodyPr/>
              <a:lstStyle/>
              <a:p>
                <a:endParaRPr lang="en-US"/>
              </a:p>
            </p:txBody>
          </p:sp>
          <p:sp>
            <p:nvSpPr>
              <p:cNvPr id="25800" name="Line 28"/>
              <p:cNvSpPr>
                <a:spLocks noChangeShapeType="1"/>
              </p:cNvSpPr>
              <p:nvPr/>
            </p:nvSpPr>
            <p:spPr bwMode="auto">
              <a:xfrm flipV="1">
                <a:off x="2772" y="1448"/>
                <a:ext cx="32" cy="32"/>
              </a:xfrm>
              <a:prstGeom prst="line">
                <a:avLst/>
              </a:prstGeom>
              <a:noFill/>
              <a:ln w="12700">
                <a:solidFill>
                  <a:srgbClr val="000000"/>
                </a:solidFill>
                <a:round/>
                <a:headEnd/>
                <a:tailEnd/>
              </a:ln>
            </p:spPr>
            <p:txBody>
              <a:bodyPr/>
              <a:lstStyle/>
              <a:p>
                <a:endParaRPr lang="en-US"/>
              </a:p>
            </p:txBody>
          </p:sp>
          <p:sp>
            <p:nvSpPr>
              <p:cNvPr id="25801" name="Line 29"/>
              <p:cNvSpPr>
                <a:spLocks noChangeShapeType="1"/>
              </p:cNvSpPr>
              <p:nvPr/>
            </p:nvSpPr>
            <p:spPr bwMode="auto">
              <a:xfrm flipV="1">
                <a:off x="2828" y="1448"/>
                <a:ext cx="32" cy="32"/>
              </a:xfrm>
              <a:prstGeom prst="line">
                <a:avLst/>
              </a:prstGeom>
              <a:noFill/>
              <a:ln w="12700">
                <a:solidFill>
                  <a:srgbClr val="000000"/>
                </a:solidFill>
                <a:round/>
                <a:headEnd/>
                <a:tailEnd/>
              </a:ln>
            </p:spPr>
            <p:txBody>
              <a:bodyPr/>
              <a:lstStyle/>
              <a:p>
                <a:endParaRPr lang="en-US"/>
              </a:p>
            </p:txBody>
          </p:sp>
          <p:sp>
            <p:nvSpPr>
              <p:cNvPr id="25802" name="Line 30"/>
              <p:cNvSpPr>
                <a:spLocks noChangeShapeType="1"/>
              </p:cNvSpPr>
              <p:nvPr/>
            </p:nvSpPr>
            <p:spPr bwMode="auto">
              <a:xfrm flipV="1">
                <a:off x="2892" y="1448"/>
                <a:ext cx="24" cy="32"/>
              </a:xfrm>
              <a:prstGeom prst="line">
                <a:avLst/>
              </a:prstGeom>
              <a:noFill/>
              <a:ln w="12700">
                <a:solidFill>
                  <a:srgbClr val="000000"/>
                </a:solidFill>
                <a:round/>
                <a:headEnd/>
                <a:tailEnd/>
              </a:ln>
            </p:spPr>
            <p:txBody>
              <a:bodyPr/>
              <a:lstStyle/>
              <a:p>
                <a:endParaRPr lang="en-US"/>
              </a:p>
            </p:txBody>
          </p:sp>
          <p:sp>
            <p:nvSpPr>
              <p:cNvPr id="25803" name="Line 31"/>
              <p:cNvSpPr>
                <a:spLocks noChangeShapeType="1"/>
              </p:cNvSpPr>
              <p:nvPr/>
            </p:nvSpPr>
            <p:spPr bwMode="auto">
              <a:xfrm flipV="1">
                <a:off x="2948" y="1448"/>
                <a:ext cx="32" cy="32"/>
              </a:xfrm>
              <a:prstGeom prst="line">
                <a:avLst/>
              </a:prstGeom>
              <a:noFill/>
              <a:ln w="12700">
                <a:solidFill>
                  <a:srgbClr val="000000"/>
                </a:solidFill>
                <a:round/>
                <a:headEnd/>
                <a:tailEnd/>
              </a:ln>
            </p:spPr>
            <p:txBody>
              <a:bodyPr/>
              <a:lstStyle/>
              <a:p>
                <a:endParaRPr lang="en-US"/>
              </a:p>
            </p:txBody>
          </p:sp>
          <p:sp>
            <p:nvSpPr>
              <p:cNvPr id="25804" name="Line 32"/>
              <p:cNvSpPr>
                <a:spLocks noChangeShapeType="1"/>
              </p:cNvSpPr>
              <p:nvPr/>
            </p:nvSpPr>
            <p:spPr bwMode="auto">
              <a:xfrm flipV="1">
                <a:off x="2948" y="1511"/>
                <a:ext cx="32" cy="32"/>
              </a:xfrm>
              <a:prstGeom prst="line">
                <a:avLst/>
              </a:prstGeom>
              <a:noFill/>
              <a:ln w="12700">
                <a:solidFill>
                  <a:srgbClr val="000000"/>
                </a:solidFill>
                <a:round/>
                <a:headEnd/>
                <a:tailEnd/>
              </a:ln>
            </p:spPr>
            <p:txBody>
              <a:bodyPr/>
              <a:lstStyle/>
              <a:p>
                <a:endParaRPr lang="en-US"/>
              </a:p>
            </p:txBody>
          </p:sp>
          <p:sp>
            <p:nvSpPr>
              <p:cNvPr id="25805" name="Line 33"/>
              <p:cNvSpPr>
                <a:spLocks noChangeShapeType="1"/>
              </p:cNvSpPr>
              <p:nvPr/>
            </p:nvSpPr>
            <p:spPr bwMode="auto">
              <a:xfrm flipV="1">
                <a:off x="2948" y="1575"/>
                <a:ext cx="32" cy="32"/>
              </a:xfrm>
              <a:prstGeom prst="line">
                <a:avLst/>
              </a:prstGeom>
              <a:noFill/>
              <a:ln w="12700">
                <a:solidFill>
                  <a:srgbClr val="000000"/>
                </a:solidFill>
                <a:round/>
                <a:headEnd/>
                <a:tailEnd/>
              </a:ln>
            </p:spPr>
            <p:txBody>
              <a:bodyPr/>
              <a:lstStyle/>
              <a:p>
                <a:endParaRPr lang="en-US"/>
              </a:p>
            </p:txBody>
          </p:sp>
          <p:sp>
            <p:nvSpPr>
              <p:cNvPr id="25806" name="Line 34"/>
              <p:cNvSpPr>
                <a:spLocks noChangeShapeType="1"/>
              </p:cNvSpPr>
              <p:nvPr/>
            </p:nvSpPr>
            <p:spPr bwMode="auto">
              <a:xfrm flipV="1">
                <a:off x="2948" y="1639"/>
                <a:ext cx="32" cy="32"/>
              </a:xfrm>
              <a:prstGeom prst="line">
                <a:avLst/>
              </a:prstGeom>
              <a:noFill/>
              <a:ln w="12700">
                <a:solidFill>
                  <a:srgbClr val="000000"/>
                </a:solidFill>
                <a:round/>
                <a:headEnd/>
                <a:tailEnd/>
              </a:ln>
            </p:spPr>
            <p:txBody>
              <a:bodyPr/>
              <a:lstStyle/>
              <a:p>
                <a:endParaRPr lang="en-US"/>
              </a:p>
            </p:txBody>
          </p:sp>
          <p:sp>
            <p:nvSpPr>
              <p:cNvPr id="25807" name="Line 35"/>
              <p:cNvSpPr>
                <a:spLocks noChangeShapeType="1"/>
              </p:cNvSpPr>
              <p:nvPr/>
            </p:nvSpPr>
            <p:spPr bwMode="auto">
              <a:xfrm flipV="1">
                <a:off x="2948" y="1703"/>
                <a:ext cx="32" cy="32"/>
              </a:xfrm>
              <a:prstGeom prst="line">
                <a:avLst/>
              </a:prstGeom>
              <a:noFill/>
              <a:ln w="12700">
                <a:solidFill>
                  <a:srgbClr val="000000"/>
                </a:solidFill>
                <a:round/>
                <a:headEnd/>
                <a:tailEnd/>
              </a:ln>
            </p:spPr>
            <p:txBody>
              <a:bodyPr/>
              <a:lstStyle/>
              <a:p>
                <a:endParaRPr lang="en-US"/>
              </a:p>
            </p:txBody>
          </p:sp>
          <p:sp>
            <p:nvSpPr>
              <p:cNvPr id="25808" name="Line 36"/>
              <p:cNvSpPr>
                <a:spLocks noChangeShapeType="1"/>
              </p:cNvSpPr>
              <p:nvPr/>
            </p:nvSpPr>
            <p:spPr bwMode="auto">
              <a:xfrm flipV="1">
                <a:off x="2948" y="1767"/>
                <a:ext cx="32" cy="32"/>
              </a:xfrm>
              <a:prstGeom prst="line">
                <a:avLst/>
              </a:prstGeom>
              <a:noFill/>
              <a:ln w="12700">
                <a:solidFill>
                  <a:srgbClr val="000000"/>
                </a:solidFill>
                <a:round/>
                <a:headEnd/>
                <a:tailEnd/>
              </a:ln>
            </p:spPr>
            <p:txBody>
              <a:bodyPr/>
              <a:lstStyle/>
              <a:p>
                <a:endParaRPr lang="en-US"/>
              </a:p>
            </p:txBody>
          </p:sp>
          <p:sp>
            <p:nvSpPr>
              <p:cNvPr id="25809" name="Line 37"/>
              <p:cNvSpPr>
                <a:spLocks noChangeShapeType="1"/>
              </p:cNvSpPr>
              <p:nvPr/>
            </p:nvSpPr>
            <p:spPr bwMode="auto">
              <a:xfrm flipV="1">
                <a:off x="2948" y="1830"/>
                <a:ext cx="32" cy="32"/>
              </a:xfrm>
              <a:prstGeom prst="line">
                <a:avLst/>
              </a:prstGeom>
              <a:noFill/>
              <a:ln w="12700">
                <a:solidFill>
                  <a:srgbClr val="000000"/>
                </a:solidFill>
                <a:round/>
                <a:headEnd/>
                <a:tailEnd/>
              </a:ln>
            </p:spPr>
            <p:txBody>
              <a:bodyPr/>
              <a:lstStyle/>
              <a:p>
                <a:endParaRPr lang="en-US"/>
              </a:p>
            </p:txBody>
          </p:sp>
          <p:sp>
            <p:nvSpPr>
              <p:cNvPr id="25810" name="Line 38"/>
              <p:cNvSpPr>
                <a:spLocks noChangeShapeType="1"/>
              </p:cNvSpPr>
              <p:nvPr/>
            </p:nvSpPr>
            <p:spPr bwMode="auto">
              <a:xfrm flipV="1">
                <a:off x="2948" y="1894"/>
                <a:ext cx="32" cy="32"/>
              </a:xfrm>
              <a:prstGeom prst="line">
                <a:avLst/>
              </a:prstGeom>
              <a:noFill/>
              <a:ln w="12700">
                <a:solidFill>
                  <a:srgbClr val="000000"/>
                </a:solidFill>
                <a:round/>
                <a:headEnd/>
                <a:tailEnd/>
              </a:ln>
            </p:spPr>
            <p:txBody>
              <a:bodyPr/>
              <a:lstStyle/>
              <a:p>
                <a:endParaRPr lang="en-US"/>
              </a:p>
            </p:txBody>
          </p:sp>
          <p:sp>
            <p:nvSpPr>
              <p:cNvPr id="25811" name="Line 39"/>
              <p:cNvSpPr>
                <a:spLocks noChangeShapeType="1"/>
              </p:cNvSpPr>
              <p:nvPr/>
            </p:nvSpPr>
            <p:spPr bwMode="auto">
              <a:xfrm flipV="1">
                <a:off x="2948" y="1958"/>
                <a:ext cx="32" cy="32"/>
              </a:xfrm>
              <a:prstGeom prst="line">
                <a:avLst/>
              </a:prstGeom>
              <a:noFill/>
              <a:ln w="12700">
                <a:solidFill>
                  <a:srgbClr val="000000"/>
                </a:solidFill>
                <a:round/>
                <a:headEnd/>
                <a:tailEnd/>
              </a:ln>
            </p:spPr>
            <p:txBody>
              <a:bodyPr/>
              <a:lstStyle/>
              <a:p>
                <a:endParaRPr lang="en-US"/>
              </a:p>
            </p:txBody>
          </p:sp>
          <p:sp>
            <p:nvSpPr>
              <p:cNvPr id="25812" name="Line 40"/>
              <p:cNvSpPr>
                <a:spLocks noChangeShapeType="1"/>
              </p:cNvSpPr>
              <p:nvPr/>
            </p:nvSpPr>
            <p:spPr bwMode="auto">
              <a:xfrm>
                <a:off x="2509" y="1448"/>
                <a:ext cx="471" cy="1"/>
              </a:xfrm>
              <a:prstGeom prst="line">
                <a:avLst/>
              </a:prstGeom>
              <a:noFill/>
              <a:ln w="12700">
                <a:solidFill>
                  <a:srgbClr val="000000"/>
                </a:solidFill>
                <a:round/>
                <a:headEnd/>
                <a:tailEnd/>
              </a:ln>
            </p:spPr>
            <p:txBody>
              <a:bodyPr/>
              <a:lstStyle/>
              <a:p>
                <a:endParaRPr lang="en-US"/>
              </a:p>
            </p:txBody>
          </p:sp>
          <p:sp>
            <p:nvSpPr>
              <p:cNvPr id="25813" name="Line 41"/>
              <p:cNvSpPr>
                <a:spLocks noChangeShapeType="1"/>
              </p:cNvSpPr>
              <p:nvPr/>
            </p:nvSpPr>
            <p:spPr bwMode="auto">
              <a:xfrm>
                <a:off x="2980" y="1448"/>
                <a:ext cx="1" cy="510"/>
              </a:xfrm>
              <a:prstGeom prst="line">
                <a:avLst/>
              </a:prstGeom>
              <a:noFill/>
              <a:ln w="12700">
                <a:solidFill>
                  <a:srgbClr val="000000"/>
                </a:solidFill>
                <a:round/>
                <a:headEnd/>
                <a:tailEnd/>
              </a:ln>
            </p:spPr>
            <p:txBody>
              <a:bodyPr/>
              <a:lstStyle/>
              <a:p>
                <a:endParaRPr lang="en-US"/>
              </a:p>
            </p:txBody>
          </p:sp>
          <p:sp>
            <p:nvSpPr>
              <p:cNvPr id="25814" name="Rectangle 42"/>
              <p:cNvSpPr>
                <a:spLocks noChangeArrowheads="1"/>
              </p:cNvSpPr>
              <p:nvPr/>
            </p:nvSpPr>
            <p:spPr bwMode="auto">
              <a:xfrm>
                <a:off x="2305" y="1643"/>
                <a:ext cx="471" cy="518"/>
              </a:xfrm>
              <a:prstGeom prst="rect">
                <a:avLst/>
              </a:prstGeom>
              <a:solidFill>
                <a:srgbClr val="FFFFFF"/>
              </a:solidFill>
              <a:ln w="12700">
                <a:solidFill>
                  <a:srgbClr val="000000"/>
                </a:solidFill>
                <a:miter lim="800000"/>
                <a:headEnd/>
                <a:tailEnd/>
              </a:ln>
            </p:spPr>
            <p:txBody>
              <a:bodyPr/>
              <a:lstStyle/>
              <a:p>
                <a:endParaRPr lang="en-US"/>
              </a:p>
            </p:txBody>
          </p:sp>
          <p:sp>
            <p:nvSpPr>
              <p:cNvPr id="25815" name="Line 43"/>
              <p:cNvSpPr>
                <a:spLocks noChangeShapeType="1"/>
              </p:cNvSpPr>
              <p:nvPr/>
            </p:nvSpPr>
            <p:spPr bwMode="auto">
              <a:xfrm>
                <a:off x="2301" y="1703"/>
                <a:ext cx="471" cy="1"/>
              </a:xfrm>
              <a:prstGeom prst="line">
                <a:avLst/>
              </a:prstGeom>
              <a:noFill/>
              <a:ln w="12700">
                <a:solidFill>
                  <a:srgbClr val="000000"/>
                </a:solidFill>
                <a:round/>
                <a:headEnd/>
                <a:tailEnd/>
              </a:ln>
            </p:spPr>
            <p:txBody>
              <a:bodyPr/>
              <a:lstStyle/>
              <a:p>
                <a:endParaRPr lang="en-US"/>
              </a:p>
            </p:txBody>
          </p:sp>
          <p:sp>
            <p:nvSpPr>
              <p:cNvPr id="25816" name="Line 44"/>
              <p:cNvSpPr>
                <a:spLocks noChangeShapeType="1"/>
              </p:cNvSpPr>
              <p:nvPr/>
            </p:nvSpPr>
            <p:spPr bwMode="auto">
              <a:xfrm>
                <a:off x="2301" y="1767"/>
                <a:ext cx="471" cy="1"/>
              </a:xfrm>
              <a:prstGeom prst="line">
                <a:avLst/>
              </a:prstGeom>
              <a:noFill/>
              <a:ln w="12700">
                <a:solidFill>
                  <a:srgbClr val="000000"/>
                </a:solidFill>
                <a:round/>
                <a:headEnd/>
                <a:tailEnd/>
              </a:ln>
            </p:spPr>
            <p:txBody>
              <a:bodyPr/>
              <a:lstStyle/>
              <a:p>
                <a:endParaRPr lang="en-US"/>
              </a:p>
            </p:txBody>
          </p:sp>
          <p:sp>
            <p:nvSpPr>
              <p:cNvPr id="25817" name="Line 45"/>
              <p:cNvSpPr>
                <a:spLocks noChangeShapeType="1"/>
              </p:cNvSpPr>
              <p:nvPr/>
            </p:nvSpPr>
            <p:spPr bwMode="auto">
              <a:xfrm>
                <a:off x="2301" y="1830"/>
                <a:ext cx="471" cy="1"/>
              </a:xfrm>
              <a:prstGeom prst="line">
                <a:avLst/>
              </a:prstGeom>
              <a:noFill/>
              <a:ln w="12700">
                <a:solidFill>
                  <a:srgbClr val="000000"/>
                </a:solidFill>
                <a:round/>
                <a:headEnd/>
                <a:tailEnd/>
              </a:ln>
            </p:spPr>
            <p:txBody>
              <a:bodyPr/>
              <a:lstStyle/>
              <a:p>
                <a:endParaRPr lang="en-US"/>
              </a:p>
            </p:txBody>
          </p:sp>
          <p:sp>
            <p:nvSpPr>
              <p:cNvPr id="25818" name="Line 46"/>
              <p:cNvSpPr>
                <a:spLocks noChangeShapeType="1"/>
              </p:cNvSpPr>
              <p:nvPr/>
            </p:nvSpPr>
            <p:spPr bwMode="auto">
              <a:xfrm>
                <a:off x="2301" y="1894"/>
                <a:ext cx="471" cy="1"/>
              </a:xfrm>
              <a:prstGeom prst="line">
                <a:avLst/>
              </a:prstGeom>
              <a:noFill/>
              <a:ln w="12700">
                <a:solidFill>
                  <a:srgbClr val="000000"/>
                </a:solidFill>
                <a:round/>
                <a:headEnd/>
                <a:tailEnd/>
              </a:ln>
            </p:spPr>
            <p:txBody>
              <a:bodyPr/>
              <a:lstStyle/>
              <a:p>
                <a:endParaRPr lang="en-US"/>
              </a:p>
            </p:txBody>
          </p:sp>
          <p:sp>
            <p:nvSpPr>
              <p:cNvPr id="25819" name="Line 47"/>
              <p:cNvSpPr>
                <a:spLocks noChangeShapeType="1"/>
              </p:cNvSpPr>
              <p:nvPr/>
            </p:nvSpPr>
            <p:spPr bwMode="auto">
              <a:xfrm>
                <a:off x="2301" y="1958"/>
                <a:ext cx="471" cy="1"/>
              </a:xfrm>
              <a:prstGeom prst="line">
                <a:avLst/>
              </a:prstGeom>
              <a:noFill/>
              <a:ln w="12700">
                <a:solidFill>
                  <a:srgbClr val="000000"/>
                </a:solidFill>
                <a:round/>
                <a:headEnd/>
                <a:tailEnd/>
              </a:ln>
            </p:spPr>
            <p:txBody>
              <a:bodyPr/>
              <a:lstStyle/>
              <a:p>
                <a:endParaRPr lang="en-US"/>
              </a:p>
            </p:txBody>
          </p:sp>
          <p:sp>
            <p:nvSpPr>
              <p:cNvPr id="25820" name="Line 48"/>
              <p:cNvSpPr>
                <a:spLocks noChangeShapeType="1"/>
              </p:cNvSpPr>
              <p:nvPr/>
            </p:nvSpPr>
            <p:spPr bwMode="auto">
              <a:xfrm>
                <a:off x="2301" y="2030"/>
                <a:ext cx="471" cy="1"/>
              </a:xfrm>
              <a:prstGeom prst="line">
                <a:avLst/>
              </a:prstGeom>
              <a:noFill/>
              <a:ln w="12700">
                <a:solidFill>
                  <a:srgbClr val="000000"/>
                </a:solidFill>
                <a:round/>
                <a:headEnd/>
                <a:tailEnd/>
              </a:ln>
            </p:spPr>
            <p:txBody>
              <a:bodyPr/>
              <a:lstStyle/>
              <a:p>
                <a:endParaRPr lang="en-US"/>
              </a:p>
            </p:txBody>
          </p:sp>
          <p:sp>
            <p:nvSpPr>
              <p:cNvPr id="25821" name="Line 49"/>
              <p:cNvSpPr>
                <a:spLocks noChangeShapeType="1"/>
              </p:cNvSpPr>
              <p:nvPr/>
            </p:nvSpPr>
            <p:spPr bwMode="auto">
              <a:xfrm>
                <a:off x="2301" y="2094"/>
                <a:ext cx="471" cy="1"/>
              </a:xfrm>
              <a:prstGeom prst="line">
                <a:avLst/>
              </a:prstGeom>
              <a:noFill/>
              <a:ln w="12700">
                <a:solidFill>
                  <a:srgbClr val="000000"/>
                </a:solidFill>
                <a:round/>
                <a:headEnd/>
                <a:tailEnd/>
              </a:ln>
            </p:spPr>
            <p:txBody>
              <a:bodyPr/>
              <a:lstStyle/>
              <a:p>
                <a:endParaRPr lang="en-US"/>
              </a:p>
            </p:txBody>
          </p:sp>
          <p:sp>
            <p:nvSpPr>
              <p:cNvPr id="25822" name="Line 50"/>
              <p:cNvSpPr>
                <a:spLocks noChangeShapeType="1"/>
              </p:cNvSpPr>
              <p:nvPr/>
            </p:nvSpPr>
            <p:spPr bwMode="auto">
              <a:xfrm>
                <a:off x="2357" y="1639"/>
                <a:ext cx="1" cy="518"/>
              </a:xfrm>
              <a:prstGeom prst="line">
                <a:avLst/>
              </a:prstGeom>
              <a:noFill/>
              <a:ln w="12700">
                <a:solidFill>
                  <a:srgbClr val="000000"/>
                </a:solidFill>
                <a:round/>
                <a:headEnd/>
                <a:tailEnd/>
              </a:ln>
            </p:spPr>
            <p:txBody>
              <a:bodyPr/>
              <a:lstStyle/>
              <a:p>
                <a:endParaRPr lang="en-US"/>
              </a:p>
            </p:txBody>
          </p:sp>
          <p:sp>
            <p:nvSpPr>
              <p:cNvPr id="25823" name="Line 51"/>
              <p:cNvSpPr>
                <a:spLocks noChangeShapeType="1"/>
              </p:cNvSpPr>
              <p:nvPr/>
            </p:nvSpPr>
            <p:spPr bwMode="auto">
              <a:xfrm>
                <a:off x="2421" y="1639"/>
                <a:ext cx="1" cy="518"/>
              </a:xfrm>
              <a:prstGeom prst="line">
                <a:avLst/>
              </a:prstGeom>
              <a:noFill/>
              <a:ln w="12700">
                <a:solidFill>
                  <a:srgbClr val="000000"/>
                </a:solidFill>
                <a:round/>
                <a:headEnd/>
                <a:tailEnd/>
              </a:ln>
            </p:spPr>
            <p:txBody>
              <a:bodyPr/>
              <a:lstStyle/>
              <a:p>
                <a:endParaRPr lang="en-US"/>
              </a:p>
            </p:txBody>
          </p:sp>
          <p:sp>
            <p:nvSpPr>
              <p:cNvPr id="25824" name="Line 52"/>
              <p:cNvSpPr>
                <a:spLocks noChangeShapeType="1"/>
              </p:cNvSpPr>
              <p:nvPr/>
            </p:nvSpPr>
            <p:spPr bwMode="auto">
              <a:xfrm>
                <a:off x="2477" y="1639"/>
                <a:ext cx="1" cy="518"/>
              </a:xfrm>
              <a:prstGeom prst="line">
                <a:avLst/>
              </a:prstGeom>
              <a:noFill/>
              <a:ln w="12700">
                <a:solidFill>
                  <a:srgbClr val="000000"/>
                </a:solidFill>
                <a:round/>
                <a:headEnd/>
                <a:tailEnd/>
              </a:ln>
            </p:spPr>
            <p:txBody>
              <a:bodyPr/>
              <a:lstStyle/>
              <a:p>
                <a:endParaRPr lang="en-US"/>
              </a:p>
            </p:txBody>
          </p:sp>
          <p:sp>
            <p:nvSpPr>
              <p:cNvPr id="25825" name="Line 53"/>
              <p:cNvSpPr>
                <a:spLocks noChangeShapeType="1"/>
              </p:cNvSpPr>
              <p:nvPr/>
            </p:nvSpPr>
            <p:spPr bwMode="auto">
              <a:xfrm>
                <a:off x="2533" y="1639"/>
                <a:ext cx="1" cy="518"/>
              </a:xfrm>
              <a:prstGeom prst="line">
                <a:avLst/>
              </a:prstGeom>
              <a:noFill/>
              <a:ln w="12700">
                <a:solidFill>
                  <a:srgbClr val="000000"/>
                </a:solidFill>
                <a:round/>
                <a:headEnd/>
                <a:tailEnd/>
              </a:ln>
            </p:spPr>
            <p:txBody>
              <a:bodyPr/>
              <a:lstStyle/>
              <a:p>
                <a:endParaRPr lang="en-US"/>
              </a:p>
            </p:txBody>
          </p:sp>
          <p:sp>
            <p:nvSpPr>
              <p:cNvPr id="25826" name="Line 54"/>
              <p:cNvSpPr>
                <a:spLocks noChangeShapeType="1"/>
              </p:cNvSpPr>
              <p:nvPr/>
            </p:nvSpPr>
            <p:spPr bwMode="auto">
              <a:xfrm>
                <a:off x="2597" y="1639"/>
                <a:ext cx="1" cy="518"/>
              </a:xfrm>
              <a:prstGeom prst="line">
                <a:avLst/>
              </a:prstGeom>
              <a:noFill/>
              <a:ln w="12700">
                <a:solidFill>
                  <a:srgbClr val="000000"/>
                </a:solidFill>
                <a:round/>
                <a:headEnd/>
                <a:tailEnd/>
              </a:ln>
            </p:spPr>
            <p:txBody>
              <a:bodyPr/>
              <a:lstStyle/>
              <a:p>
                <a:endParaRPr lang="en-US"/>
              </a:p>
            </p:txBody>
          </p:sp>
          <p:sp>
            <p:nvSpPr>
              <p:cNvPr id="25827" name="Line 55"/>
              <p:cNvSpPr>
                <a:spLocks noChangeShapeType="1"/>
              </p:cNvSpPr>
              <p:nvPr/>
            </p:nvSpPr>
            <p:spPr bwMode="auto">
              <a:xfrm>
                <a:off x="2653" y="1639"/>
                <a:ext cx="1" cy="518"/>
              </a:xfrm>
              <a:prstGeom prst="line">
                <a:avLst/>
              </a:prstGeom>
              <a:noFill/>
              <a:ln w="12700">
                <a:solidFill>
                  <a:srgbClr val="000000"/>
                </a:solidFill>
                <a:round/>
                <a:headEnd/>
                <a:tailEnd/>
              </a:ln>
            </p:spPr>
            <p:txBody>
              <a:bodyPr/>
              <a:lstStyle/>
              <a:p>
                <a:endParaRPr lang="en-US"/>
              </a:p>
            </p:txBody>
          </p:sp>
          <p:sp>
            <p:nvSpPr>
              <p:cNvPr id="25828" name="Line 56"/>
              <p:cNvSpPr>
                <a:spLocks noChangeShapeType="1"/>
              </p:cNvSpPr>
              <p:nvPr/>
            </p:nvSpPr>
            <p:spPr bwMode="auto">
              <a:xfrm>
                <a:off x="2717" y="1639"/>
                <a:ext cx="1" cy="518"/>
              </a:xfrm>
              <a:prstGeom prst="line">
                <a:avLst/>
              </a:prstGeom>
              <a:noFill/>
              <a:ln w="12700">
                <a:solidFill>
                  <a:srgbClr val="000000"/>
                </a:solidFill>
                <a:round/>
                <a:headEnd/>
                <a:tailEnd/>
              </a:ln>
            </p:spPr>
            <p:txBody>
              <a:bodyPr/>
              <a:lstStyle/>
              <a:p>
                <a:endParaRPr lang="en-US"/>
              </a:p>
            </p:txBody>
          </p:sp>
          <p:sp>
            <p:nvSpPr>
              <p:cNvPr id="25829" name="Line 57"/>
              <p:cNvSpPr>
                <a:spLocks noChangeShapeType="1"/>
              </p:cNvSpPr>
              <p:nvPr/>
            </p:nvSpPr>
            <p:spPr bwMode="auto">
              <a:xfrm flipV="1">
                <a:off x="2301" y="1607"/>
                <a:ext cx="32" cy="32"/>
              </a:xfrm>
              <a:prstGeom prst="line">
                <a:avLst/>
              </a:prstGeom>
              <a:noFill/>
              <a:ln w="12700">
                <a:solidFill>
                  <a:srgbClr val="000000"/>
                </a:solidFill>
                <a:round/>
                <a:headEnd/>
                <a:tailEnd/>
              </a:ln>
            </p:spPr>
            <p:txBody>
              <a:bodyPr/>
              <a:lstStyle/>
              <a:p>
                <a:endParaRPr lang="en-US"/>
              </a:p>
            </p:txBody>
          </p:sp>
          <p:sp>
            <p:nvSpPr>
              <p:cNvPr id="25830" name="Line 58"/>
              <p:cNvSpPr>
                <a:spLocks noChangeShapeType="1"/>
              </p:cNvSpPr>
              <p:nvPr/>
            </p:nvSpPr>
            <p:spPr bwMode="auto">
              <a:xfrm flipV="1">
                <a:off x="2357" y="1607"/>
                <a:ext cx="32" cy="32"/>
              </a:xfrm>
              <a:prstGeom prst="line">
                <a:avLst/>
              </a:prstGeom>
              <a:noFill/>
              <a:ln w="12700">
                <a:solidFill>
                  <a:srgbClr val="000000"/>
                </a:solidFill>
                <a:round/>
                <a:headEnd/>
                <a:tailEnd/>
              </a:ln>
            </p:spPr>
            <p:txBody>
              <a:bodyPr/>
              <a:lstStyle/>
              <a:p>
                <a:endParaRPr lang="en-US"/>
              </a:p>
            </p:txBody>
          </p:sp>
          <p:sp>
            <p:nvSpPr>
              <p:cNvPr id="25831" name="Line 59"/>
              <p:cNvSpPr>
                <a:spLocks noChangeShapeType="1"/>
              </p:cNvSpPr>
              <p:nvPr/>
            </p:nvSpPr>
            <p:spPr bwMode="auto">
              <a:xfrm flipV="1">
                <a:off x="2421" y="1607"/>
                <a:ext cx="24" cy="32"/>
              </a:xfrm>
              <a:prstGeom prst="line">
                <a:avLst/>
              </a:prstGeom>
              <a:noFill/>
              <a:ln w="12700">
                <a:solidFill>
                  <a:srgbClr val="000000"/>
                </a:solidFill>
                <a:round/>
                <a:headEnd/>
                <a:tailEnd/>
              </a:ln>
            </p:spPr>
            <p:txBody>
              <a:bodyPr/>
              <a:lstStyle/>
              <a:p>
                <a:endParaRPr lang="en-US"/>
              </a:p>
            </p:txBody>
          </p:sp>
          <p:sp>
            <p:nvSpPr>
              <p:cNvPr id="25832" name="Line 60"/>
              <p:cNvSpPr>
                <a:spLocks noChangeShapeType="1"/>
              </p:cNvSpPr>
              <p:nvPr/>
            </p:nvSpPr>
            <p:spPr bwMode="auto">
              <a:xfrm flipV="1">
                <a:off x="2477" y="1607"/>
                <a:ext cx="32" cy="32"/>
              </a:xfrm>
              <a:prstGeom prst="line">
                <a:avLst/>
              </a:prstGeom>
              <a:noFill/>
              <a:ln w="12700">
                <a:solidFill>
                  <a:srgbClr val="000000"/>
                </a:solidFill>
                <a:round/>
                <a:headEnd/>
                <a:tailEnd/>
              </a:ln>
            </p:spPr>
            <p:txBody>
              <a:bodyPr/>
              <a:lstStyle/>
              <a:p>
                <a:endParaRPr lang="en-US"/>
              </a:p>
            </p:txBody>
          </p:sp>
          <p:sp>
            <p:nvSpPr>
              <p:cNvPr id="25833" name="Line 61"/>
              <p:cNvSpPr>
                <a:spLocks noChangeShapeType="1"/>
              </p:cNvSpPr>
              <p:nvPr/>
            </p:nvSpPr>
            <p:spPr bwMode="auto">
              <a:xfrm flipV="1">
                <a:off x="2533" y="1607"/>
                <a:ext cx="32" cy="32"/>
              </a:xfrm>
              <a:prstGeom prst="line">
                <a:avLst/>
              </a:prstGeom>
              <a:noFill/>
              <a:ln w="12700">
                <a:solidFill>
                  <a:srgbClr val="000000"/>
                </a:solidFill>
                <a:round/>
                <a:headEnd/>
                <a:tailEnd/>
              </a:ln>
            </p:spPr>
            <p:txBody>
              <a:bodyPr/>
              <a:lstStyle/>
              <a:p>
                <a:endParaRPr lang="en-US"/>
              </a:p>
            </p:txBody>
          </p:sp>
          <p:sp>
            <p:nvSpPr>
              <p:cNvPr id="25834" name="Line 62"/>
              <p:cNvSpPr>
                <a:spLocks noChangeShapeType="1"/>
              </p:cNvSpPr>
              <p:nvPr/>
            </p:nvSpPr>
            <p:spPr bwMode="auto">
              <a:xfrm flipV="1">
                <a:off x="2597" y="1607"/>
                <a:ext cx="32" cy="32"/>
              </a:xfrm>
              <a:prstGeom prst="line">
                <a:avLst/>
              </a:prstGeom>
              <a:noFill/>
              <a:ln w="12700">
                <a:solidFill>
                  <a:srgbClr val="000000"/>
                </a:solidFill>
                <a:round/>
                <a:headEnd/>
                <a:tailEnd/>
              </a:ln>
            </p:spPr>
            <p:txBody>
              <a:bodyPr/>
              <a:lstStyle/>
              <a:p>
                <a:endParaRPr lang="en-US"/>
              </a:p>
            </p:txBody>
          </p:sp>
          <p:sp>
            <p:nvSpPr>
              <p:cNvPr id="25835" name="Line 63"/>
              <p:cNvSpPr>
                <a:spLocks noChangeShapeType="1"/>
              </p:cNvSpPr>
              <p:nvPr/>
            </p:nvSpPr>
            <p:spPr bwMode="auto">
              <a:xfrm flipV="1">
                <a:off x="2653" y="1607"/>
                <a:ext cx="32" cy="32"/>
              </a:xfrm>
              <a:prstGeom prst="line">
                <a:avLst/>
              </a:prstGeom>
              <a:noFill/>
              <a:ln w="12700">
                <a:solidFill>
                  <a:srgbClr val="000000"/>
                </a:solidFill>
                <a:round/>
                <a:headEnd/>
                <a:tailEnd/>
              </a:ln>
            </p:spPr>
            <p:txBody>
              <a:bodyPr/>
              <a:lstStyle/>
              <a:p>
                <a:endParaRPr lang="en-US"/>
              </a:p>
            </p:txBody>
          </p:sp>
          <p:sp>
            <p:nvSpPr>
              <p:cNvPr id="25836" name="Line 64"/>
              <p:cNvSpPr>
                <a:spLocks noChangeShapeType="1"/>
              </p:cNvSpPr>
              <p:nvPr/>
            </p:nvSpPr>
            <p:spPr bwMode="auto">
              <a:xfrm flipV="1">
                <a:off x="2717" y="1607"/>
                <a:ext cx="23" cy="32"/>
              </a:xfrm>
              <a:prstGeom prst="line">
                <a:avLst/>
              </a:prstGeom>
              <a:noFill/>
              <a:ln w="12700">
                <a:solidFill>
                  <a:srgbClr val="000000"/>
                </a:solidFill>
                <a:round/>
                <a:headEnd/>
                <a:tailEnd/>
              </a:ln>
            </p:spPr>
            <p:txBody>
              <a:bodyPr/>
              <a:lstStyle/>
              <a:p>
                <a:endParaRPr lang="en-US"/>
              </a:p>
            </p:txBody>
          </p:sp>
          <p:sp>
            <p:nvSpPr>
              <p:cNvPr id="25837" name="Line 65"/>
              <p:cNvSpPr>
                <a:spLocks noChangeShapeType="1"/>
              </p:cNvSpPr>
              <p:nvPr/>
            </p:nvSpPr>
            <p:spPr bwMode="auto">
              <a:xfrm flipV="1">
                <a:off x="2772" y="1607"/>
                <a:ext cx="32" cy="32"/>
              </a:xfrm>
              <a:prstGeom prst="line">
                <a:avLst/>
              </a:prstGeom>
              <a:noFill/>
              <a:ln w="12700">
                <a:solidFill>
                  <a:srgbClr val="000000"/>
                </a:solidFill>
                <a:round/>
                <a:headEnd/>
                <a:tailEnd/>
              </a:ln>
            </p:spPr>
            <p:txBody>
              <a:bodyPr/>
              <a:lstStyle/>
              <a:p>
                <a:endParaRPr lang="en-US"/>
              </a:p>
            </p:txBody>
          </p:sp>
          <p:sp>
            <p:nvSpPr>
              <p:cNvPr id="25838" name="Line 66"/>
              <p:cNvSpPr>
                <a:spLocks noChangeShapeType="1"/>
              </p:cNvSpPr>
              <p:nvPr/>
            </p:nvSpPr>
            <p:spPr bwMode="auto">
              <a:xfrm flipV="1">
                <a:off x="2772" y="1671"/>
                <a:ext cx="32" cy="32"/>
              </a:xfrm>
              <a:prstGeom prst="line">
                <a:avLst/>
              </a:prstGeom>
              <a:noFill/>
              <a:ln w="12700">
                <a:solidFill>
                  <a:srgbClr val="000000"/>
                </a:solidFill>
                <a:round/>
                <a:headEnd/>
                <a:tailEnd/>
              </a:ln>
            </p:spPr>
            <p:txBody>
              <a:bodyPr/>
              <a:lstStyle/>
              <a:p>
                <a:endParaRPr lang="en-US"/>
              </a:p>
            </p:txBody>
          </p:sp>
          <p:sp>
            <p:nvSpPr>
              <p:cNvPr id="25839" name="Line 67"/>
              <p:cNvSpPr>
                <a:spLocks noChangeShapeType="1"/>
              </p:cNvSpPr>
              <p:nvPr/>
            </p:nvSpPr>
            <p:spPr bwMode="auto">
              <a:xfrm flipV="1">
                <a:off x="2772" y="1735"/>
                <a:ext cx="32" cy="32"/>
              </a:xfrm>
              <a:prstGeom prst="line">
                <a:avLst/>
              </a:prstGeom>
              <a:noFill/>
              <a:ln w="12700">
                <a:solidFill>
                  <a:srgbClr val="000000"/>
                </a:solidFill>
                <a:round/>
                <a:headEnd/>
                <a:tailEnd/>
              </a:ln>
            </p:spPr>
            <p:txBody>
              <a:bodyPr/>
              <a:lstStyle/>
              <a:p>
                <a:endParaRPr lang="en-US"/>
              </a:p>
            </p:txBody>
          </p:sp>
          <p:sp>
            <p:nvSpPr>
              <p:cNvPr id="25840" name="Line 68"/>
              <p:cNvSpPr>
                <a:spLocks noChangeShapeType="1"/>
              </p:cNvSpPr>
              <p:nvPr/>
            </p:nvSpPr>
            <p:spPr bwMode="auto">
              <a:xfrm flipV="1">
                <a:off x="2772" y="1799"/>
                <a:ext cx="32" cy="31"/>
              </a:xfrm>
              <a:prstGeom prst="line">
                <a:avLst/>
              </a:prstGeom>
              <a:noFill/>
              <a:ln w="12700">
                <a:solidFill>
                  <a:srgbClr val="000000"/>
                </a:solidFill>
                <a:round/>
                <a:headEnd/>
                <a:tailEnd/>
              </a:ln>
            </p:spPr>
            <p:txBody>
              <a:bodyPr/>
              <a:lstStyle/>
              <a:p>
                <a:endParaRPr lang="en-US"/>
              </a:p>
            </p:txBody>
          </p:sp>
          <p:sp>
            <p:nvSpPr>
              <p:cNvPr id="25841" name="Line 69"/>
              <p:cNvSpPr>
                <a:spLocks noChangeShapeType="1"/>
              </p:cNvSpPr>
              <p:nvPr/>
            </p:nvSpPr>
            <p:spPr bwMode="auto">
              <a:xfrm flipV="1">
                <a:off x="2772" y="1862"/>
                <a:ext cx="32" cy="32"/>
              </a:xfrm>
              <a:prstGeom prst="line">
                <a:avLst/>
              </a:prstGeom>
              <a:noFill/>
              <a:ln w="12700">
                <a:solidFill>
                  <a:srgbClr val="000000"/>
                </a:solidFill>
                <a:round/>
                <a:headEnd/>
                <a:tailEnd/>
              </a:ln>
            </p:spPr>
            <p:txBody>
              <a:bodyPr/>
              <a:lstStyle/>
              <a:p>
                <a:endParaRPr lang="en-US"/>
              </a:p>
            </p:txBody>
          </p:sp>
          <p:sp>
            <p:nvSpPr>
              <p:cNvPr id="25842" name="Line 70"/>
              <p:cNvSpPr>
                <a:spLocks noChangeShapeType="1"/>
              </p:cNvSpPr>
              <p:nvPr/>
            </p:nvSpPr>
            <p:spPr bwMode="auto">
              <a:xfrm flipV="1">
                <a:off x="2772" y="1926"/>
                <a:ext cx="32" cy="32"/>
              </a:xfrm>
              <a:prstGeom prst="line">
                <a:avLst/>
              </a:prstGeom>
              <a:noFill/>
              <a:ln w="12700">
                <a:solidFill>
                  <a:srgbClr val="000000"/>
                </a:solidFill>
                <a:round/>
                <a:headEnd/>
                <a:tailEnd/>
              </a:ln>
            </p:spPr>
            <p:txBody>
              <a:bodyPr/>
              <a:lstStyle/>
              <a:p>
                <a:endParaRPr lang="en-US"/>
              </a:p>
            </p:txBody>
          </p:sp>
          <p:sp>
            <p:nvSpPr>
              <p:cNvPr id="25843" name="Line 71"/>
              <p:cNvSpPr>
                <a:spLocks noChangeShapeType="1"/>
              </p:cNvSpPr>
              <p:nvPr/>
            </p:nvSpPr>
            <p:spPr bwMode="auto">
              <a:xfrm flipV="1">
                <a:off x="2772" y="1990"/>
                <a:ext cx="32" cy="40"/>
              </a:xfrm>
              <a:prstGeom prst="line">
                <a:avLst/>
              </a:prstGeom>
              <a:noFill/>
              <a:ln w="12700">
                <a:solidFill>
                  <a:srgbClr val="000000"/>
                </a:solidFill>
                <a:round/>
                <a:headEnd/>
                <a:tailEnd/>
              </a:ln>
            </p:spPr>
            <p:txBody>
              <a:bodyPr/>
              <a:lstStyle/>
              <a:p>
                <a:endParaRPr lang="en-US"/>
              </a:p>
            </p:txBody>
          </p:sp>
          <p:sp>
            <p:nvSpPr>
              <p:cNvPr id="25844" name="Line 72"/>
              <p:cNvSpPr>
                <a:spLocks noChangeShapeType="1"/>
              </p:cNvSpPr>
              <p:nvPr/>
            </p:nvSpPr>
            <p:spPr bwMode="auto">
              <a:xfrm flipV="1">
                <a:off x="2772" y="2062"/>
                <a:ext cx="32" cy="32"/>
              </a:xfrm>
              <a:prstGeom prst="line">
                <a:avLst/>
              </a:prstGeom>
              <a:noFill/>
              <a:ln w="12700">
                <a:solidFill>
                  <a:srgbClr val="000000"/>
                </a:solidFill>
                <a:round/>
                <a:headEnd/>
                <a:tailEnd/>
              </a:ln>
            </p:spPr>
            <p:txBody>
              <a:bodyPr/>
              <a:lstStyle/>
              <a:p>
                <a:endParaRPr lang="en-US"/>
              </a:p>
            </p:txBody>
          </p:sp>
          <p:sp>
            <p:nvSpPr>
              <p:cNvPr id="25845" name="Line 73"/>
              <p:cNvSpPr>
                <a:spLocks noChangeShapeType="1"/>
              </p:cNvSpPr>
              <p:nvPr/>
            </p:nvSpPr>
            <p:spPr bwMode="auto">
              <a:xfrm flipV="1">
                <a:off x="2772" y="2126"/>
                <a:ext cx="32" cy="31"/>
              </a:xfrm>
              <a:prstGeom prst="line">
                <a:avLst/>
              </a:prstGeom>
              <a:noFill/>
              <a:ln w="12700">
                <a:solidFill>
                  <a:srgbClr val="000000"/>
                </a:solidFill>
                <a:round/>
                <a:headEnd/>
                <a:tailEnd/>
              </a:ln>
            </p:spPr>
            <p:txBody>
              <a:bodyPr/>
              <a:lstStyle/>
              <a:p>
                <a:endParaRPr lang="en-US"/>
              </a:p>
            </p:txBody>
          </p:sp>
          <p:sp>
            <p:nvSpPr>
              <p:cNvPr id="25846" name="Line 74"/>
              <p:cNvSpPr>
                <a:spLocks noChangeShapeType="1"/>
              </p:cNvSpPr>
              <p:nvPr/>
            </p:nvSpPr>
            <p:spPr bwMode="auto">
              <a:xfrm>
                <a:off x="2333" y="1607"/>
                <a:ext cx="471" cy="1"/>
              </a:xfrm>
              <a:prstGeom prst="line">
                <a:avLst/>
              </a:prstGeom>
              <a:noFill/>
              <a:ln w="12700">
                <a:solidFill>
                  <a:srgbClr val="000000"/>
                </a:solidFill>
                <a:round/>
                <a:headEnd/>
                <a:tailEnd/>
              </a:ln>
            </p:spPr>
            <p:txBody>
              <a:bodyPr/>
              <a:lstStyle/>
              <a:p>
                <a:endParaRPr lang="en-US"/>
              </a:p>
            </p:txBody>
          </p:sp>
          <p:sp>
            <p:nvSpPr>
              <p:cNvPr id="25847" name="Line 75"/>
              <p:cNvSpPr>
                <a:spLocks noChangeShapeType="1"/>
              </p:cNvSpPr>
              <p:nvPr/>
            </p:nvSpPr>
            <p:spPr bwMode="auto">
              <a:xfrm>
                <a:off x="2804" y="1607"/>
                <a:ext cx="1" cy="519"/>
              </a:xfrm>
              <a:prstGeom prst="line">
                <a:avLst/>
              </a:prstGeom>
              <a:noFill/>
              <a:ln w="12700">
                <a:solidFill>
                  <a:srgbClr val="000000"/>
                </a:solidFill>
                <a:round/>
                <a:headEnd/>
                <a:tailEnd/>
              </a:ln>
            </p:spPr>
            <p:txBody>
              <a:bodyPr/>
              <a:lstStyle/>
              <a:p>
                <a:endParaRPr lang="en-US"/>
              </a:p>
            </p:txBody>
          </p:sp>
          <p:sp>
            <p:nvSpPr>
              <p:cNvPr id="25848" name="Oval 76"/>
              <p:cNvSpPr>
                <a:spLocks noChangeArrowheads="1"/>
              </p:cNvSpPr>
              <p:nvPr/>
            </p:nvSpPr>
            <p:spPr bwMode="auto">
              <a:xfrm>
                <a:off x="4517" y="2249"/>
                <a:ext cx="511" cy="1420"/>
              </a:xfrm>
              <a:prstGeom prst="ellipse">
                <a:avLst/>
              </a:prstGeom>
              <a:blipFill dpi="0" rotWithShape="0">
                <a:blip r:embed="rId3"/>
                <a:srcRect/>
                <a:tile tx="0" ty="0" sx="100000" sy="100000" flip="none" algn="tl"/>
              </a:blipFill>
              <a:ln w="12700">
                <a:solidFill>
                  <a:srgbClr val="000000"/>
                </a:solidFill>
                <a:round/>
                <a:headEnd/>
                <a:tailEnd/>
              </a:ln>
            </p:spPr>
            <p:txBody>
              <a:bodyPr/>
              <a:lstStyle/>
              <a:p>
                <a:endParaRPr lang="en-US"/>
              </a:p>
            </p:txBody>
          </p:sp>
          <p:sp>
            <p:nvSpPr>
              <p:cNvPr id="25849" name="Freeform 77"/>
              <p:cNvSpPr>
                <a:spLocks/>
              </p:cNvSpPr>
              <p:nvPr/>
            </p:nvSpPr>
            <p:spPr bwMode="auto">
              <a:xfrm>
                <a:off x="2110" y="1639"/>
                <a:ext cx="72" cy="80"/>
              </a:xfrm>
              <a:custGeom>
                <a:avLst/>
                <a:gdLst>
                  <a:gd name="T0" fmla="*/ 576 w 9"/>
                  <a:gd name="T1" fmla="*/ 384 h 10"/>
                  <a:gd name="T2" fmla="*/ 192 w 9"/>
                  <a:gd name="T3" fmla="*/ 0 h 10"/>
                  <a:gd name="T4" fmla="*/ 0 w 9"/>
                  <a:gd name="T5" fmla="*/ 640 h 10"/>
                  <a:gd name="T6" fmla="*/ 576 w 9"/>
                  <a:gd name="T7" fmla="*/ 384 h 10"/>
                  <a:gd name="T8" fmla="*/ 0 60000 65536"/>
                  <a:gd name="T9" fmla="*/ 0 60000 65536"/>
                  <a:gd name="T10" fmla="*/ 0 60000 65536"/>
                  <a:gd name="T11" fmla="*/ 0 60000 65536"/>
                  <a:gd name="T12" fmla="*/ 0 w 9"/>
                  <a:gd name="T13" fmla="*/ 0 h 10"/>
                  <a:gd name="T14" fmla="*/ 9 w 9"/>
                  <a:gd name="T15" fmla="*/ 10 h 10"/>
                </a:gdLst>
                <a:ahLst/>
                <a:cxnLst>
                  <a:cxn ang="T8">
                    <a:pos x="T0" y="T1"/>
                  </a:cxn>
                  <a:cxn ang="T9">
                    <a:pos x="T2" y="T3"/>
                  </a:cxn>
                  <a:cxn ang="T10">
                    <a:pos x="T4" y="T5"/>
                  </a:cxn>
                  <a:cxn ang="T11">
                    <a:pos x="T6" y="T7"/>
                  </a:cxn>
                </a:cxnLst>
                <a:rect l="T12" t="T13" r="T14" b="T15"/>
                <a:pathLst>
                  <a:path w="9" h="10">
                    <a:moveTo>
                      <a:pt x="9" y="6"/>
                    </a:moveTo>
                    <a:cubicBezTo>
                      <a:pt x="8" y="3"/>
                      <a:pt x="6" y="1"/>
                      <a:pt x="3" y="0"/>
                    </a:cubicBezTo>
                    <a:lnTo>
                      <a:pt x="0" y="10"/>
                    </a:lnTo>
                    <a:lnTo>
                      <a:pt x="9" y="6"/>
                    </a:lnTo>
                    <a:close/>
                  </a:path>
                </a:pathLst>
              </a:custGeom>
              <a:noFill/>
              <a:ln w="9525">
                <a:noFill/>
                <a:round/>
                <a:headEnd/>
                <a:tailEnd/>
              </a:ln>
            </p:spPr>
            <p:txBody>
              <a:bodyPr/>
              <a:lstStyle/>
              <a:p>
                <a:endParaRPr lang="en-IN"/>
              </a:p>
            </p:txBody>
          </p:sp>
          <p:sp>
            <p:nvSpPr>
              <p:cNvPr id="25850" name="Freeform 78"/>
              <p:cNvSpPr>
                <a:spLocks/>
              </p:cNvSpPr>
              <p:nvPr/>
            </p:nvSpPr>
            <p:spPr bwMode="auto">
              <a:xfrm>
                <a:off x="2317" y="1432"/>
                <a:ext cx="80" cy="72"/>
              </a:xfrm>
              <a:custGeom>
                <a:avLst/>
                <a:gdLst>
                  <a:gd name="T0" fmla="*/ 0 w 10"/>
                  <a:gd name="T1" fmla="*/ 192 h 9"/>
                  <a:gd name="T2" fmla="*/ 384 w 10"/>
                  <a:gd name="T3" fmla="*/ 576 h 9"/>
                  <a:gd name="T4" fmla="*/ 640 w 10"/>
                  <a:gd name="T5" fmla="*/ 0 h 9"/>
                  <a:gd name="T6" fmla="*/ 0 w 10"/>
                  <a:gd name="T7" fmla="*/ 192 h 9"/>
                  <a:gd name="T8" fmla="*/ 0 60000 65536"/>
                  <a:gd name="T9" fmla="*/ 0 60000 65536"/>
                  <a:gd name="T10" fmla="*/ 0 60000 65536"/>
                  <a:gd name="T11" fmla="*/ 0 60000 65536"/>
                  <a:gd name="T12" fmla="*/ 0 w 10"/>
                  <a:gd name="T13" fmla="*/ 0 h 9"/>
                  <a:gd name="T14" fmla="*/ 10 w 10"/>
                  <a:gd name="T15" fmla="*/ 9 h 9"/>
                </a:gdLst>
                <a:ahLst/>
                <a:cxnLst>
                  <a:cxn ang="T8">
                    <a:pos x="T0" y="T1"/>
                  </a:cxn>
                  <a:cxn ang="T9">
                    <a:pos x="T2" y="T3"/>
                  </a:cxn>
                  <a:cxn ang="T10">
                    <a:pos x="T4" y="T5"/>
                  </a:cxn>
                  <a:cxn ang="T11">
                    <a:pos x="T6" y="T7"/>
                  </a:cxn>
                </a:cxnLst>
                <a:rect l="T12" t="T13" r="T14" b="T15"/>
                <a:pathLst>
                  <a:path w="10" h="9">
                    <a:moveTo>
                      <a:pt x="0" y="3"/>
                    </a:moveTo>
                    <a:cubicBezTo>
                      <a:pt x="1" y="6"/>
                      <a:pt x="3" y="8"/>
                      <a:pt x="6" y="9"/>
                    </a:cubicBezTo>
                    <a:lnTo>
                      <a:pt x="10" y="0"/>
                    </a:lnTo>
                    <a:lnTo>
                      <a:pt x="0" y="3"/>
                    </a:lnTo>
                    <a:close/>
                  </a:path>
                </a:pathLst>
              </a:custGeom>
              <a:noFill/>
              <a:ln w="9525">
                <a:noFill/>
                <a:round/>
                <a:headEnd/>
                <a:tailEnd/>
              </a:ln>
            </p:spPr>
            <p:txBody>
              <a:bodyPr/>
              <a:lstStyle/>
              <a:p>
                <a:endParaRPr lang="en-IN"/>
              </a:p>
            </p:txBody>
          </p:sp>
          <p:sp>
            <p:nvSpPr>
              <p:cNvPr id="25851" name="Line 79"/>
              <p:cNvSpPr>
                <a:spLocks noChangeShapeType="1"/>
              </p:cNvSpPr>
              <p:nvPr/>
            </p:nvSpPr>
            <p:spPr bwMode="auto">
              <a:xfrm flipH="1">
                <a:off x="2158" y="1480"/>
                <a:ext cx="191" cy="191"/>
              </a:xfrm>
              <a:prstGeom prst="line">
                <a:avLst/>
              </a:prstGeom>
              <a:noFill/>
              <a:ln w="12700">
                <a:solidFill>
                  <a:srgbClr val="000000"/>
                </a:solidFill>
                <a:round/>
                <a:headEnd/>
                <a:tailEnd/>
              </a:ln>
            </p:spPr>
            <p:txBody>
              <a:bodyPr/>
              <a:lstStyle/>
              <a:p>
                <a:endParaRPr lang="en-US"/>
              </a:p>
            </p:txBody>
          </p:sp>
          <p:sp>
            <p:nvSpPr>
              <p:cNvPr id="25852" name="Rectangle 80"/>
              <p:cNvSpPr>
                <a:spLocks noChangeArrowheads="1"/>
              </p:cNvSpPr>
              <p:nvPr/>
            </p:nvSpPr>
            <p:spPr bwMode="auto">
              <a:xfrm>
                <a:off x="2130" y="1803"/>
                <a:ext cx="471" cy="518"/>
              </a:xfrm>
              <a:prstGeom prst="rect">
                <a:avLst/>
              </a:prstGeom>
              <a:solidFill>
                <a:srgbClr val="FFFFFF"/>
              </a:solidFill>
              <a:ln w="12700">
                <a:solidFill>
                  <a:srgbClr val="000000"/>
                </a:solidFill>
                <a:miter lim="800000"/>
                <a:headEnd/>
                <a:tailEnd/>
              </a:ln>
            </p:spPr>
            <p:txBody>
              <a:bodyPr/>
              <a:lstStyle/>
              <a:p>
                <a:endParaRPr lang="en-US"/>
              </a:p>
            </p:txBody>
          </p:sp>
          <p:sp>
            <p:nvSpPr>
              <p:cNvPr id="25853" name="Line 81"/>
              <p:cNvSpPr>
                <a:spLocks noChangeShapeType="1"/>
              </p:cNvSpPr>
              <p:nvPr/>
            </p:nvSpPr>
            <p:spPr bwMode="auto">
              <a:xfrm>
                <a:off x="2126" y="1862"/>
                <a:ext cx="471" cy="1"/>
              </a:xfrm>
              <a:prstGeom prst="line">
                <a:avLst/>
              </a:prstGeom>
              <a:noFill/>
              <a:ln w="12700">
                <a:solidFill>
                  <a:srgbClr val="000000"/>
                </a:solidFill>
                <a:round/>
                <a:headEnd/>
                <a:tailEnd/>
              </a:ln>
            </p:spPr>
            <p:txBody>
              <a:bodyPr/>
              <a:lstStyle/>
              <a:p>
                <a:endParaRPr lang="en-US"/>
              </a:p>
            </p:txBody>
          </p:sp>
          <p:sp>
            <p:nvSpPr>
              <p:cNvPr id="25854" name="Line 82"/>
              <p:cNvSpPr>
                <a:spLocks noChangeShapeType="1"/>
              </p:cNvSpPr>
              <p:nvPr/>
            </p:nvSpPr>
            <p:spPr bwMode="auto">
              <a:xfrm>
                <a:off x="2126" y="1926"/>
                <a:ext cx="471" cy="1"/>
              </a:xfrm>
              <a:prstGeom prst="line">
                <a:avLst/>
              </a:prstGeom>
              <a:noFill/>
              <a:ln w="12700">
                <a:solidFill>
                  <a:srgbClr val="000000"/>
                </a:solidFill>
                <a:round/>
                <a:headEnd/>
                <a:tailEnd/>
              </a:ln>
            </p:spPr>
            <p:txBody>
              <a:bodyPr/>
              <a:lstStyle/>
              <a:p>
                <a:endParaRPr lang="en-US"/>
              </a:p>
            </p:txBody>
          </p:sp>
          <p:sp>
            <p:nvSpPr>
              <p:cNvPr id="25855" name="Line 83"/>
              <p:cNvSpPr>
                <a:spLocks noChangeShapeType="1"/>
              </p:cNvSpPr>
              <p:nvPr/>
            </p:nvSpPr>
            <p:spPr bwMode="auto">
              <a:xfrm>
                <a:off x="2126" y="1990"/>
                <a:ext cx="471" cy="1"/>
              </a:xfrm>
              <a:prstGeom prst="line">
                <a:avLst/>
              </a:prstGeom>
              <a:noFill/>
              <a:ln w="12700">
                <a:solidFill>
                  <a:srgbClr val="000000"/>
                </a:solidFill>
                <a:round/>
                <a:headEnd/>
                <a:tailEnd/>
              </a:ln>
            </p:spPr>
            <p:txBody>
              <a:bodyPr/>
              <a:lstStyle/>
              <a:p>
                <a:endParaRPr lang="en-US"/>
              </a:p>
            </p:txBody>
          </p:sp>
          <p:sp>
            <p:nvSpPr>
              <p:cNvPr id="25856" name="Line 84"/>
              <p:cNvSpPr>
                <a:spLocks noChangeShapeType="1"/>
              </p:cNvSpPr>
              <p:nvPr/>
            </p:nvSpPr>
            <p:spPr bwMode="auto">
              <a:xfrm>
                <a:off x="2126" y="2062"/>
                <a:ext cx="471" cy="1"/>
              </a:xfrm>
              <a:prstGeom prst="line">
                <a:avLst/>
              </a:prstGeom>
              <a:noFill/>
              <a:ln w="12700">
                <a:solidFill>
                  <a:srgbClr val="000000"/>
                </a:solidFill>
                <a:round/>
                <a:headEnd/>
                <a:tailEnd/>
              </a:ln>
            </p:spPr>
            <p:txBody>
              <a:bodyPr/>
              <a:lstStyle/>
              <a:p>
                <a:endParaRPr lang="en-US"/>
              </a:p>
            </p:txBody>
          </p:sp>
          <p:sp>
            <p:nvSpPr>
              <p:cNvPr id="25857" name="Line 85"/>
              <p:cNvSpPr>
                <a:spLocks noChangeShapeType="1"/>
              </p:cNvSpPr>
              <p:nvPr/>
            </p:nvSpPr>
            <p:spPr bwMode="auto">
              <a:xfrm>
                <a:off x="2126" y="2126"/>
                <a:ext cx="471" cy="1"/>
              </a:xfrm>
              <a:prstGeom prst="line">
                <a:avLst/>
              </a:prstGeom>
              <a:noFill/>
              <a:ln w="12700">
                <a:solidFill>
                  <a:srgbClr val="000000"/>
                </a:solidFill>
                <a:round/>
                <a:headEnd/>
                <a:tailEnd/>
              </a:ln>
            </p:spPr>
            <p:txBody>
              <a:bodyPr/>
              <a:lstStyle/>
              <a:p>
                <a:endParaRPr lang="en-US"/>
              </a:p>
            </p:txBody>
          </p:sp>
          <p:sp>
            <p:nvSpPr>
              <p:cNvPr id="25858" name="Line 86"/>
              <p:cNvSpPr>
                <a:spLocks noChangeShapeType="1"/>
              </p:cNvSpPr>
              <p:nvPr/>
            </p:nvSpPr>
            <p:spPr bwMode="auto">
              <a:xfrm>
                <a:off x="2126" y="2189"/>
                <a:ext cx="471" cy="1"/>
              </a:xfrm>
              <a:prstGeom prst="line">
                <a:avLst/>
              </a:prstGeom>
              <a:noFill/>
              <a:ln w="12700">
                <a:solidFill>
                  <a:srgbClr val="000000"/>
                </a:solidFill>
                <a:round/>
                <a:headEnd/>
                <a:tailEnd/>
              </a:ln>
            </p:spPr>
            <p:txBody>
              <a:bodyPr/>
              <a:lstStyle/>
              <a:p>
                <a:endParaRPr lang="en-US"/>
              </a:p>
            </p:txBody>
          </p:sp>
          <p:sp>
            <p:nvSpPr>
              <p:cNvPr id="25859" name="Line 87"/>
              <p:cNvSpPr>
                <a:spLocks noChangeShapeType="1"/>
              </p:cNvSpPr>
              <p:nvPr/>
            </p:nvSpPr>
            <p:spPr bwMode="auto">
              <a:xfrm>
                <a:off x="2126" y="2253"/>
                <a:ext cx="471" cy="1"/>
              </a:xfrm>
              <a:prstGeom prst="line">
                <a:avLst/>
              </a:prstGeom>
              <a:noFill/>
              <a:ln w="12700">
                <a:solidFill>
                  <a:srgbClr val="000000"/>
                </a:solidFill>
                <a:round/>
                <a:headEnd/>
                <a:tailEnd/>
              </a:ln>
            </p:spPr>
            <p:txBody>
              <a:bodyPr/>
              <a:lstStyle/>
              <a:p>
                <a:endParaRPr lang="en-US"/>
              </a:p>
            </p:txBody>
          </p:sp>
          <p:sp>
            <p:nvSpPr>
              <p:cNvPr id="25860" name="Line 88"/>
              <p:cNvSpPr>
                <a:spLocks noChangeShapeType="1"/>
              </p:cNvSpPr>
              <p:nvPr/>
            </p:nvSpPr>
            <p:spPr bwMode="auto">
              <a:xfrm>
                <a:off x="2182" y="1799"/>
                <a:ext cx="1" cy="518"/>
              </a:xfrm>
              <a:prstGeom prst="line">
                <a:avLst/>
              </a:prstGeom>
              <a:noFill/>
              <a:ln w="12700">
                <a:solidFill>
                  <a:srgbClr val="000000"/>
                </a:solidFill>
                <a:round/>
                <a:headEnd/>
                <a:tailEnd/>
              </a:ln>
            </p:spPr>
            <p:txBody>
              <a:bodyPr/>
              <a:lstStyle/>
              <a:p>
                <a:endParaRPr lang="en-US"/>
              </a:p>
            </p:txBody>
          </p:sp>
          <p:sp>
            <p:nvSpPr>
              <p:cNvPr id="25861" name="Line 89"/>
              <p:cNvSpPr>
                <a:spLocks noChangeShapeType="1"/>
              </p:cNvSpPr>
              <p:nvPr/>
            </p:nvSpPr>
            <p:spPr bwMode="auto">
              <a:xfrm>
                <a:off x="2245" y="1799"/>
                <a:ext cx="1" cy="518"/>
              </a:xfrm>
              <a:prstGeom prst="line">
                <a:avLst/>
              </a:prstGeom>
              <a:noFill/>
              <a:ln w="12700">
                <a:solidFill>
                  <a:srgbClr val="000000"/>
                </a:solidFill>
                <a:round/>
                <a:headEnd/>
                <a:tailEnd/>
              </a:ln>
            </p:spPr>
            <p:txBody>
              <a:bodyPr/>
              <a:lstStyle/>
              <a:p>
                <a:endParaRPr lang="en-US"/>
              </a:p>
            </p:txBody>
          </p:sp>
          <p:sp>
            <p:nvSpPr>
              <p:cNvPr id="25862" name="Line 90"/>
              <p:cNvSpPr>
                <a:spLocks noChangeShapeType="1"/>
              </p:cNvSpPr>
              <p:nvPr/>
            </p:nvSpPr>
            <p:spPr bwMode="auto">
              <a:xfrm>
                <a:off x="2301" y="1799"/>
                <a:ext cx="1" cy="518"/>
              </a:xfrm>
              <a:prstGeom prst="line">
                <a:avLst/>
              </a:prstGeom>
              <a:noFill/>
              <a:ln w="12700">
                <a:solidFill>
                  <a:srgbClr val="000000"/>
                </a:solidFill>
                <a:round/>
                <a:headEnd/>
                <a:tailEnd/>
              </a:ln>
            </p:spPr>
            <p:txBody>
              <a:bodyPr/>
              <a:lstStyle/>
              <a:p>
                <a:endParaRPr lang="en-US"/>
              </a:p>
            </p:txBody>
          </p:sp>
          <p:sp>
            <p:nvSpPr>
              <p:cNvPr id="25863" name="Line 91"/>
              <p:cNvSpPr>
                <a:spLocks noChangeShapeType="1"/>
              </p:cNvSpPr>
              <p:nvPr/>
            </p:nvSpPr>
            <p:spPr bwMode="auto">
              <a:xfrm>
                <a:off x="2357" y="1799"/>
                <a:ext cx="1" cy="518"/>
              </a:xfrm>
              <a:prstGeom prst="line">
                <a:avLst/>
              </a:prstGeom>
              <a:noFill/>
              <a:ln w="12700">
                <a:solidFill>
                  <a:srgbClr val="000000"/>
                </a:solidFill>
                <a:round/>
                <a:headEnd/>
                <a:tailEnd/>
              </a:ln>
            </p:spPr>
            <p:txBody>
              <a:bodyPr/>
              <a:lstStyle/>
              <a:p>
                <a:endParaRPr lang="en-US"/>
              </a:p>
            </p:txBody>
          </p:sp>
          <p:sp>
            <p:nvSpPr>
              <p:cNvPr id="25864" name="Line 92"/>
              <p:cNvSpPr>
                <a:spLocks noChangeShapeType="1"/>
              </p:cNvSpPr>
              <p:nvPr/>
            </p:nvSpPr>
            <p:spPr bwMode="auto">
              <a:xfrm>
                <a:off x="2421" y="1799"/>
                <a:ext cx="1" cy="518"/>
              </a:xfrm>
              <a:prstGeom prst="line">
                <a:avLst/>
              </a:prstGeom>
              <a:noFill/>
              <a:ln w="12700">
                <a:solidFill>
                  <a:srgbClr val="000000"/>
                </a:solidFill>
                <a:round/>
                <a:headEnd/>
                <a:tailEnd/>
              </a:ln>
            </p:spPr>
            <p:txBody>
              <a:bodyPr/>
              <a:lstStyle/>
              <a:p>
                <a:endParaRPr lang="en-US"/>
              </a:p>
            </p:txBody>
          </p:sp>
          <p:sp>
            <p:nvSpPr>
              <p:cNvPr id="25865" name="Line 93"/>
              <p:cNvSpPr>
                <a:spLocks noChangeShapeType="1"/>
              </p:cNvSpPr>
              <p:nvPr/>
            </p:nvSpPr>
            <p:spPr bwMode="auto">
              <a:xfrm>
                <a:off x="2477" y="1799"/>
                <a:ext cx="1" cy="518"/>
              </a:xfrm>
              <a:prstGeom prst="line">
                <a:avLst/>
              </a:prstGeom>
              <a:noFill/>
              <a:ln w="12700">
                <a:solidFill>
                  <a:srgbClr val="000000"/>
                </a:solidFill>
                <a:round/>
                <a:headEnd/>
                <a:tailEnd/>
              </a:ln>
            </p:spPr>
            <p:txBody>
              <a:bodyPr/>
              <a:lstStyle/>
              <a:p>
                <a:endParaRPr lang="en-US"/>
              </a:p>
            </p:txBody>
          </p:sp>
          <p:sp>
            <p:nvSpPr>
              <p:cNvPr id="25866" name="Line 94"/>
              <p:cNvSpPr>
                <a:spLocks noChangeShapeType="1"/>
              </p:cNvSpPr>
              <p:nvPr/>
            </p:nvSpPr>
            <p:spPr bwMode="auto">
              <a:xfrm>
                <a:off x="2533" y="1799"/>
                <a:ext cx="1" cy="518"/>
              </a:xfrm>
              <a:prstGeom prst="line">
                <a:avLst/>
              </a:prstGeom>
              <a:noFill/>
              <a:ln w="12700">
                <a:solidFill>
                  <a:srgbClr val="000000"/>
                </a:solidFill>
                <a:round/>
                <a:headEnd/>
                <a:tailEnd/>
              </a:ln>
            </p:spPr>
            <p:txBody>
              <a:bodyPr/>
              <a:lstStyle/>
              <a:p>
                <a:endParaRPr lang="en-US"/>
              </a:p>
            </p:txBody>
          </p:sp>
          <p:sp>
            <p:nvSpPr>
              <p:cNvPr id="25867" name="Line 95"/>
              <p:cNvSpPr>
                <a:spLocks noChangeShapeType="1"/>
              </p:cNvSpPr>
              <p:nvPr/>
            </p:nvSpPr>
            <p:spPr bwMode="auto">
              <a:xfrm flipV="1">
                <a:off x="2126" y="1767"/>
                <a:ext cx="32" cy="32"/>
              </a:xfrm>
              <a:prstGeom prst="line">
                <a:avLst/>
              </a:prstGeom>
              <a:noFill/>
              <a:ln w="12700">
                <a:solidFill>
                  <a:srgbClr val="000000"/>
                </a:solidFill>
                <a:round/>
                <a:headEnd/>
                <a:tailEnd/>
              </a:ln>
            </p:spPr>
            <p:txBody>
              <a:bodyPr/>
              <a:lstStyle/>
              <a:p>
                <a:endParaRPr lang="en-US"/>
              </a:p>
            </p:txBody>
          </p:sp>
          <p:sp>
            <p:nvSpPr>
              <p:cNvPr id="25868" name="Line 96"/>
              <p:cNvSpPr>
                <a:spLocks noChangeShapeType="1"/>
              </p:cNvSpPr>
              <p:nvPr/>
            </p:nvSpPr>
            <p:spPr bwMode="auto">
              <a:xfrm flipV="1">
                <a:off x="2182" y="1767"/>
                <a:ext cx="31" cy="32"/>
              </a:xfrm>
              <a:prstGeom prst="line">
                <a:avLst/>
              </a:prstGeom>
              <a:noFill/>
              <a:ln w="12700">
                <a:solidFill>
                  <a:srgbClr val="000000"/>
                </a:solidFill>
                <a:round/>
                <a:headEnd/>
                <a:tailEnd/>
              </a:ln>
            </p:spPr>
            <p:txBody>
              <a:bodyPr/>
              <a:lstStyle/>
              <a:p>
                <a:endParaRPr lang="en-US"/>
              </a:p>
            </p:txBody>
          </p:sp>
          <p:sp>
            <p:nvSpPr>
              <p:cNvPr id="25869" name="Line 97"/>
              <p:cNvSpPr>
                <a:spLocks noChangeShapeType="1"/>
              </p:cNvSpPr>
              <p:nvPr/>
            </p:nvSpPr>
            <p:spPr bwMode="auto">
              <a:xfrm flipV="1">
                <a:off x="2245" y="1767"/>
                <a:ext cx="24" cy="32"/>
              </a:xfrm>
              <a:prstGeom prst="line">
                <a:avLst/>
              </a:prstGeom>
              <a:noFill/>
              <a:ln w="12700">
                <a:solidFill>
                  <a:srgbClr val="000000"/>
                </a:solidFill>
                <a:round/>
                <a:headEnd/>
                <a:tailEnd/>
              </a:ln>
            </p:spPr>
            <p:txBody>
              <a:bodyPr/>
              <a:lstStyle/>
              <a:p>
                <a:endParaRPr lang="en-US"/>
              </a:p>
            </p:txBody>
          </p:sp>
          <p:sp>
            <p:nvSpPr>
              <p:cNvPr id="25870" name="Line 98"/>
              <p:cNvSpPr>
                <a:spLocks noChangeShapeType="1"/>
              </p:cNvSpPr>
              <p:nvPr/>
            </p:nvSpPr>
            <p:spPr bwMode="auto">
              <a:xfrm flipV="1">
                <a:off x="2301" y="1767"/>
                <a:ext cx="32" cy="32"/>
              </a:xfrm>
              <a:prstGeom prst="line">
                <a:avLst/>
              </a:prstGeom>
              <a:noFill/>
              <a:ln w="12700">
                <a:solidFill>
                  <a:srgbClr val="000000"/>
                </a:solidFill>
                <a:round/>
                <a:headEnd/>
                <a:tailEnd/>
              </a:ln>
            </p:spPr>
            <p:txBody>
              <a:bodyPr/>
              <a:lstStyle/>
              <a:p>
                <a:endParaRPr lang="en-US"/>
              </a:p>
            </p:txBody>
          </p:sp>
          <p:sp>
            <p:nvSpPr>
              <p:cNvPr id="25871" name="Line 99"/>
              <p:cNvSpPr>
                <a:spLocks noChangeShapeType="1"/>
              </p:cNvSpPr>
              <p:nvPr/>
            </p:nvSpPr>
            <p:spPr bwMode="auto">
              <a:xfrm flipV="1">
                <a:off x="2357" y="1767"/>
                <a:ext cx="32" cy="32"/>
              </a:xfrm>
              <a:prstGeom prst="line">
                <a:avLst/>
              </a:prstGeom>
              <a:noFill/>
              <a:ln w="12700">
                <a:solidFill>
                  <a:srgbClr val="000000"/>
                </a:solidFill>
                <a:round/>
                <a:headEnd/>
                <a:tailEnd/>
              </a:ln>
            </p:spPr>
            <p:txBody>
              <a:bodyPr/>
              <a:lstStyle/>
              <a:p>
                <a:endParaRPr lang="en-US"/>
              </a:p>
            </p:txBody>
          </p:sp>
          <p:sp>
            <p:nvSpPr>
              <p:cNvPr id="25872" name="Line 100"/>
              <p:cNvSpPr>
                <a:spLocks noChangeShapeType="1"/>
              </p:cNvSpPr>
              <p:nvPr/>
            </p:nvSpPr>
            <p:spPr bwMode="auto">
              <a:xfrm flipV="1">
                <a:off x="2421" y="1767"/>
                <a:ext cx="24" cy="32"/>
              </a:xfrm>
              <a:prstGeom prst="line">
                <a:avLst/>
              </a:prstGeom>
              <a:noFill/>
              <a:ln w="12700">
                <a:solidFill>
                  <a:srgbClr val="000000"/>
                </a:solidFill>
                <a:round/>
                <a:headEnd/>
                <a:tailEnd/>
              </a:ln>
            </p:spPr>
            <p:txBody>
              <a:bodyPr/>
              <a:lstStyle/>
              <a:p>
                <a:endParaRPr lang="en-US"/>
              </a:p>
            </p:txBody>
          </p:sp>
          <p:sp>
            <p:nvSpPr>
              <p:cNvPr id="25873" name="Line 101"/>
              <p:cNvSpPr>
                <a:spLocks noChangeShapeType="1"/>
              </p:cNvSpPr>
              <p:nvPr/>
            </p:nvSpPr>
            <p:spPr bwMode="auto">
              <a:xfrm flipV="1">
                <a:off x="2477" y="1767"/>
                <a:ext cx="32" cy="32"/>
              </a:xfrm>
              <a:prstGeom prst="line">
                <a:avLst/>
              </a:prstGeom>
              <a:noFill/>
              <a:ln w="12700">
                <a:solidFill>
                  <a:srgbClr val="000000"/>
                </a:solidFill>
                <a:round/>
                <a:headEnd/>
                <a:tailEnd/>
              </a:ln>
            </p:spPr>
            <p:txBody>
              <a:bodyPr/>
              <a:lstStyle/>
              <a:p>
                <a:endParaRPr lang="en-US"/>
              </a:p>
            </p:txBody>
          </p:sp>
          <p:sp>
            <p:nvSpPr>
              <p:cNvPr id="25874" name="Line 102"/>
              <p:cNvSpPr>
                <a:spLocks noChangeShapeType="1"/>
              </p:cNvSpPr>
              <p:nvPr/>
            </p:nvSpPr>
            <p:spPr bwMode="auto">
              <a:xfrm flipV="1">
                <a:off x="2533" y="1767"/>
                <a:ext cx="32" cy="32"/>
              </a:xfrm>
              <a:prstGeom prst="line">
                <a:avLst/>
              </a:prstGeom>
              <a:noFill/>
              <a:ln w="12700">
                <a:solidFill>
                  <a:srgbClr val="000000"/>
                </a:solidFill>
                <a:round/>
                <a:headEnd/>
                <a:tailEnd/>
              </a:ln>
            </p:spPr>
            <p:txBody>
              <a:bodyPr/>
              <a:lstStyle/>
              <a:p>
                <a:endParaRPr lang="en-US"/>
              </a:p>
            </p:txBody>
          </p:sp>
          <p:sp>
            <p:nvSpPr>
              <p:cNvPr id="25875" name="Line 103"/>
              <p:cNvSpPr>
                <a:spLocks noChangeShapeType="1"/>
              </p:cNvSpPr>
              <p:nvPr/>
            </p:nvSpPr>
            <p:spPr bwMode="auto">
              <a:xfrm flipV="1">
                <a:off x="2597" y="1767"/>
                <a:ext cx="32" cy="32"/>
              </a:xfrm>
              <a:prstGeom prst="line">
                <a:avLst/>
              </a:prstGeom>
              <a:noFill/>
              <a:ln w="12700">
                <a:solidFill>
                  <a:srgbClr val="000000"/>
                </a:solidFill>
                <a:round/>
                <a:headEnd/>
                <a:tailEnd/>
              </a:ln>
            </p:spPr>
            <p:txBody>
              <a:bodyPr/>
              <a:lstStyle/>
              <a:p>
                <a:endParaRPr lang="en-US"/>
              </a:p>
            </p:txBody>
          </p:sp>
          <p:sp>
            <p:nvSpPr>
              <p:cNvPr id="25876" name="Line 104"/>
              <p:cNvSpPr>
                <a:spLocks noChangeShapeType="1"/>
              </p:cNvSpPr>
              <p:nvPr/>
            </p:nvSpPr>
            <p:spPr bwMode="auto">
              <a:xfrm flipV="1">
                <a:off x="2597" y="1830"/>
                <a:ext cx="32" cy="32"/>
              </a:xfrm>
              <a:prstGeom prst="line">
                <a:avLst/>
              </a:prstGeom>
              <a:noFill/>
              <a:ln w="12700">
                <a:solidFill>
                  <a:srgbClr val="000000"/>
                </a:solidFill>
                <a:round/>
                <a:headEnd/>
                <a:tailEnd/>
              </a:ln>
            </p:spPr>
            <p:txBody>
              <a:bodyPr/>
              <a:lstStyle/>
              <a:p>
                <a:endParaRPr lang="en-US"/>
              </a:p>
            </p:txBody>
          </p:sp>
          <p:sp>
            <p:nvSpPr>
              <p:cNvPr id="25877" name="Line 105"/>
              <p:cNvSpPr>
                <a:spLocks noChangeShapeType="1"/>
              </p:cNvSpPr>
              <p:nvPr/>
            </p:nvSpPr>
            <p:spPr bwMode="auto">
              <a:xfrm flipV="1">
                <a:off x="2597" y="1894"/>
                <a:ext cx="32" cy="32"/>
              </a:xfrm>
              <a:prstGeom prst="line">
                <a:avLst/>
              </a:prstGeom>
              <a:noFill/>
              <a:ln w="12700">
                <a:solidFill>
                  <a:srgbClr val="000000"/>
                </a:solidFill>
                <a:round/>
                <a:headEnd/>
                <a:tailEnd/>
              </a:ln>
            </p:spPr>
            <p:txBody>
              <a:bodyPr/>
              <a:lstStyle/>
              <a:p>
                <a:endParaRPr lang="en-US"/>
              </a:p>
            </p:txBody>
          </p:sp>
          <p:sp>
            <p:nvSpPr>
              <p:cNvPr id="25878" name="Line 106"/>
              <p:cNvSpPr>
                <a:spLocks noChangeShapeType="1"/>
              </p:cNvSpPr>
              <p:nvPr/>
            </p:nvSpPr>
            <p:spPr bwMode="auto">
              <a:xfrm flipV="1">
                <a:off x="2597" y="1958"/>
                <a:ext cx="32" cy="32"/>
              </a:xfrm>
              <a:prstGeom prst="line">
                <a:avLst/>
              </a:prstGeom>
              <a:noFill/>
              <a:ln w="12700">
                <a:solidFill>
                  <a:srgbClr val="000000"/>
                </a:solidFill>
                <a:round/>
                <a:headEnd/>
                <a:tailEnd/>
              </a:ln>
            </p:spPr>
            <p:txBody>
              <a:bodyPr/>
              <a:lstStyle/>
              <a:p>
                <a:endParaRPr lang="en-US"/>
              </a:p>
            </p:txBody>
          </p:sp>
          <p:sp>
            <p:nvSpPr>
              <p:cNvPr id="25879" name="Line 107"/>
              <p:cNvSpPr>
                <a:spLocks noChangeShapeType="1"/>
              </p:cNvSpPr>
              <p:nvPr/>
            </p:nvSpPr>
            <p:spPr bwMode="auto">
              <a:xfrm flipV="1">
                <a:off x="2597" y="2030"/>
                <a:ext cx="32" cy="32"/>
              </a:xfrm>
              <a:prstGeom prst="line">
                <a:avLst/>
              </a:prstGeom>
              <a:noFill/>
              <a:ln w="12700">
                <a:solidFill>
                  <a:srgbClr val="000000"/>
                </a:solidFill>
                <a:round/>
                <a:headEnd/>
                <a:tailEnd/>
              </a:ln>
            </p:spPr>
            <p:txBody>
              <a:bodyPr/>
              <a:lstStyle/>
              <a:p>
                <a:endParaRPr lang="en-US"/>
              </a:p>
            </p:txBody>
          </p:sp>
          <p:sp>
            <p:nvSpPr>
              <p:cNvPr id="25880" name="Line 108"/>
              <p:cNvSpPr>
                <a:spLocks noChangeShapeType="1"/>
              </p:cNvSpPr>
              <p:nvPr/>
            </p:nvSpPr>
            <p:spPr bwMode="auto">
              <a:xfrm flipV="1">
                <a:off x="2597" y="2094"/>
                <a:ext cx="32" cy="32"/>
              </a:xfrm>
              <a:prstGeom prst="line">
                <a:avLst/>
              </a:prstGeom>
              <a:noFill/>
              <a:ln w="12700">
                <a:solidFill>
                  <a:srgbClr val="000000"/>
                </a:solidFill>
                <a:round/>
                <a:headEnd/>
                <a:tailEnd/>
              </a:ln>
            </p:spPr>
            <p:txBody>
              <a:bodyPr/>
              <a:lstStyle/>
              <a:p>
                <a:endParaRPr lang="en-US"/>
              </a:p>
            </p:txBody>
          </p:sp>
          <p:sp>
            <p:nvSpPr>
              <p:cNvPr id="25881" name="Line 109"/>
              <p:cNvSpPr>
                <a:spLocks noChangeShapeType="1"/>
              </p:cNvSpPr>
              <p:nvPr/>
            </p:nvSpPr>
            <p:spPr bwMode="auto">
              <a:xfrm flipV="1">
                <a:off x="2597" y="2157"/>
                <a:ext cx="32" cy="32"/>
              </a:xfrm>
              <a:prstGeom prst="line">
                <a:avLst/>
              </a:prstGeom>
              <a:noFill/>
              <a:ln w="12700">
                <a:solidFill>
                  <a:srgbClr val="000000"/>
                </a:solidFill>
                <a:round/>
                <a:headEnd/>
                <a:tailEnd/>
              </a:ln>
            </p:spPr>
            <p:txBody>
              <a:bodyPr/>
              <a:lstStyle/>
              <a:p>
                <a:endParaRPr lang="en-US"/>
              </a:p>
            </p:txBody>
          </p:sp>
          <p:sp>
            <p:nvSpPr>
              <p:cNvPr id="25882" name="Line 110"/>
              <p:cNvSpPr>
                <a:spLocks noChangeShapeType="1"/>
              </p:cNvSpPr>
              <p:nvPr/>
            </p:nvSpPr>
            <p:spPr bwMode="auto">
              <a:xfrm flipV="1">
                <a:off x="2597" y="2221"/>
                <a:ext cx="32" cy="32"/>
              </a:xfrm>
              <a:prstGeom prst="line">
                <a:avLst/>
              </a:prstGeom>
              <a:noFill/>
              <a:ln w="12700">
                <a:solidFill>
                  <a:srgbClr val="000000"/>
                </a:solidFill>
                <a:round/>
                <a:headEnd/>
                <a:tailEnd/>
              </a:ln>
            </p:spPr>
            <p:txBody>
              <a:bodyPr/>
              <a:lstStyle/>
              <a:p>
                <a:endParaRPr lang="en-US"/>
              </a:p>
            </p:txBody>
          </p:sp>
          <p:sp>
            <p:nvSpPr>
              <p:cNvPr id="25883" name="Line 111"/>
              <p:cNvSpPr>
                <a:spLocks noChangeShapeType="1"/>
              </p:cNvSpPr>
              <p:nvPr/>
            </p:nvSpPr>
            <p:spPr bwMode="auto">
              <a:xfrm flipV="1">
                <a:off x="2597" y="2285"/>
                <a:ext cx="32" cy="32"/>
              </a:xfrm>
              <a:prstGeom prst="line">
                <a:avLst/>
              </a:prstGeom>
              <a:noFill/>
              <a:ln w="12700">
                <a:solidFill>
                  <a:srgbClr val="000000"/>
                </a:solidFill>
                <a:round/>
                <a:headEnd/>
                <a:tailEnd/>
              </a:ln>
            </p:spPr>
            <p:txBody>
              <a:bodyPr/>
              <a:lstStyle/>
              <a:p>
                <a:endParaRPr lang="en-US"/>
              </a:p>
            </p:txBody>
          </p:sp>
          <p:sp>
            <p:nvSpPr>
              <p:cNvPr id="25884" name="Line 112"/>
              <p:cNvSpPr>
                <a:spLocks noChangeShapeType="1"/>
              </p:cNvSpPr>
              <p:nvPr/>
            </p:nvSpPr>
            <p:spPr bwMode="auto">
              <a:xfrm>
                <a:off x="2158" y="1767"/>
                <a:ext cx="471" cy="1"/>
              </a:xfrm>
              <a:prstGeom prst="line">
                <a:avLst/>
              </a:prstGeom>
              <a:noFill/>
              <a:ln w="12700">
                <a:solidFill>
                  <a:srgbClr val="000000"/>
                </a:solidFill>
                <a:round/>
                <a:headEnd/>
                <a:tailEnd/>
              </a:ln>
            </p:spPr>
            <p:txBody>
              <a:bodyPr/>
              <a:lstStyle/>
              <a:p>
                <a:endParaRPr lang="en-US"/>
              </a:p>
            </p:txBody>
          </p:sp>
          <p:sp>
            <p:nvSpPr>
              <p:cNvPr id="25885" name="Line 113"/>
              <p:cNvSpPr>
                <a:spLocks noChangeShapeType="1"/>
              </p:cNvSpPr>
              <p:nvPr/>
            </p:nvSpPr>
            <p:spPr bwMode="auto">
              <a:xfrm>
                <a:off x="2629" y="1767"/>
                <a:ext cx="1" cy="518"/>
              </a:xfrm>
              <a:prstGeom prst="line">
                <a:avLst/>
              </a:prstGeom>
              <a:noFill/>
              <a:ln w="12700">
                <a:solidFill>
                  <a:srgbClr val="000000"/>
                </a:solidFill>
                <a:round/>
                <a:headEnd/>
                <a:tailEnd/>
              </a:ln>
            </p:spPr>
            <p:txBody>
              <a:bodyPr/>
              <a:lstStyle/>
              <a:p>
                <a:endParaRPr lang="en-US"/>
              </a:p>
            </p:txBody>
          </p:sp>
          <p:sp>
            <p:nvSpPr>
              <p:cNvPr id="25886" name="Oval 114"/>
              <p:cNvSpPr>
                <a:spLocks noChangeArrowheads="1"/>
              </p:cNvSpPr>
              <p:nvPr/>
            </p:nvSpPr>
            <p:spPr bwMode="auto">
              <a:xfrm>
                <a:off x="3870" y="2871"/>
                <a:ext cx="24" cy="96"/>
              </a:xfrm>
              <a:prstGeom prst="ellipse">
                <a:avLst/>
              </a:prstGeom>
              <a:solidFill>
                <a:srgbClr val="FFFFFF"/>
              </a:solidFill>
              <a:ln w="12700">
                <a:solidFill>
                  <a:srgbClr val="000000"/>
                </a:solidFill>
                <a:round/>
                <a:headEnd/>
                <a:tailEnd/>
              </a:ln>
            </p:spPr>
            <p:txBody>
              <a:bodyPr/>
              <a:lstStyle/>
              <a:p>
                <a:endParaRPr lang="en-US"/>
              </a:p>
            </p:txBody>
          </p:sp>
          <p:sp>
            <p:nvSpPr>
              <p:cNvPr id="25887" name="Line 115"/>
              <p:cNvSpPr>
                <a:spLocks noChangeShapeType="1"/>
              </p:cNvSpPr>
              <p:nvPr/>
            </p:nvSpPr>
            <p:spPr bwMode="auto">
              <a:xfrm flipH="1">
                <a:off x="3715" y="2867"/>
                <a:ext cx="151" cy="1"/>
              </a:xfrm>
              <a:prstGeom prst="line">
                <a:avLst/>
              </a:prstGeom>
              <a:noFill/>
              <a:ln w="12700">
                <a:solidFill>
                  <a:srgbClr val="000000"/>
                </a:solidFill>
                <a:round/>
                <a:headEnd/>
                <a:tailEnd/>
              </a:ln>
            </p:spPr>
            <p:txBody>
              <a:bodyPr/>
              <a:lstStyle/>
              <a:p>
                <a:endParaRPr lang="en-US"/>
              </a:p>
            </p:txBody>
          </p:sp>
          <p:sp>
            <p:nvSpPr>
              <p:cNvPr id="25888" name="Line 116"/>
              <p:cNvSpPr>
                <a:spLocks noChangeShapeType="1"/>
              </p:cNvSpPr>
              <p:nvPr/>
            </p:nvSpPr>
            <p:spPr bwMode="auto">
              <a:xfrm flipH="1">
                <a:off x="3715" y="2963"/>
                <a:ext cx="143" cy="1"/>
              </a:xfrm>
              <a:prstGeom prst="line">
                <a:avLst/>
              </a:prstGeom>
              <a:noFill/>
              <a:ln w="12700">
                <a:solidFill>
                  <a:srgbClr val="000000"/>
                </a:solidFill>
                <a:round/>
                <a:headEnd/>
                <a:tailEnd/>
              </a:ln>
            </p:spPr>
            <p:txBody>
              <a:bodyPr/>
              <a:lstStyle/>
              <a:p>
                <a:endParaRPr lang="en-US"/>
              </a:p>
            </p:txBody>
          </p:sp>
          <p:sp>
            <p:nvSpPr>
              <p:cNvPr id="25889" name="Arc 117"/>
              <p:cNvSpPr>
                <a:spLocks/>
              </p:cNvSpPr>
              <p:nvPr/>
            </p:nvSpPr>
            <p:spPr bwMode="auto">
              <a:xfrm>
                <a:off x="3695" y="2871"/>
                <a:ext cx="28"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497"/>
                    </a:moveTo>
                    <a:cubicBezTo>
                      <a:pt x="56" y="9607"/>
                      <a:pt x="9710" y="0"/>
                      <a:pt x="21599" y="0"/>
                    </a:cubicBezTo>
                  </a:path>
                  <a:path w="21600" h="21600" stroke="0" extrusionOk="0">
                    <a:moveTo>
                      <a:pt x="0" y="21497"/>
                    </a:moveTo>
                    <a:cubicBezTo>
                      <a:pt x="56" y="9607"/>
                      <a:pt x="9710" y="0"/>
                      <a:pt x="21599" y="0"/>
                    </a:cubicBezTo>
                    <a:lnTo>
                      <a:pt x="21600" y="21600"/>
                    </a:lnTo>
                    <a:close/>
                  </a:path>
                </a:pathLst>
              </a:custGeom>
              <a:noFill/>
              <a:ln w="12700">
                <a:solidFill>
                  <a:srgbClr val="000000"/>
                </a:solidFill>
                <a:round/>
                <a:headEnd/>
                <a:tailEnd/>
              </a:ln>
            </p:spPr>
            <p:txBody>
              <a:bodyPr/>
              <a:lstStyle/>
              <a:p>
                <a:endParaRPr lang="en-IN"/>
              </a:p>
            </p:txBody>
          </p:sp>
          <p:sp>
            <p:nvSpPr>
              <p:cNvPr id="25890" name="Arc 118"/>
              <p:cNvSpPr>
                <a:spLocks/>
              </p:cNvSpPr>
              <p:nvPr/>
            </p:nvSpPr>
            <p:spPr bwMode="auto">
              <a:xfrm>
                <a:off x="3695" y="2919"/>
                <a:ext cx="28" cy="48"/>
              </a:xfrm>
              <a:custGeom>
                <a:avLst/>
                <a:gdLst>
                  <a:gd name="T0" fmla="*/ 0 w 21600"/>
                  <a:gd name="T1" fmla="*/ 0 h 21703"/>
                  <a:gd name="T2" fmla="*/ 0 w 21600"/>
                  <a:gd name="T3" fmla="*/ 0 h 21703"/>
                  <a:gd name="T4" fmla="*/ 0 w 21600"/>
                  <a:gd name="T5" fmla="*/ 0 h 21703"/>
                  <a:gd name="T6" fmla="*/ 0 60000 65536"/>
                  <a:gd name="T7" fmla="*/ 0 60000 65536"/>
                  <a:gd name="T8" fmla="*/ 0 60000 65536"/>
                  <a:gd name="T9" fmla="*/ 0 w 21600"/>
                  <a:gd name="T10" fmla="*/ 0 h 21703"/>
                  <a:gd name="T11" fmla="*/ 21600 w 21600"/>
                  <a:gd name="T12" fmla="*/ 21703 h 21703"/>
                </a:gdLst>
                <a:ahLst/>
                <a:cxnLst>
                  <a:cxn ang="T6">
                    <a:pos x="T0" y="T1"/>
                  </a:cxn>
                  <a:cxn ang="T7">
                    <a:pos x="T2" y="T3"/>
                  </a:cxn>
                  <a:cxn ang="T8">
                    <a:pos x="T4" y="T5"/>
                  </a:cxn>
                </a:cxnLst>
                <a:rect l="T9" t="T10" r="T11" b="T12"/>
                <a:pathLst>
                  <a:path w="21600" h="21703" fill="none" extrusionOk="0">
                    <a:moveTo>
                      <a:pt x="21600" y="21703"/>
                    </a:moveTo>
                    <a:cubicBezTo>
                      <a:pt x="9670" y="21703"/>
                      <a:pt x="0" y="12032"/>
                      <a:pt x="0" y="103"/>
                    </a:cubicBezTo>
                    <a:cubicBezTo>
                      <a:pt x="-1" y="68"/>
                      <a:pt x="0" y="34"/>
                      <a:pt x="0" y="0"/>
                    </a:cubicBezTo>
                  </a:path>
                  <a:path w="21600" h="21703" stroke="0" extrusionOk="0">
                    <a:moveTo>
                      <a:pt x="21600" y="21703"/>
                    </a:moveTo>
                    <a:cubicBezTo>
                      <a:pt x="9670" y="21703"/>
                      <a:pt x="0" y="12032"/>
                      <a:pt x="0" y="103"/>
                    </a:cubicBezTo>
                    <a:cubicBezTo>
                      <a:pt x="-1" y="68"/>
                      <a:pt x="0" y="34"/>
                      <a:pt x="0" y="0"/>
                    </a:cubicBezTo>
                    <a:lnTo>
                      <a:pt x="21600" y="103"/>
                    </a:lnTo>
                    <a:close/>
                  </a:path>
                </a:pathLst>
              </a:custGeom>
              <a:noFill/>
              <a:ln w="12700">
                <a:solidFill>
                  <a:srgbClr val="000000"/>
                </a:solidFill>
                <a:round/>
                <a:headEnd/>
                <a:tailEnd/>
              </a:ln>
            </p:spPr>
            <p:txBody>
              <a:bodyPr/>
              <a:lstStyle/>
              <a:p>
                <a:endParaRPr lang="en-IN"/>
              </a:p>
            </p:txBody>
          </p:sp>
          <p:sp>
            <p:nvSpPr>
              <p:cNvPr id="25891" name="Oval 119"/>
              <p:cNvSpPr>
                <a:spLocks noChangeArrowheads="1"/>
              </p:cNvSpPr>
              <p:nvPr/>
            </p:nvSpPr>
            <p:spPr bwMode="auto">
              <a:xfrm>
                <a:off x="3974" y="3222"/>
                <a:ext cx="32" cy="88"/>
              </a:xfrm>
              <a:prstGeom prst="ellipse">
                <a:avLst/>
              </a:prstGeom>
              <a:solidFill>
                <a:srgbClr val="FFFFFF"/>
              </a:solidFill>
              <a:ln w="12700">
                <a:solidFill>
                  <a:srgbClr val="000000"/>
                </a:solidFill>
                <a:round/>
                <a:headEnd/>
                <a:tailEnd/>
              </a:ln>
            </p:spPr>
            <p:txBody>
              <a:bodyPr/>
              <a:lstStyle/>
              <a:p>
                <a:endParaRPr lang="en-US"/>
              </a:p>
            </p:txBody>
          </p:sp>
          <p:sp>
            <p:nvSpPr>
              <p:cNvPr id="25892" name="Line 120"/>
              <p:cNvSpPr>
                <a:spLocks noChangeShapeType="1"/>
              </p:cNvSpPr>
              <p:nvPr/>
            </p:nvSpPr>
            <p:spPr bwMode="auto">
              <a:xfrm flipH="1">
                <a:off x="3818" y="3218"/>
                <a:ext cx="152" cy="1"/>
              </a:xfrm>
              <a:prstGeom prst="line">
                <a:avLst/>
              </a:prstGeom>
              <a:noFill/>
              <a:ln w="12700">
                <a:solidFill>
                  <a:srgbClr val="000000"/>
                </a:solidFill>
                <a:round/>
                <a:headEnd/>
                <a:tailEnd/>
              </a:ln>
            </p:spPr>
            <p:txBody>
              <a:bodyPr/>
              <a:lstStyle/>
              <a:p>
                <a:endParaRPr lang="en-US"/>
              </a:p>
            </p:txBody>
          </p:sp>
          <p:sp>
            <p:nvSpPr>
              <p:cNvPr id="25893" name="Line 121"/>
              <p:cNvSpPr>
                <a:spLocks noChangeShapeType="1"/>
              </p:cNvSpPr>
              <p:nvPr/>
            </p:nvSpPr>
            <p:spPr bwMode="auto">
              <a:xfrm flipH="1">
                <a:off x="3818" y="3306"/>
                <a:ext cx="152" cy="1"/>
              </a:xfrm>
              <a:prstGeom prst="line">
                <a:avLst/>
              </a:prstGeom>
              <a:noFill/>
              <a:ln w="12700">
                <a:solidFill>
                  <a:srgbClr val="000000"/>
                </a:solidFill>
                <a:round/>
                <a:headEnd/>
                <a:tailEnd/>
              </a:ln>
            </p:spPr>
            <p:txBody>
              <a:bodyPr/>
              <a:lstStyle/>
              <a:p>
                <a:endParaRPr lang="en-US"/>
              </a:p>
            </p:txBody>
          </p:sp>
          <p:sp>
            <p:nvSpPr>
              <p:cNvPr id="25894" name="Arc 122"/>
              <p:cNvSpPr>
                <a:spLocks/>
              </p:cNvSpPr>
              <p:nvPr/>
            </p:nvSpPr>
            <p:spPr bwMode="auto">
              <a:xfrm>
                <a:off x="3798" y="3222"/>
                <a:ext cx="28" cy="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0"/>
                      <a:pt x="9670" y="0"/>
                      <a:pt x="21599" y="0"/>
                    </a:cubicBezTo>
                  </a:path>
                  <a:path w="21600" h="21600" stroke="0" extrusionOk="0">
                    <a:moveTo>
                      <a:pt x="0" y="21600"/>
                    </a:moveTo>
                    <a:cubicBezTo>
                      <a:pt x="0" y="9670"/>
                      <a:pt x="9670" y="0"/>
                      <a:pt x="21599" y="0"/>
                    </a:cubicBezTo>
                    <a:lnTo>
                      <a:pt x="21600" y="21600"/>
                    </a:lnTo>
                    <a:close/>
                  </a:path>
                </a:pathLst>
              </a:custGeom>
              <a:noFill/>
              <a:ln w="12700">
                <a:solidFill>
                  <a:srgbClr val="000000"/>
                </a:solidFill>
                <a:round/>
                <a:headEnd/>
                <a:tailEnd/>
              </a:ln>
            </p:spPr>
            <p:txBody>
              <a:bodyPr/>
              <a:lstStyle/>
              <a:p>
                <a:endParaRPr lang="en-IN"/>
              </a:p>
            </p:txBody>
          </p:sp>
          <p:sp>
            <p:nvSpPr>
              <p:cNvPr id="25895" name="Arc 123"/>
              <p:cNvSpPr>
                <a:spLocks/>
              </p:cNvSpPr>
              <p:nvPr/>
            </p:nvSpPr>
            <p:spPr bwMode="auto">
              <a:xfrm>
                <a:off x="3798" y="3266"/>
                <a:ext cx="28" cy="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a:solidFill>
                  <a:srgbClr val="000000"/>
                </a:solidFill>
                <a:round/>
                <a:headEnd/>
                <a:tailEnd/>
              </a:ln>
            </p:spPr>
            <p:txBody>
              <a:bodyPr/>
              <a:lstStyle/>
              <a:p>
                <a:endParaRPr lang="en-IN"/>
              </a:p>
            </p:txBody>
          </p:sp>
          <p:sp>
            <p:nvSpPr>
              <p:cNvPr id="25896" name="Oval 124"/>
              <p:cNvSpPr>
                <a:spLocks noChangeArrowheads="1"/>
              </p:cNvSpPr>
              <p:nvPr/>
            </p:nvSpPr>
            <p:spPr bwMode="auto">
              <a:xfrm>
                <a:off x="3918" y="3039"/>
                <a:ext cx="32" cy="87"/>
              </a:xfrm>
              <a:prstGeom prst="ellipse">
                <a:avLst/>
              </a:prstGeom>
              <a:solidFill>
                <a:srgbClr val="FFFFFF"/>
              </a:solidFill>
              <a:ln w="12700">
                <a:solidFill>
                  <a:srgbClr val="000000"/>
                </a:solidFill>
                <a:round/>
                <a:headEnd/>
                <a:tailEnd/>
              </a:ln>
            </p:spPr>
            <p:txBody>
              <a:bodyPr/>
              <a:lstStyle/>
              <a:p>
                <a:endParaRPr lang="en-US"/>
              </a:p>
            </p:txBody>
          </p:sp>
          <p:sp>
            <p:nvSpPr>
              <p:cNvPr id="25897" name="Line 125"/>
              <p:cNvSpPr>
                <a:spLocks noChangeShapeType="1"/>
              </p:cNvSpPr>
              <p:nvPr/>
            </p:nvSpPr>
            <p:spPr bwMode="auto">
              <a:xfrm flipH="1">
                <a:off x="3770" y="3035"/>
                <a:ext cx="144" cy="1"/>
              </a:xfrm>
              <a:prstGeom prst="line">
                <a:avLst/>
              </a:prstGeom>
              <a:noFill/>
              <a:ln w="12700">
                <a:solidFill>
                  <a:srgbClr val="000000"/>
                </a:solidFill>
                <a:round/>
                <a:headEnd/>
                <a:tailEnd/>
              </a:ln>
            </p:spPr>
            <p:txBody>
              <a:bodyPr/>
              <a:lstStyle/>
              <a:p>
                <a:endParaRPr lang="en-US"/>
              </a:p>
            </p:txBody>
          </p:sp>
          <p:sp>
            <p:nvSpPr>
              <p:cNvPr id="25898" name="Line 126"/>
              <p:cNvSpPr>
                <a:spLocks noChangeShapeType="1"/>
              </p:cNvSpPr>
              <p:nvPr/>
            </p:nvSpPr>
            <p:spPr bwMode="auto">
              <a:xfrm flipH="1">
                <a:off x="3762" y="3122"/>
                <a:ext cx="152" cy="1"/>
              </a:xfrm>
              <a:prstGeom prst="line">
                <a:avLst/>
              </a:prstGeom>
              <a:noFill/>
              <a:ln w="12700">
                <a:solidFill>
                  <a:srgbClr val="000000"/>
                </a:solidFill>
                <a:round/>
                <a:headEnd/>
                <a:tailEnd/>
              </a:ln>
            </p:spPr>
            <p:txBody>
              <a:bodyPr/>
              <a:lstStyle/>
              <a:p>
                <a:endParaRPr lang="en-US"/>
              </a:p>
            </p:txBody>
          </p:sp>
          <p:sp>
            <p:nvSpPr>
              <p:cNvPr id="25899" name="Arc 127"/>
              <p:cNvSpPr>
                <a:spLocks/>
              </p:cNvSpPr>
              <p:nvPr/>
            </p:nvSpPr>
            <p:spPr bwMode="auto">
              <a:xfrm>
                <a:off x="3743" y="3039"/>
                <a:ext cx="28" cy="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74"/>
                    </a:moveTo>
                    <a:cubicBezTo>
                      <a:pt x="14" y="9671"/>
                      <a:pt x="9654" y="23"/>
                      <a:pt x="21557" y="0"/>
                    </a:cubicBezTo>
                  </a:path>
                  <a:path w="21600" h="21600" stroke="0" extrusionOk="0">
                    <a:moveTo>
                      <a:pt x="0" y="21574"/>
                    </a:moveTo>
                    <a:cubicBezTo>
                      <a:pt x="14" y="9671"/>
                      <a:pt x="9654" y="23"/>
                      <a:pt x="21557" y="0"/>
                    </a:cubicBezTo>
                    <a:lnTo>
                      <a:pt x="21600" y="21600"/>
                    </a:lnTo>
                    <a:close/>
                  </a:path>
                </a:pathLst>
              </a:custGeom>
              <a:noFill/>
              <a:ln w="12700">
                <a:solidFill>
                  <a:srgbClr val="000000"/>
                </a:solidFill>
                <a:round/>
                <a:headEnd/>
                <a:tailEnd/>
              </a:ln>
            </p:spPr>
            <p:txBody>
              <a:bodyPr/>
              <a:lstStyle/>
              <a:p>
                <a:endParaRPr lang="en-IN"/>
              </a:p>
            </p:txBody>
          </p:sp>
          <p:sp>
            <p:nvSpPr>
              <p:cNvPr id="25900" name="Arc 128"/>
              <p:cNvSpPr>
                <a:spLocks/>
              </p:cNvSpPr>
              <p:nvPr/>
            </p:nvSpPr>
            <p:spPr bwMode="auto">
              <a:xfrm>
                <a:off x="3743" y="3083"/>
                <a:ext cx="28" cy="44"/>
              </a:xfrm>
              <a:custGeom>
                <a:avLst/>
                <a:gdLst>
                  <a:gd name="T0" fmla="*/ 0 w 21600"/>
                  <a:gd name="T1" fmla="*/ 0 h 21626"/>
                  <a:gd name="T2" fmla="*/ 0 w 21600"/>
                  <a:gd name="T3" fmla="*/ 0 h 21626"/>
                  <a:gd name="T4" fmla="*/ 0 w 21600"/>
                  <a:gd name="T5" fmla="*/ 0 h 21626"/>
                  <a:gd name="T6" fmla="*/ 0 60000 65536"/>
                  <a:gd name="T7" fmla="*/ 0 60000 65536"/>
                  <a:gd name="T8" fmla="*/ 0 60000 65536"/>
                  <a:gd name="T9" fmla="*/ 0 w 21600"/>
                  <a:gd name="T10" fmla="*/ 0 h 21626"/>
                  <a:gd name="T11" fmla="*/ 21600 w 21600"/>
                  <a:gd name="T12" fmla="*/ 21626 h 21626"/>
                </a:gdLst>
                <a:ahLst/>
                <a:cxnLst>
                  <a:cxn ang="T6">
                    <a:pos x="T0" y="T1"/>
                  </a:cxn>
                  <a:cxn ang="T7">
                    <a:pos x="T2" y="T3"/>
                  </a:cxn>
                  <a:cxn ang="T8">
                    <a:pos x="T4" y="T5"/>
                  </a:cxn>
                </a:cxnLst>
                <a:rect l="T9" t="T10" r="T11" b="T12"/>
                <a:pathLst>
                  <a:path w="21600" h="21626" fill="none" extrusionOk="0">
                    <a:moveTo>
                      <a:pt x="21557" y="21625"/>
                    </a:moveTo>
                    <a:cubicBezTo>
                      <a:pt x="9644" y="21602"/>
                      <a:pt x="0" y="11938"/>
                      <a:pt x="0" y="26"/>
                    </a:cubicBezTo>
                    <a:cubicBezTo>
                      <a:pt x="-1" y="17"/>
                      <a:pt x="0" y="8"/>
                      <a:pt x="0" y="0"/>
                    </a:cubicBezTo>
                  </a:path>
                  <a:path w="21600" h="21626" stroke="0" extrusionOk="0">
                    <a:moveTo>
                      <a:pt x="21557" y="21625"/>
                    </a:moveTo>
                    <a:cubicBezTo>
                      <a:pt x="9644" y="21602"/>
                      <a:pt x="0" y="11938"/>
                      <a:pt x="0" y="26"/>
                    </a:cubicBezTo>
                    <a:cubicBezTo>
                      <a:pt x="-1" y="17"/>
                      <a:pt x="0" y="8"/>
                      <a:pt x="0" y="0"/>
                    </a:cubicBezTo>
                    <a:lnTo>
                      <a:pt x="21600" y="26"/>
                    </a:lnTo>
                    <a:close/>
                  </a:path>
                </a:pathLst>
              </a:custGeom>
              <a:noFill/>
              <a:ln w="12700">
                <a:solidFill>
                  <a:srgbClr val="000000"/>
                </a:solidFill>
                <a:round/>
                <a:headEnd/>
                <a:tailEnd/>
              </a:ln>
            </p:spPr>
            <p:txBody>
              <a:bodyPr/>
              <a:lstStyle/>
              <a:p>
                <a:endParaRPr lang="en-IN"/>
              </a:p>
            </p:txBody>
          </p:sp>
          <p:sp>
            <p:nvSpPr>
              <p:cNvPr id="25901" name="Freeform 129"/>
              <p:cNvSpPr>
                <a:spLocks/>
              </p:cNvSpPr>
              <p:nvPr/>
            </p:nvSpPr>
            <p:spPr bwMode="auto">
              <a:xfrm>
                <a:off x="3930" y="2971"/>
                <a:ext cx="583" cy="111"/>
              </a:xfrm>
              <a:custGeom>
                <a:avLst/>
                <a:gdLst>
                  <a:gd name="T0" fmla="*/ 0 w 583"/>
                  <a:gd name="T1" fmla="*/ 111 h 111"/>
                  <a:gd name="T2" fmla="*/ 248 w 583"/>
                  <a:gd name="T3" fmla="*/ 111 h 111"/>
                  <a:gd name="T4" fmla="*/ 583 w 583"/>
                  <a:gd name="T5" fmla="*/ 0 h 111"/>
                  <a:gd name="T6" fmla="*/ 0 60000 65536"/>
                  <a:gd name="T7" fmla="*/ 0 60000 65536"/>
                  <a:gd name="T8" fmla="*/ 0 60000 65536"/>
                  <a:gd name="T9" fmla="*/ 0 w 583"/>
                  <a:gd name="T10" fmla="*/ 0 h 111"/>
                  <a:gd name="T11" fmla="*/ 583 w 583"/>
                  <a:gd name="T12" fmla="*/ 111 h 111"/>
                </a:gdLst>
                <a:ahLst/>
                <a:cxnLst>
                  <a:cxn ang="T6">
                    <a:pos x="T0" y="T1"/>
                  </a:cxn>
                  <a:cxn ang="T7">
                    <a:pos x="T2" y="T3"/>
                  </a:cxn>
                  <a:cxn ang="T8">
                    <a:pos x="T4" y="T5"/>
                  </a:cxn>
                </a:cxnLst>
                <a:rect l="T9" t="T10" r="T11" b="T12"/>
                <a:pathLst>
                  <a:path w="583" h="111">
                    <a:moveTo>
                      <a:pt x="0" y="111"/>
                    </a:moveTo>
                    <a:lnTo>
                      <a:pt x="248" y="111"/>
                    </a:lnTo>
                    <a:lnTo>
                      <a:pt x="583" y="0"/>
                    </a:lnTo>
                  </a:path>
                </a:pathLst>
              </a:custGeom>
              <a:noFill/>
              <a:ln w="12700">
                <a:solidFill>
                  <a:srgbClr val="000000"/>
                </a:solidFill>
                <a:round/>
                <a:headEnd/>
                <a:tailEnd/>
              </a:ln>
            </p:spPr>
            <p:txBody>
              <a:bodyPr/>
              <a:lstStyle/>
              <a:p>
                <a:endParaRPr lang="en-IN"/>
              </a:p>
            </p:txBody>
          </p:sp>
          <p:sp>
            <p:nvSpPr>
              <p:cNvPr id="25902" name="Freeform 130"/>
              <p:cNvSpPr>
                <a:spLocks/>
              </p:cNvSpPr>
              <p:nvPr/>
            </p:nvSpPr>
            <p:spPr bwMode="auto">
              <a:xfrm>
                <a:off x="3986" y="3019"/>
                <a:ext cx="527" cy="247"/>
              </a:xfrm>
              <a:custGeom>
                <a:avLst/>
                <a:gdLst>
                  <a:gd name="T0" fmla="*/ 0 w 527"/>
                  <a:gd name="T1" fmla="*/ 247 h 247"/>
                  <a:gd name="T2" fmla="*/ 208 w 527"/>
                  <a:gd name="T3" fmla="*/ 247 h 247"/>
                  <a:gd name="T4" fmla="*/ 527 w 527"/>
                  <a:gd name="T5" fmla="*/ 0 h 247"/>
                  <a:gd name="T6" fmla="*/ 0 60000 65536"/>
                  <a:gd name="T7" fmla="*/ 0 60000 65536"/>
                  <a:gd name="T8" fmla="*/ 0 60000 65536"/>
                  <a:gd name="T9" fmla="*/ 0 w 527"/>
                  <a:gd name="T10" fmla="*/ 0 h 247"/>
                  <a:gd name="T11" fmla="*/ 527 w 527"/>
                  <a:gd name="T12" fmla="*/ 247 h 247"/>
                </a:gdLst>
                <a:ahLst/>
                <a:cxnLst>
                  <a:cxn ang="T6">
                    <a:pos x="T0" y="T1"/>
                  </a:cxn>
                  <a:cxn ang="T7">
                    <a:pos x="T2" y="T3"/>
                  </a:cxn>
                  <a:cxn ang="T8">
                    <a:pos x="T4" y="T5"/>
                  </a:cxn>
                </a:cxnLst>
                <a:rect l="T9" t="T10" r="T11" b="T12"/>
                <a:pathLst>
                  <a:path w="527" h="247">
                    <a:moveTo>
                      <a:pt x="0" y="247"/>
                    </a:moveTo>
                    <a:lnTo>
                      <a:pt x="208" y="247"/>
                    </a:lnTo>
                    <a:lnTo>
                      <a:pt x="527" y="0"/>
                    </a:lnTo>
                  </a:path>
                </a:pathLst>
              </a:custGeom>
              <a:noFill/>
              <a:ln w="12700">
                <a:solidFill>
                  <a:srgbClr val="000000"/>
                </a:solidFill>
                <a:round/>
                <a:headEnd/>
                <a:tailEnd/>
              </a:ln>
            </p:spPr>
            <p:txBody>
              <a:bodyPr/>
              <a:lstStyle/>
              <a:p>
                <a:endParaRPr lang="en-IN"/>
              </a:p>
            </p:txBody>
          </p:sp>
          <p:sp>
            <p:nvSpPr>
              <p:cNvPr id="25903" name="Line 131"/>
              <p:cNvSpPr>
                <a:spLocks noChangeShapeType="1"/>
              </p:cNvSpPr>
              <p:nvPr/>
            </p:nvSpPr>
            <p:spPr bwMode="auto">
              <a:xfrm>
                <a:off x="3882" y="2915"/>
                <a:ext cx="631" cy="1"/>
              </a:xfrm>
              <a:prstGeom prst="line">
                <a:avLst/>
              </a:prstGeom>
              <a:noFill/>
              <a:ln w="12700">
                <a:solidFill>
                  <a:srgbClr val="000000"/>
                </a:solidFill>
                <a:round/>
                <a:headEnd/>
                <a:tailEnd/>
              </a:ln>
            </p:spPr>
            <p:txBody>
              <a:bodyPr/>
              <a:lstStyle/>
              <a:p>
                <a:endParaRPr lang="en-US"/>
              </a:p>
            </p:txBody>
          </p:sp>
          <p:sp>
            <p:nvSpPr>
              <p:cNvPr id="25904" name="Line 132"/>
              <p:cNvSpPr>
                <a:spLocks noChangeShapeType="1"/>
              </p:cNvSpPr>
              <p:nvPr/>
            </p:nvSpPr>
            <p:spPr bwMode="auto">
              <a:xfrm>
                <a:off x="4122" y="3322"/>
                <a:ext cx="104" cy="1"/>
              </a:xfrm>
              <a:prstGeom prst="line">
                <a:avLst/>
              </a:prstGeom>
              <a:noFill/>
              <a:ln w="12700">
                <a:solidFill>
                  <a:srgbClr val="000000"/>
                </a:solidFill>
                <a:round/>
                <a:headEnd/>
                <a:tailEnd/>
              </a:ln>
            </p:spPr>
            <p:txBody>
              <a:bodyPr/>
              <a:lstStyle/>
              <a:p>
                <a:endParaRPr lang="en-US"/>
              </a:p>
            </p:txBody>
          </p:sp>
          <p:sp>
            <p:nvSpPr>
              <p:cNvPr id="25905" name="Line 133"/>
              <p:cNvSpPr>
                <a:spLocks noChangeShapeType="1"/>
              </p:cNvSpPr>
              <p:nvPr/>
            </p:nvSpPr>
            <p:spPr bwMode="auto">
              <a:xfrm>
                <a:off x="4178" y="3322"/>
                <a:ext cx="1" cy="127"/>
              </a:xfrm>
              <a:prstGeom prst="line">
                <a:avLst/>
              </a:prstGeom>
              <a:noFill/>
              <a:ln w="12700">
                <a:solidFill>
                  <a:srgbClr val="000000"/>
                </a:solidFill>
                <a:round/>
                <a:headEnd/>
                <a:tailEnd/>
              </a:ln>
            </p:spPr>
            <p:txBody>
              <a:bodyPr/>
              <a:lstStyle/>
              <a:p>
                <a:endParaRPr lang="en-US"/>
              </a:p>
            </p:txBody>
          </p:sp>
          <p:sp>
            <p:nvSpPr>
              <p:cNvPr id="25906" name="Line 134"/>
              <p:cNvSpPr>
                <a:spLocks noChangeShapeType="1"/>
              </p:cNvSpPr>
              <p:nvPr/>
            </p:nvSpPr>
            <p:spPr bwMode="auto">
              <a:xfrm>
                <a:off x="4130" y="2875"/>
                <a:ext cx="96" cy="1"/>
              </a:xfrm>
              <a:prstGeom prst="line">
                <a:avLst/>
              </a:prstGeom>
              <a:noFill/>
              <a:ln w="12700">
                <a:solidFill>
                  <a:srgbClr val="000000"/>
                </a:solidFill>
                <a:round/>
                <a:headEnd/>
                <a:tailEnd/>
              </a:ln>
            </p:spPr>
            <p:txBody>
              <a:bodyPr/>
              <a:lstStyle/>
              <a:p>
                <a:endParaRPr lang="en-US"/>
              </a:p>
            </p:txBody>
          </p:sp>
          <p:sp>
            <p:nvSpPr>
              <p:cNvPr id="25907" name="Line 135"/>
              <p:cNvSpPr>
                <a:spLocks noChangeShapeType="1"/>
              </p:cNvSpPr>
              <p:nvPr/>
            </p:nvSpPr>
            <p:spPr bwMode="auto">
              <a:xfrm flipV="1">
                <a:off x="4178" y="2740"/>
                <a:ext cx="1" cy="135"/>
              </a:xfrm>
              <a:prstGeom prst="line">
                <a:avLst/>
              </a:prstGeom>
              <a:noFill/>
              <a:ln w="12700">
                <a:solidFill>
                  <a:srgbClr val="000000"/>
                </a:solidFill>
                <a:round/>
                <a:headEnd/>
                <a:tailEnd/>
              </a:ln>
            </p:spPr>
            <p:txBody>
              <a:bodyPr/>
              <a:lstStyle/>
              <a:p>
                <a:endParaRPr lang="en-US"/>
              </a:p>
            </p:txBody>
          </p:sp>
          <p:sp>
            <p:nvSpPr>
              <p:cNvPr id="25908" name="Line 136"/>
              <p:cNvSpPr>
                <a:spLocks noChangeShapeType="1"/>
              </p:cNvSpPr>
              <p:nvPr/>
            </p:nvSpPr>
            <p:spPr bwMode="auto">
              <a:xfrm>
                <a:off x="3946" y="2915"/>
                <a:ext cx="248" cy="1"/>
              </a:xfrm>
              <a:prstGeom prst="line">
                <a:avLst/>
              </a:prstGeom>
              <a:noFill/>
              <a:ln w="12700">
                <a:solidFill>
                  <a:srgbClr val="000000"/>
                </a:solidFill>
                <a:round/>
                <a:headEnd/>
                <a:tailEnd/>
              </a:ln>
            </p:spPr>
            <p:txBody>
              <a:bodyPr/>
              <a:lstStyle/>
              <a:p>
                <a:endParaRPr lang="en-US"/>
              </a:p>
            </p:txBody>
          </p:sp>
          <p:sp>
            <p:nvSpPr>
              <p:cNvPr id="25909" name="Rectangle 137"/>
              <p:cNvSpPr>
                <a:spLocks noChangeArrowheads="1"/>
              </p:cNvSpPr>
              <p:nvPr/>
            </p:nvSpPr>
            <p:spPr bwMode="auto">
              <a:xfrm>
                <a:off x="1898" y="2122"/>
                <a:ext cx="471" cy="510"/>
              </a:xfrm>
              <a:prstGeom prst="rect">
                <a:avLst/>
              </a:prstGeom>
              <a:solidFill>
                <a:srgbClr val="FFFFFF"/>
              </a:solidFill>
              <a:ln w="12700">
                <a:solidFill>
                  <a:srgbClr val="000000"/>
                </a:solidFill>
                <a:miter lim="800000"/>
                <a:headEnd/>
                <a:tailEnd/>
              </a:ln>
            </p:spPr>
            <p:txBody>
              <a:bodyPr/>
              <a:lstStyle/>
              <a:p>
                <a:endParaRPr lang="en-US"/>
              </a:p>
            </p:txBody>
          </p:sp>
          <p:sp>
            <p:nvSpPr>
              <p:cNvPr id="25910" name="Line 138"/>
              <p:cNvSpPr>
                <a:spLocks noChangeShapeType="1"/>
              </p:cNvSpPr>
              <p:nvPr/>
            </p:nvSpPr>
            <p:spPr bwMode="auto">
              <a:xfrm>
                <a:off x="1894" y="2181"/>
                <a:ext cx="471" cy="1"/>
              </a:xfrm>
              <a:prstGeom prst="line">
                <a:avLst/>
              </a:prstGeom>
              <a:noFill/>
              <a:ln w="12700">
                <a:solidFill>
                  <a:srgbClr val="000000"/>
                </a:solidFill>
                <a:round/>
                <a:headEnd/>
                <a:tailEnd/>
              </a:ln>
            </p:spPr>
            <p:txBody>
              <a:bodyPr/>
              <a:lstStyle/>
              <a:p>
                <a:endParaRPr lang="en-US"/>
              </a:p>
            </p:txBody>
          </p:sp>
          <p:sp>
            <p:nvSpPr>
              <p:cNvPr id="25911" name="Line 139"/>
              <p:cNvSpPr>
                <a:spLocks noChangeShapeType="1"/>
              </p:cNvSpPr>
              <p:nvPr/>
            </p:nvSpPr>
            <p:spPr bwMode="auto">
              <a:xfrm>
                <a:off x="1894" y="2245"/>
                <a:ext cx="471" cy="1"/>
              </a:xfrm>
              <a:prstGeom prst="line">
                <a:avLst/>
              </a:prstGeom>
              <a:noFill/>
              <a:ln w="12700">
                <a:solidFill>
                  <a:srgbClr val="000000"/>
                </a:solidFill>
                <a:round/>
                <a:headEnd/>
                <a:tailEnd/>
              </a:ln>
            </p:spPr>
            <p:txBody>
              <a:bodyPr/>
              <a:lstStyle/>
              <a:p>
                <a:endParaRPr lang="en-US"/>
              </a:p>
            </p:txBody>
          </p:sp>
          <p:sp>
            <p:nvSpPr>
              <p:cNvPr id="25912" name="Line 140"/>
              <p:cNvSpPr>
                <a:spLocks noChangeShapeType="1"/>
              </p:cNvSpPr>
              <p:nvPr/>
            </p:nvSpPr>
            <p:spPr bwMode="auto">
              <a:xfrm>
                <a:off x="1894" y="2309"/>
                <a:ext cx="471" cy="1"/>
              </a:xfrm>
              <a:prstGeom prst="line">
                <a:avLst/>
              </a:prstGeom>
              <a:noFill/>
              <a:ln w="12700">
                <a:solidFill>
                  <a:srgbClr val="000000"/>
                </a:solidFill>
                <a:round/>
                <a:headEnd/>
                <a:tailEnd/>
              </a:ln>
            </p:spPr>
            <p:txBody>
              <a:bodyPr/>
              <a:lstStyle/>
              <a:p>
                <a:endParaRPr lang="en-US"/>
              </a:p>
            </p:txBody>
          </p:sp>
          <p:sp>
            <p:nvSpPr>
              <p:cNvPr id="25913" name="Line 141"/>
              <p:cNvSpPr>
                <a:spLocks noChangeShapeType="1"/>
              </p:cNvSpPr>
              <p:nvPr/>
            </p:nvSpPr>
            <p:spPr bwMode="auto">
              <a:xfrm>
                <a:off x="1894" y="2373"/>
                <a:ext cx="471" cy="1"/>
              </a:xfrm>
              <a:prstGeom prst="line">
                <a:avLst/>
              </a:prstGeom>
              <a:noFill/>
              <a:ln w="12700">
                <a:solidFill>
                  <a:srgbClr val="000000"/>
                </a:solidFill>
                <a:round/>
                <a:headEnd/>
                <a:tailEnd/>
              </a:ln>
            </p:spPr>
            <p:txBody>
              <a:bodyPr/>
              <a:lstStyle/>
              <a:p>
                <a:endParaRPr lang="en-US"/>
              </a:p>
            </p:txBody>
          </p:sp>
          <p:sp>
            <p:nvSpPr>
              <p:cNvPr id="25914" name="Line 142"/>
              <p:cNvSpPr>
                <a:spLocks noChangeShapeType="1"/>
              </p:cNvSpPr>
              <p:nvPr/>
            </p:nvSpPr>
            <p:spPr bwMode="auto">
              <a:xfrm>
                <a:off x="1894" y="2437"/>
                <a:ext cx="471" cy="1"/>
              </a:xfrm>
              <a:prstGeom prst="line">
                <a:avLst/>
              </a:prstGeom>
              <a:noFill/>
              <a:ln w="12700">
                <a:solidFill>
                  <a:srgbClr val="000000"/>
                </a:solidFill>
                <a:round/>
                <a:headEnd/>
                <a:tailEnd/>
              </a:ln>
            </p:spPr>
            <p:txBody>
              <a:bodyPr/>
              <a:lstStyle/>
              <a:p>
                <a:endParaRPr lang="en-US"/>
              </a:p>
            </p:txBody>
          </p:sp>
          <p:sp>
            <p:nvSpPr>
              <p:cNvPr id="25915" name="Line 143"/>
              <p:cNvSpPr>
                <a:spLocks noChangeShapeType="1"/>
              </p:cNvSpPr>
              <p:nvPr/>
            </p:nvSpPr>
            <p:spPr bwMode="auto">
              <a:xfrm>
                <a:off x="1894" y="2500"/>
                <a:ext cx="471" cy="1"/>
              </a:xfrm>
              <a:prstGeom prst="line">
                <a:avLst/>
              </a:prstGeom>
              <a:noFill/>
              <a:ln w="12700">
                <a:solidFill>
                  <a:srgbClr val="000000"/>
                </a:solidFill>
                <a:round/>
                <a:headEnd/>
                <a:tailEnd/>
              </a:ln>
            </p:spPr>
            <p:txBody>
              <a:bodyPr/>
              <a:lstStyle/>
              <a:p>
                <a:endParaRPr lang="en-US"/>
              </a:p>
            </p:txBody>
          </p:sp>
          <p:sp>
            <p:nvSpPr>
              <p:cNvPr id="25916" name="Line 144"/>
              <p:cNvSpPr>
                <a:spLocks noChangeShapeType="1"/>
              </p:cNvSpPr>
              <p:nvPr/>
            </p:nvSpPr>
            <p:spPr bwMode="auto">
              <a:xfrm>
                <a:off x="1894" y="2564"/>
                <a:ext cx="471" cy="1"/>
              </a:xfrm>
              <a:prstGeom prst="line">
                <a:avLst/>
              </a:prstGeom>
              <a:noFill/>
              <a:ln w="12700">
                <a:solidFill>
                  <a:srgbClr val="000000"/>
                </a:solidFill>
                <a:round/>
                <a:headEnd/>
                <a:tailEnd/>
              </a:ln>
            </p:spPr>
            <p:txBody>
              <a:bodyPr/>
              <a:lstStyle/>
              <a:p>
                <a:endParaRPr lang="en-US"/>
              </a:p>
            </p:txBody>
          </p:sp>
          <p:sp>
            <p:nvSpPr>
              <p:cNvPr id="25917" name="Line 145"/>
              <p:cNvSpPr>
                <a:spLocks noChangeShapeType="1"/>
              </p:cNvSpPr>
              <p:nvPr/>
            </p:nvSpPr>
            <p:spPr bwMode="auto">
              <a:xfrm>
                <a:off x="1950" y="2118"/>
                <a:ext cx="1" cy="510"/>
              </a:xfrm>
              <a:prstGeom prst="line">
                <a:avLst/>
              </a:prstGeom>
              <a:noFill/>
              <a:ln w="12700">
                <a:solidFill>
                  <a:srgbClr val="000000"/>
                </a:solidFill>
                <a:round/>
                <a:headEnd/>
                <a:tailEnd/>
              </a:ln>
            </p:spPr>
            <p:txBody>
              <a:bodyPr/>
              <a:lstStyle/>
              <a:p>
                <a:endParaRPr lang="en-US"/>
              </a:p>
            </p:txBody>
          </p:sp>
          <p:sp>
            <p:nvSpPr>
              <p:cNvPr id="25918" name="Line 146"/>
              <p:cNvSpPr>
                <a:spLocks noChangeShapeType="1"/>
              </p:cNvSpPr>
              <p:nvPr/>
            </p:nvSpPr>
            <p:spPr bwMode="auto">
              <a:xfrm>
                <a:off x="2014" y="2118"/>
                <a:ext cx="1" cy="510"/>
              </a:xfrm>
              <a:prstGeom prst="line">
                <a:avLst/>
              </a:prstGeom>
              <a:noFill/>
              <a:ln w="12700">
                <a:solidFill>
                  <a:srgbClr val="000000"/>
                </a:solidFill>
                <a:round/>
                <a:headEnd/>
                <a:tailEnd/>
              </a:ln>
            </p:spPr>
            <p:txBody>
              <a:bodyPr/>
              <a:lstStyle/>
              <a:p>
                <a:endParaRPr lang="en-US"/>
              </a:p>
            </p:txBody>
          </p:sp>
          <p:sp>
            <p:nvSpPr>
              <p:cNvPr id="25919" name="Line 147"/>
              <p:cNvSpPr>
                <a:spLocks noChangeShapeType="1"/>
              </p:cNvSpPr>
              <p:nvPr/>
            </p:nvSpPr>
            <p:spPr bwMode="auto">
              <a:xfrm>
                <a:off x="2070" y="2118"/>
                <a:ext cx="1" cy="510"/>
              </a:xfrm>
              <a:prstGeom prst="line">
                <a:avLst/>
              </a:prstGeom>
              <a:noFill/>
              <a:ln w="12700">
                <a:solidFill>
                  <a:srgbClr val="000000"/>
                </a:solidFill>
                <a:round/>
                <a:headEnd/>
                <a:tailEnd/>
              </a:ln>
            </p:spPr>
            <p:txBody>
              <a:bodyPr/>
              <a:lstStyle/>
              <a:p>
                <a:endParaRPr lang="en-US"/>
              </a:p>
            </p:txBody>
          </p:sp>
          <p:sp>
            <p:nvSpPr>
              <p:cNvPr id="25920" name="Line 148"/>
              <p:cNvSpPr>
                <a:spLocks noChangeShapeType="1"/>
              </p:cNvSpPr>
              <p:nvPr/>
            </p:nvSpPr>
            <p:spPr bwMode="auto">
              <a:xfrm>
                <a:off x="2126" y="2118"/>
                <a:ext cx="1" cy="510"/>
              </a:xfrm>
              <a:prstGeom prst="line">
                <a:avLst/>
              </a:prstGeom>
              <a:noFill/>
              <a:ln w="12700">
                <a:solidFill>
                  <a:srgbClr val="000000"/>
                </a:solidFill>
                <a:round/>
                <a:headEnd/>
                <a:tailEnd/>
              </a:ln>
            </p:spPr>
            <p:txBody>
              <a:bodyPr/>
              <a:lstStyle/>
              <a:p>
                <a:endParaRPr lang="en-US"/>
              </a:p>
            </p:txBody>
          </p:sp>
          <p:sp>
            <p:nvSpPr>
              <p:cNvPr id="25921" name="Line 149"/>
              <p:cNvSpPr>
                <a:spLocks noChangeShapeType="1"/>
              </p:cNvSpPr>
              <p:nvPr/>
            </p:nvSpPr>
            <p:spPr bwMode="auto">
              <a:xfrm>
                <a:off x="2190" y="2118"/>
                <a:ext cx="1" cy="510"/>
              </a:xfrm>
              <a:prstGeom prst="line">
                <a:avLst/>
              </a:prstGeom>
              <a:noFill/>
              <a:ln w="12700">
                <a:solidFill>
                  <a:srgbClr val="000000"/>
                </a:solidFill>
                <a:round/>
                <a:headEnd/>
                <a:tailEnd/>
              </a:ln>
            </p:spPr>
            <p:txBody>
              <a:bodyPr/>
              <a:lstStyle/>
              <a:p>
                <a:endParaRPr lang="en-US"/>
              </a:p>
            </p:txBody>
          </p:sp>
          <p:sp>
            <p:nvSpPr>
              <p:cNvPr id="25922" name="Line 150"/>
              <p:cNvSpPr>
                <a:spLocks noChangeShapeType="1"/>
              </p:cNvSpPr>
              <p:nvPr/>
            </p:nvSpPr>
            <p:spPr bwMode="auto">
              <a:xfrm>
                <a:off x="2245" y="2118"/>
                <a:ext cx="1" cy="510"/>
              </a:xfrm>
              <a:prstGeom prst="line">
                <a:avLst/>
              </a:prstGeom>
              <a:noFill/>
              <a:ln w="12700">
                <a:solidFill>
                  <a:srgbClr val="000000"/>
                </a:solidFill>
                <a:round/>
                <a:headEnd/>
                <a:tailEnd/>
              </a:ln>
            </p:spPr>
            <p:txBody>
              <a:bodyPr/>
              <a:lstStyle/>
              <a:p>
                <a:endParaRPr lang="en-US"/>
              </a:p>
            </p:txBody>
          </p:sp>
          <p:sp>
            <p:nvSpPr>
              <p:cNvPr id="25923" name="Line 151"/>
              <p:cNvSpPr>
                <a:spLocks noChangeShapeType="1"/>
              </p:cNvSpPr>
              <p:nvPr/>
            </p:nvSpPr>
            <p:spPr bwMode="auto">
              <a:xfrm>
                <a:off x="2301" y="2118"/>
                <a:ext cx="1" cy="510"/>
              </a:xfrm>
              <a:prstGeom prst="line">
                <a:avLst/>
              </a:prstGeom>
              <a:noFill/>
              <a:ln w="12700">
                <a:solidFill>
                  <a:srgbClr val="000000"/>
                </a:solidFill>
                <a:round/>
                <a:headEnd/>
                <a:tailEnd/>
              </a:ln>
            </p:spPr>
            <p:txBody>
              <a:bodyPr/>
              <a:lstStyle/>
              <a:p>
                <a:endParaRPr lang="en-US"/>
              </a:p>
            </p:txBody>
          </p:sp>
          <p:sp>
            <p:nvSpPr>
              <p:cNvPr id="25924" name="Line 152"/>
              <p:cNvSpPr>
                <a:spLocks noChangeShapeType="1"/>
              </p:cNvSpPr>
              <p:nvPr/>
            </p:nvSpPr>
            <p:spPr bwMode="auto">
              <a:xfrm flipV="1">
                <a:off x="1894" y="2086"/>
                <a:ext cx="24" cy="32"/>
              </a:xfrm>
              <a:prstGeom prst="line">
                <a:avLst/>
              </a:prstGeom>
              <a:noFill/>
              <a:ln w="12700">
                <a:solidFill>
                  <a:srgbClr val="000000"/>
                </a:solidFill>
                <a:round/>
                <a:headEnd/>
                <a:tailEnd/>
              </a:ln>
            </p:spPr>
            <p:txBody>
              <a:bodyPr/>
              <a:lstStyle/>
              <a:p>
                <a:endParaRPr lang="en-US"/>
              </a:p>
            </p:txBody>
          </p:sp>
          <p:sp>
            <p:nvSpPr>
              <p:cNvPr id="25925" name="Line 153"/>
              <p:cNvSpPr>
                <a:spLocks noChangeShapeType="1"/>
              </p:cNvSpPr>
              <p:nvPr/>
            </p:nvSpPr>
            <p:spPr bwMode="auto">
              <a:xfrm flipV="1">
                <a:off x="1950" y="2086"/>
                <a:ext cx="32" cy="32"/>
              </a:xfrm>
              <a:prstGeom prst="line">
                <a:avLst/>
              </a:prstGeom>
              <a:noFill/>
              <a:ln w="12700">
                <a:solidFill>
                  <a:srgbClr val="000000"/>
                </a:solidFill>
                <a:round/>
                <a:headEnd/>
                <a:tailEnd/>
              </a:ln>
            </p:spPr>
            <p:txBody>
              <a:bodyPr/>
              <a:lstStyle/>
              <a:p>
                <a:endParaRPr lang="en-US"/>
              </a:p>
            </p:txBody>
          </p:sp>
          <p:sp>
            <p:nvSpPr>
              <p:cNvPr id="25926" name="Line 154"/>
              <p:cNvSpPr>
                <a:spLocks noChangeShapeType="1"/>
              </p:cNvSpPr>
              <p:nvPr/>
            </p:nvSpPr>
            <p:spPr bwMode="auto">
              <a:xfrm flipV="1">
                <a:off x="2014" y="2086"/>
                <a:ext cx="24" cy="32"/>
              </a:xfrm>
              <a:prstGeom prst="line">
                <a:avLst/>
              </a:prstGeom>
              <a:noFill/>
              <a:ln w="12700">
                <a:solidFill>
                  <a:srgbClr val="000000"/>
                </a:solidFill>
                <a:round/>
                <a:headEnd/>
                <a:tailEnd/>
              </a:ln>
            </p:spPr>
            <p:txBody>
              <a:bodyPr/>
              <a:lstStyle/>
              <a:p>
                <a:endParaRPr lang="en-US"/>
              </a:p>
            </p:txBody>
          </p:sp>
          <p:sp>
            <p:nvSpPr>
              <p:cNvPr id="25927" name="Line 155"/>
              <p:cNvSpPr>
                <a:spLocks noChangeShapeType="1"/>
              </p:cNvSpPr>
              <p:nvPr/>
            </p:nvSpPr>
            <p:spPr bwMode="auto">
              <a:xfrm flipV="1">
                <a:off x="2070" y="2086"/>
                <a:ext cx="32" cy="32"/>
              </a:xfrm>
              <a:prstGeom prst="line">
                <a:avLst/>
              </a:prstGeom>
              <a:noFill/>
              <a:ln w="12700">
                <a:solidFill>
                  <a:srgbClr val="000000"/>
                </a:solidFill>
                <a:round/>
                <a:headEnd/>
                <a:tailEnd/>
              </a:ln>
            </p:spPr>
            <p:txBody>
              <a:bodyPr/>
              <a:lstStyle/>
              <a:p>
                <a:endParaRPr lang="en-US"/>
              </a:p>
            </p:txBody>
          </p:sp>
          <p:sp>
            <p:nvSpPr>
              <p:cNvPr id="25928" name="Line 156"/>
              <p:cNvSpPr>
                <a:spLocks noChangeShapeType="1"/>
              </p:cNvSpPr>
              <p:nvPr/>
            </p:nvSpPr>
            <p:spPr bwMode="auto">
              <a:xfrm flipV="1">
                <a:off x="2126" y="2086"/>
                <a:ext cx="32" cy="32"/>
              </a:xfrm>
              <a:prstGeom prst="line">
                <a:avLst/>
              </a:prstGeom>
              <a:noFill/>
              <a:ln w="12700">
                <a:solidFill>
                  <a:srgbClr val="000000"/>
                </a:solidFill>
                <a:round/>
                <a:headEnd/>
                <a:tailEnd/>
              </a:ln>
            </p:spPr>
            <p:txBody>
              <a:bodyPr/>
              <a:lstStyle/>
              <a:p>
                <a:endParaRPr lang="en-US"/>
              </a:p>
            </p:txBody>
          </p:sp>
          <p:sp>
            <p:nvSpPr>
              <p:cNvPr id="25929" name="Line 157"/>
              <p:cNvSpPr>
                <a:spLocks noChangeShapeType="1"/>
              </p:cNvSpPr>
              <p:nvPr/>
            </p:nvSpPr>
            <p:spPr bwMode="auto">
              <a:xfrm flipV="1">
                <a:off x="2190" y="2086"/>
                <a:ext cx="23" cy="32"/>
              </a:xfrm>
              <a:prstGeom prst="line">
                <a:avLst/>
              </a:prstGeom>
              <a:noFill/>
              <a:ln w="12700">
                <a:solidFill>
                  <a:srgbClr val="000000"/>
                </a:solidFill>
                <a:round/>
                <a:headEnd/>
                <a:tailEnd/>
              </a:ln>
            </p:spPr>
            <p:txBody>
              <a:bodyPr/>
              <a:lstStyle/>
              <a:p>
                <a:endParaRPr lang="en-US"/>
              </a:p>
            </p:txBody>
          </p:sp>
          <p:sp>
            <p:nvSpPr>
              <p:cNvPr id="25930" name="Line 158"/>
              <p:cNvSpPr>
                <a:spLocks noChangeShapeType="1"/>
              </p:cNvSpPr>
              <p:nvPr/>
            </p:nvSpPr>
            <p:spPr bwMode="auto">
              <a:xfrm flipV="1">
                <a:off x="2245" y="2086"/>
                <a:ext cx="32" cy="32"/>
              </a:xfrm>
              <a:prstGeom prst="line">
                <a:avLst/>
              </a:prstGeom>
              <a:noFill/>
              <a:ln w="12700">
                <a:solidFill>
                  <a:srgbClr val="000000"/>
                </a:solidFill>
                <a:round/>
                <a:headEnd/>
                <a:tailEnd/>
              </a:ln>
            </p:spPr>
            <p:txBody>
              <a:bodyPr/>
              <a:lstStyle/>
              <a:p>
                <a:endParaRPr lang="en-US"/>
              </a:p>
            </p:txBody>
          </p:sp>
          <p:sp>
            <p:nvSpPr>
              <p:cNvPr id="25931" name="Line 159"/>
              <p:cNvSpPr>
                <a:spLocks noChangeShapeType="1"/>
              </p:cNvSpPr>
              <p:nvPr/>
            </p:nvSpPr>
            <p:spPr bwMode="auto">
              <a:xfrm flipV="1">
                <a:off x="2301" y="2086"/>
                <a:ext cx="32" cy="32"/>
              </a:xfrm>
              <a:prstGeom prst="line">
                <a:avLst/>
              </a:prstGeom>
              <a:noFill/>
              <a:ln w="12700">
                <a:solidFill>
                  <a:srgbClr val="000000"/>
                </a:solidFill>
                <a:round/>
                <a:headEnd/>
                <a:tailEnd/>
              </a:ln>
            </p:spPr>
            <p:txBody>
              <a:bodyPr/>
              <a:lstStyle/>
              <a:p>
                <a:endParaRPr lang="en-US"/>
              </a:p>
            </p:txBody>
          </p:sp>
          <p:sp>
            <p:nvSpPr>
              <p:cNvPr id="25932" name="Line 160"/>
              <p:cNvSpPr>
                <a:spLocks noChangeShapeType="1"/>
              </p:cNvSpPr>
              <p:nvPr/>
            </p:nvSpPr>
            <p:spPr bwMode="auto">
              <a:xfrm flipV="1">
                <a:off x="2365" y="2086"/>
                <a:ext cx="24" cy="32"/>
              </a:xfrm>
              <a:prstGeom prst="line">
                <a:avLst/>
              </a:prstGeom>
              <a:noFill/>
              <a:ln w="12700">
                <a:solidFill>
                  <a:srgbClr val="000000"/>
                </a:solidFill>
                <a:round/>
                <a:headEnd/>
                <a:tailEnd/>
              </a:ln>
            </p:spPr>
            <p:txBody>
              <a:bodyPr/>
              <a:lstStyle/>
              <a:p>
                <a:endParaRPr lang="en-US"/>
              </a:p>
            </p:txBody>
          </p:sp>
          <p:sp>
            <p:nvSpPr>
              <p:cNvPr id="25933" name="Line 161"/>
              <p:cNvSpPr>
                <a:spLocks noChangeShapeType="1"/>
              </p:cNvSpPr>
              <p:nvPr/>
            </p:nvSpPr>
            <p:spPr bwMode="auto">
              <a:xfrm flipV="1">
                <a:off x="2365" y="2149"/>
                <a:ext cx="24" cy="32"/>
              </a:xfrm>
              <a:prstGeom prst="line">
                <a:avLst/>
              </a:prstGeom>
              <a:noFill/>
              <a:ln w="12700">
                <a:solidFill>
                  <a:srgbClr val="000000"/>
                </a:solidFill>
                <a:round/>
                <a:headEnd/>
                <a:tailEnd/>
              </a:ln>
            </p:spPr>
            <p:txBody>
              <a:bodyPr/>
              <a:lstStyle/>
              <a:p>
                <a:endParaRPr lang="en-US"/>
              </a:p>
            </p:txBody>
          </p:sp>
          <p:sp>
            <p:nvSpPr>
              <p:cNvPr id="25934" name="Line 162"/>
              <p:cNvSpPr>
                <a:spLocks noChangeShapeType="1"/>
              </p:cNvSpPr>
              <p:nvPr/>
            </p:nvSpPr>
            <p:spPr bwMode="auto">
              <a:xfrm flipV="1">
                <a:off x="2365" y="2213"/>
                <a:ext cx="24" cy="32"/>
              </a:xfrm>
              <a:prstGeom prst="line">
                <a:avLst/>
              </a:prstGeom>
              <a:noFill/>
              <a:ln w="12700">
                <a:solidFill>
                  <a:srgbClr val="000000"/>
                </a:solidFill>
                <a:round/>
                <a:headEnd/>
                <a:tailEnd/>
              </a:ln>
            </p:spPr>
            <p:txBody>
              <a:bodyPr/>
              <a:lstStyle/>
              <a:p>
                <a:endParaRPr lang="en-US"/>
              </a:p>
            </p:txBody>
          </p:sp>
          <p:sp>
            <p:nvSpPr>
              <p:cNvPr id="25935" name="Line 163"/>
              <p:cNvSpPr>
                <a:spLocks noChangeShapeType="1"/>
              </p:cNvSpPr>
              <p:nvPr/>
            </p:nvSpPr>
            <p:spPr bwMode="auto">
              <a:xfrm flipV="1">
                <a:off x="2365" y="2277"/>
                <a:ext cx="24" cy="32"/>
              </a:xfrm>
              <a:prstGeom prst="line">
                <a:avLst/>
              </a:prstGeom>
              <a:noFill/>
              <a:ln w="12700">
                <a:solidFill>
                  <a:srgbClr val="000000"/>
                </a:solidFill>
                <a:round/>
                <a:headEnd/>
                <a:tailEnd/>
              </a:ln>
            </p:spPr>
            <p:txBody>
              <a:bodyPr/>
              <a:lstStyle/>
              <a:p>
                <a:endParaRPr lang="en-US"/>
              </a:p>
            </p:txBody>
          </p:sp>
          <p:sp>
            <p:nvSpPr>
              <p:cNvPr id="25936" name="Line 164"/>
              <p:cNvSpPr>
                <a:spLocks noChangeShapeType="1"/>
              </p:cNvSpPr>
              <p:nvPr/>
            </p:nvSpPr>
            <p:spPr bwMode="auto">
              <a:xfrm flipV="1">
                <a:off x="2365" y="2341"/>
                <a:ext cx="24" cy="32"/>
              </a:xfrm>
              <a:prstGeom prst="line">
                <a:avLst/>
              </a:prstGeom>
              <a:noFill/>
              <a:ln w="12700">
                <a:solidFill>
                  <a:srgbClr val="000000"/>
                </a:solidFill>
                <a:round/>
                <a:headEnd/>
                <a:tailEnd/>
              </a:ln>
            </p:spPr>
            <p:txBody>
              <a:bodyPr/>
              <a:lstStyle/>
              <a:p>
                <a:endParaRPr lang="en-US"/>
              </a:p>
            </p:txBody>
          </p:sp>
          <p:sp>
            <p:nvSpPr>
              <p:cNvPr id="25937" name="Line 165"/>
              <p:cNvSpPr>
                <a:spLocks noChangeShapeType="1"/>
              </p:cNvSpPr>
              <p:nvPr/>
            </p:nvSpPr>
            <p:spPr bwMode="auto">
              <a:xfrm flipV="1">
                <a:off x="2365" y="2405"/>
                <a:ext cx="24" cy="32"/>
              </a:xfrm>
              <a:prstGeom prst="line">
                <a:avLst/>
              </a:prstGeom>
              <a:noFill/>
              <a:ln w="12700">
                <a:solidFill>
                  <a:srgbClr val="000000"/>
                </a:solidFill>
                <a:round/>
                <a:headEnd/>
                <a:tailEnd/>
              </a:ln>
            </p:spPr>
            <p:txBody>
              <a:bodyPr/>
              <a:lstStyle/>
              <a:p>
                <a:endParaRPr lang="en-US"/>
              </a:p>
            </p:txBody>
          </p:sp>
          <p:sp>
            <p:nvSpPr>
              <p:cNvPr id="25938" name="Line 166"/>
              <p:cNvSpPr>
                <a:spLocks noChangeShapeType="1"/>
              </p:cNvSpPr>
              <p:nvPr/>
            </p:nvSpPr>
            <p:spPr bwMode="auto">
              <a:xfrm flipV="1">
                <a:off x="2365" y="2468"/>
                <a:ext cx="24" cy="32"/>
              </a:xfrm>
              <a:prstGeom prst="line">
                <a:avLst/>
              </a:prstGeom>
              <a:noFill/>
              <a:ln w="12700">
                <a:solidFill>
                  <a:srgbClr val="000000"/>
                </a:solidFill>
                <a:round/>
                <a:headEnd/>
                <a:tailEnd/>
              </a:ln>
            </p:spPr>
            <p:txBody>
              <a:bodyPr/>
              <a:lstStyle/>
              <a:p>
                <a:endParaRPr lang="en-US"/>
              </a:p>
            </p:txBody>
          </p:sp>
          <p:sp>
            <p:nvSpPr>
              <p:cNvPr id="25939" name="Line 167"/>
              <p:cNvSpPr>
                <a:spLocks noChangeShapeType="1"/>
              </p:cNvSpPr>
              <p:nvPr/>
            </p:nvSpPr>
            <p:spPr bwMode="auto">
              <a:xfrm flipV="1">
                <a:off x="2365" y="2532"/>
                <a:ext cx="24" cy="32"/>
              </a:xfrm>
              <a:prstGeom prst="line">
                <a:avLst/>
              </a:prstGeom>
              <a:noFill/>
              <a:ln w="12700">
                <a:solidFill>
                  <a:srgbClr val="000000"/>
                </a:solidFill>
                <a:round/>
                <a:headEnd/>
                <a:tailEnd/>
              </a:ln>
            </p:spPr>
            <p:txBody>
              <a:bodyPr/>
              <a:lstStyle/>
              <a:p>
                <a:endParaRPr lang="en-US"/>
              </a:p>
            </p:txBody>
          </p:sp>
          <p:sp>
            <p:nvSpPr>
              <p:cNvPr id="25940" name="Line 168"/>
              <p:cNvSpPr>
                <a:spLocks noChangeShapeType="1"/>
              </p:cNvSpPr>
              <p:nvPr/>
            </p:nvSpPr>
            <p:spPr bwMode="auto">
              <a:xfrm flipV="1">
                <a:off x="2365" y="2596"/>
                <a:ext cx="24" cy="32"/>
              </a:xfrm>
              <a:prstGeom prst="line">
                <a:avLst/>
              </a:prstGeom>
              <a:noFill/>
              <a:ln w="12700">
                <a:solidFill>
                  <a:srgbClr val="000000"/>
                </a:solidFill>
                <a:round/>
                <a:headEnd/>
                <a:tailEnd/>
              </a:ln>
            </p:spPr>
            <p:txBody>
              <a:bodyPr/>
              <a:lstStyle/>
              <a:p>
                <a:endParaRPr lang="en-US"/>
              </a:p>
            </p:txBody>
          </p:sp>
          <p:sp>
            <p:nvSpPr>
              <p:cNvPr id="25941" name="Line 169"/>
              <p:cNvSpPr>
                <a:spLocks noChangeShapeType="1"/>
              </p:cNvSpPr>
              <p:nvPr/>
            </p:nvSpPr>
            <p:spPr bwMode="auto">
              <a:xfrm>
                <a:off x="1918" y="2086"/>
                <a:ext cx="471" cy="1"/>
              </a:xfrm>
              <a:prstGeom prst="line">
                <a:avLst/>
              </a:prstGeom>
              <a:noFill/>
              <a:ln w="12700">
                <a:solidFill>
                  <a:srgbClr val="000000"/>
                </a:solidFill>
                <a:round/>
                <a:headEnd/>
                <a:tailEnd/>
              </a:ln>
            </p:spPr>
            <p:txBody>
              <a:bodyPr/>
              <a:lstStyle/>
              <a:p>
                <a:endParaRPr lang="en-US"/>
              </a:p>
            </p:txBody>
          </p:sp>
          <p:sp>
            <p:nvSpPr>
              <p:cNvPr id="25942" name="Line 170"/>
              <p:cNvSpPr>
                <a:spLocks noChangeShapeType="1"/>
              </p:cNvSpPr>
              <p:nvPr/>
            </p:nvSpPr>
            <p:spPr bwMode="auto">
              <a:xfrm>
                <a:off x="2389" y="2086"/>
                <a:ext cx="1" cy="510"/>
              </a:xfrm>
              <a:prstGeom prst="line">
                <a:avLst/>
              </a:prstGeom>
              <a:noFill/>
              <a:ln w="12700">
                <a:solidFill>
                  <a:srgbClr val="000000"/>
                </a:solidFill>
                <a:round/>
                <a:headEnd/>
                <a:tailEnd/>
              </a:ln>
            </p:spPr>
            <p:txBody>
              <a:bodyPr/>
              <a:lstStyle/>
              <a:p>
                <a:endParaRPr lang="en-US"/>
              </a:p>
            </p:txBody>
          </p:sp>
          <p:sp>
            <p:nvSpPr>
              <p:cNvPr id="25943" name="Rectangle 171"/>
              <p:cNvSpPr>
                <a:spLocks noChangeArrowheads="1"/>
              </p:cNvSpPr>
              <p:nvPr/>
            </p:nvSpPr>
            <p:spPr bwMode="auto">
              <a:xfrm>
                <a:off x="1722" y="2281"/>
                <a:ext cx="472" cy="518"/>
              </a:xfrm>
              <a:prstGeom prst="rect">
                <a:avLst/>
              </a:prstGeom>
              <a:solidFill>
                <a:srgbClr val="FFFFFF"/>
              </a:solidFill>
              <a:ln w="12700">
                <a:solidFill>
                  <a:srgbClr val="000000"/>
                </a:solidFill>
                <a:miter lim="800000"/>
                <a:headEnd/>
                <a:tailEnd/>
              </a:ln>
            </p:spPr>
            <p:txBody>
              <a:bodyPr/>
              <a:lstStyle/>
              <a:p>
                <a:endParaRPr lang="en-US"/>
              </a:p>
            </p:txBody>
          </p:sp>
          <p:sp>
            <p:nvSpPr>
              <p:cNvPr id="25944" name="Line 172"/>
              <p:cNvSpPr>
                <a:spLocks noChangeShapeType="1"/>
              </p:cNvSpPr>
              <p:nvPr/>
            </p:nvSpPr>
            <p:spPr bwMode="auto">
              <a:xfrm>
                <a:off x="1718" y="2341"/>
                <a:ext cx="472" cy="1"/>
              </a:xfrm>
              <a:prstGeom prst="line">
                <a:avLst/>
              </a:prstGeom>
              <a:noFill/>
              <a:ln w="12700">
                <a:solidFill>
                  <a:srgbClr val="000000"/>
                </a:solidFill>
                <a:round/>
                <a:headEnd/>
                <a:tailEnd/>
              </a:ln>
            </p:spPr>
            <p:txBody>
              <a:bodyPr/>
              <a:lstStyle/>
              <a:p>
                <a:endParaRPr lang="en-US"/>
              </a:p>
            </p:txBody>
          </p:sp>
          <p:sp>
            <p:nvSpPr>
              <p:cNvPr id="25945" name="Line 173"/>
              <p:cNvSpPr>
                <a:spLocks noChangeShapeType="1"/>
              </p:cNvSpPr>
              <p:nvPr/>
            </p:nvSpPr>
            <p:spPr bwMode="auto">
              <a:xfrm>
                <a:off x="1718" y="2405"/>
                <a:ext cx="472" cy="1"/>
              </a:xfrm>
              <a:prstGeom prst="line">
                <a:avLst/>
              </a:prstGeom>
              <a:noFill/>
              <a:ln w="12700">
                <a:solidFill>
                  <a:srgbClr val="000000"/>
                </a:solidFill>
                <a:round/>
                <a:headEnd/>
                <a:tailEnd/>
              </a:ln>
            </p:spPr>
            <p:txBody>
              <a:bodyPr/>
              <a:lstStyle/>
              <a:p>
                <a:endParaRPr lang="en-US"/>
              </a:p>
            </p:txBody>
          </p:sp>
          <p:sp>
            <p:nvSpPr>
              <p:cNvPr id="25946" name="Line 174"/>
              <p:cNvSpPr>
                <a:spLocks noChangeShapeType="1"/>
              </p:cNvSpPr>
              <p:nvPr/>
            </p:nvSpPr>
            <p:spPr bwMode="auto">
              <a:xfrm>
                <a:off x="1718" y="2468"/>
                <a:ext cx="472" cy="1"/>
              </a:xfrm>
              <a:prstGeom prst="line">
                <a:avLst/>
              </a:prstGeom>
              <a:noFill/>
              <a:ln w="12700">
                <a:solidFill>
                  <a:srgbClr val="000000"/>
                </a:solidFill>
                <a:round/>
                <a:headEnd/>
                <a:tailEnd/>
              </a:ln>
            </p:spPr>
            <p:txBody>
              <a:bodyPr/>
              <a:lstStyle/>
              <a:p>
                <a:endParaRPr lang="en-US"/>
              </a:p>
            </p:txBody>
          </p:sp>
          <p:sp>
            <p:nvSpPr>
              <p:cNvPr id="25947" name="Line 175"/>
              <p:cNvSpPr>
                <a:spLocks noChangeShapeType="1"/>
              </p:cNvSpPr>
              <p:nvPr/>
            </p:nvSpPr>
            <p:spPr bwMode="auto">
              <a:xfrm>
                <a:off x="1718" y="2532"/>
                <a:ext cx="472" cy="1"/>
              </a:xfrm>
              <a:prstGeom prst="line">
                <a:avLst/>
              </a:prstGeom>
              <a:noFill/>
              <a:ln w="12700">
                <a:solidFill>
                  <a:srgbClr val="000000"/>
                </a:solidFill>
                <a:round/>
                <a:headEnd/>
                <a:tailEnd/>
              </a:ln>
            </p:spPr>
            <p:txBody>
              <a:bodyPr/>
              <a:lstStyle/>
              <a:p>
                <a:endParaRPr lang="en-US"/>
              </a:p>
            </p:txBody>
          </p:sp>
          <p:sp>
            <p:nvSpPr>
              <p:cNvPr id="25948" name="Line 176"/>
              <p:cNvSpPr>
                <a:spLocks noChangeShapeType="1"/>
              </p:cNvSpPr>
              <p:nvPr/>
            </p:nvSpPr>
            <p:spPr bwMode="auto">
              <a:xfrm>
                <a:off x="1718" y="2596"/>
                <a:ext cx="472" cy="1"/>
              </a:xfrm>
              <a:prstGeom prst="line">
                <a:avLst/>
              </a:prstGeom>
              <a:noFill/>
              <a:ln w="12700">
                <a:solidFill>
                  <a:srgbClr val="000000"/>
                </a:solidFill>
                <a:round/>
                <a:headEnd/>
                <a:tailEnd/>
              </a:ln>
            </p:spPr>
            <p:txBody>
              <a:bodyPr/>
              <a:lstStyle/>
              <a:p>
                <a:endParaRPr lang="en-US"/>
              </a:p>
            </p:txBody>
          </p:sp>
          <p:sp>
            <p:nvSpPr>
              <p:cNvPr id="25949" name="Line 177"/>
              <p:cNvSpPr>
                <a:spLocks noChangeShapeType="1"/>
              </p:cNvSpPr>
              <p:nvPr/>
            </p:nvSpPr>
            <p:spPr bwMode="auto">
              <a:xfrm>
                <a:off x="1718" y="2668"/>
                <a:ext cx="472" cy="1"/>
              </a:xfrm>
              <a:prstGeom prst="line">
                <a:avLst/>
              </a:prstGeom>
              <a:noFill/>
              <a:ln w="12700">
                <a:solidFill>
                  <a:srgbClr val="000000"/>
                </a:solidFill>
                <a:round/>
                <a:headEnd/>
                <a:tailEnd/>
              </a:ln>
            </p:spPr>
            <p:txBody>
              <a:bodyPr/>
              <a:lstStyle/>
              <a:p>
                <a:endParaRPr lang="en-US"/>
              </a:p>
            </p:txBody>
          </p:sp>
          <p:sp>
            <p:nvSpPr>
              <p:cNvPr id="25950" name="Line 178"/>
              <p:cNvSpPr>
                <a:spLocks noChangeShapeType="1"/>
              </p:cNvSpPr>
              <p:nvPr/>
            </p:nvSpPr>
            <p:spPr bwMode="auto">
              <a:xfrm>
                <a:off x="1718" y="2732"/>
                <a:ext cx="472" cy="1"/>
              </a:xfrm>
              <a:prstGeom prst="line">
                <a:avLst/>
              </a:prstGeom>
              <a:noFill/>
              <a:ln w="12700">
                <a:solidFill>
                  <a:srgbClr val="000000"/>
                </a:solidFill>
                <a:round/>
                <a:headEnd/>
                <a:tailEnd/>
              </a:ln>
            </p:spPr>
            <p:txBody>
              <a:bodyPr/>
              <a:lstStyle/>
              <a:p>
                <a:endParaRPr lang="en-US"/>
              </a:p>
            </p:txBody>
          </p:sp>
          <p:sp>
            <p:nvSpPr>
              <p:cNvPr id="25951" name="Line 179"/>
              <p:cNvSpPr>
                <a:spLocks noChangeShapeType="1"/>
              </p:cNvSpPr>
              <p:nvPr/>
            </p:nvSpPr>
            <p:spPr bwMode="auto">
              <a:xfrm>
                <a:off x="1774" y="2277"/>
                <a:ext cx="1" cy="518"/>
              </a:xfrm>
              <a:prstGeom prst="line">
                <a:avLst/>
              </a:prstGeom>
              <a:noFill/>
              <a:ln w="12700">
                <a:solidFill>
                  <a:srgbClr val="000000"/>
                </a:solidFill>
                <a:round/>
                <a:headEnd/>
                <a:tailEnd/>
              </a:ln>
            </p:spPr>
            <p:txBody>
              <a:bodyPr/>
              <a:lstStyle/>
              <a:p>
                <a:endParaRPr lang="en-US"/>
              </a:p>
            </p:txBody>
          </p:sp>
          <p:sp>
            <p:nvSpPr>
              <p:cNvPr id="25952" name="Line 180"/>
              <p:cNvSpPr>
                <a:spLocks noChangeShapeType="1"/>
              </p:cNvSpPr>
              <p:nvPr/>
            </p:nvSpPr>
            <p:spPr bwMode="auto">
              <a:xfrm>
                <a:off x="1830" y="2277"/>
                <a:ext cx="1" cy="518"/>
              </a:xfrm>
              <a:prstGeom prst="line">
                <a:avLst/>
              </a:prstGeom>
              <a:noFill/>
              <a:ln w="12700">
                <a:solidFill>
                  <a:srgbClr val="000000"/>
                </a:solidFill>
                <a:round/>
                <a:headEnd/>
                <a:tailEnd/>
              </a:ln>
            </p:spPr>
            <p:txBody>
              <a:bodyPr/>
              <a:lstStyle/>
              <a:p>
                <a:endParaRPr lang="en-US"/>
              </a:p>
            </p:txBody>
          </p:sp>
          <p:sp>
            <p:nvSpPr>
              <p:cNvPr id="25953" name="Line 181"/>
              <p:cNvSpPr>
                <a:spLocks noChangeShapeType="1"/>
              </p:cNvSpPr>
              <p:nvPr/>
            </p:nvSpPr>
            <p:spPr bwMode="auto">
              <a:xfrm>
                <a:off x="1894" y="2277"/>
                <a:ext cx="1" cy="518"/>
              </a:xfrm>
              <a:prstGeom prst="line">
                <a:avLst/>
              </a:prstGeom>
              <a:noFill/>
              <a:ln w="12700">
                <a:solidFill>
                  <a:srgbClr val="000000"/>
                </a:solidFill>
                <a:round/>
                <a:headEnd/>
                <a:tailEnd/>
              </a:ln>
            </p:spPr>
            <p:txBody>
              <a:bodyPr/>
              <a:lstStyle/>
              <a:p>
                <a:endParaRPr lang="en-US"/>
              </a:p>
            </p:txBody>
          </p:sp>
          <p:sp>
            <p:nvSpPr>
              <p:cNvPr id="25954" name="Line 182"/>
              <p:cNvSpPr>
                <a:spLocks noChangeShapeType="1"/>
              </p:cNvSpPr>
              <p:nvPr/>
            </p:nvSpPr>
            <p:spPr bwMode="auto">
              <a:xfrm>
                <a:off x="1950" y="2277"/>
                <a:ext cx="1" cy="518"/>
              </a:xfrm>
              <a:prstGeom prst="line">
                <a:avLst/>
              </a:prstGeom>
              <a:noFill/>
              <a:ln w="12700">
                <a:solidFill>
                  <a:srgbClr val="000000"/>
                </a:solidFill>
                <a:round/>
                <a:headEnd/>
                <a:tailEnd/>
              </a:ln>
            </p:spPr>
            <p:txBody>
              <a:bodyPr/>
              <a:lstStyle/>
              <a:p>
                <a:endParaRPr lang="en-US"/>
              </a:p>
            </p:txBody>
          </p:sp>
          <p:sp>
            <p:nvSpPr>
              <p:cNvPr id="25955" name="Line 183"/>
              <p:cNvSpPr>
                <a:spLocks noChangeShapeType="1"/>
              </p:cNvSpPr>
              <p:nvPr/>
            </p:nvSpPr>
            <p:spPr bwMode="auto">
              <a:xfrm>
                <a:off x="2014" y="2277"/>
                <a:ext cx="1" cy="518"/>
              </a:xfrm>
              <a:prstGeom prst="line">
                <a:avLst/>
              </a:prstGeom>
              <a:noFill/>
              <a:ln w="12700">
                <a:solidFill>
                  <a:srgbClr val="000000"/>
                </a:solidFill>
                <a:round/>
                <a:headEnd/>
                <a:tailEnd/>
              </a:ln>
            </p:spPr>
            <p:txBody>
              <a:bodyPr/>
              <a:lstStyle/>
              <a:p>
                <a:endParaRPr lang="en-US"/>
              </a:p>
            </p:txBody>
          </p:sp>
          <p:sp>
            <p:nvSpPr>
              <p:cNvPr id="25956" name="Line 184"/>
              <p:cNvSpPr>
                <a:spLocks noChangeShapeType="1"/>
              </p:cNvSpPr>
              <p:nvPr/>
            </p:nvSpPr>
            <p:spPr bwMode="auto">
              <a:xfrm>
                <a:off x="2070" y="2277"/>
                <a:ext cx="1" cy="518"/>
              </a:xfrm>
              <a:prstGeom prst="line">
                <a:avLst/>
              </a:prstGeom>
              <a:noFill/>
              <a:ln w="12700">
                <a:solidFill>
                  <a:srgbClr val="000000"/>
                </a:solidFill>
                <a:round/>
                <a:headEnd/>
                <a:tailEnd/>
              </a:ln>
            </p:spPr>
            <p:txBody>
              <a:bodyPr/>
              <a:lstStyle/>
              <a:p>
                <a:endParaRPr lang="en-US"/>
              </a:p>
            </p:txBody>
          </p:sp>
          <p:sp>
            <p:nvSpPr>
              <p:cNvPr id="25957" name="Line 185"/>
              <p:cNvSpPr>
                <a:spLocks noChangeShapeType="1"/>
              </p:cNvSpPr>
              <p:nvPr/>
            </p:nvSpPr>
            <p:spPr bwMode="auto">
              <a:xfrm>
                <a:off x="2126" y="2277"/>
                <a:ext cx="1" cy="518"/>
              </a:xfrm>
              <a:prstGeom prst="line">
                <a:avLst/>
              </a:prstGeom>
              <a:noFill/>
              <a:ln w="12700">
                <a:solidFill>
                  <a:srgbClr val="000000"/>
                </a:solidFill>
                <a:round/>
                <a:headEnd/>
                <a:tailEnd/>
              </a:ln>
            </p:spPr>
            <p:txBody>
              <a:bodyPr/>
              <a:lstStyle/>
              <a:p>
                <a:endParaRPr lang="en-US"/>
              </a:p>
            </p:txBody>
          </p:sp>
          <p:sp>
            <p:nvSpPr>
              <p:cNvPr id="25958" name="Line 186"/>
              <p:cNvSpPr>
                <a:spLocks noChangeShapeType="1"/>
              </p:cNvSpPr>
              <p:nvPr/>
            </p:nvSpPr>
            <p:spPr bwMode="auto">
              <a:xfrm flipV="1">
                <a:off x="1718" y="2245"/>
                <a:ext cx="24" cy="32"/>
              </a:xfrm>
              <a:prstGeom prst="line">
                <a:avLst/>
              </a:prstGeom>
              <a:noFill/>
              <a:ln w="12700">
                <a:solidFill>
                  <a:srgbClr val="000000"/>
                </a:solidFill>
                <a:round/>
                <a:headEnd/>
                <a:tailEnd/>
              </a:ln>
            </p:spPr>
            <p:txBody>
              <a:bodyPr/>
              <a:lstStyle/>
              <a:p>
                <a:endParaRPr lang="en-US"/>
              </a:p>
            </p:txBody>
          </p:sp>
          <p:sp>
            <p:nvSpPr>
              <p:cNvPr id="25959" name="Line 187"/>
              <p:cNvSpPr>
                <a:spLocks noChangeShapeType="1"/>
              </p:cNvSpPr>
              <p:nvPr/>
            </p:nvSpPr>
            <p:spPr bwMode="auto">
              <a:xfrm flipV="1">
                <a:off x="1774" y="2245"/>
                <a:ext cx="32" cy="32"/>
              </a:xfrm>
              <a:prstGeom prst="line">
                <a:avLst/>
              </a:prstGeom>
              <a:noFill/>
              <a:ln w="12700">
                <a:solidFill>
                  <a:srgbClr val="000000"/>
                </a:solidFill>
                <a:round/>
                <a:headEnd/>
                <a:tailEnd/>
              </a:ln>
            </p:spPr>
            <p:txBody>
              <a:bodyPr/>
              <a:lstStyle/>
              <a:p>
                <a:endParaRPr lang="en-US"/>
              </a:p>
            </p:txBody>
          </p:sp>
          <p:sp>
            <p:nvSpPr>
              <p:cNvPr id="25960" name="Line 188"/>
              <p:cNvSpPr>
                <a:spLocks noChangeShapeType="1"/>
              </p:cNvSpPr>
              <p:nvPr/>
            </p:nvSpPr>
            <p:spPr bwMode="auto">
              <a:xfrm flipV="1">
                <a:off x="1830" y="2245"/>
                <a:ext cx="32" cy="32"/>
              </a:xfrm>
              <a:prstGeom prst="line">
                <a:avLst/>
              </a:prstGeom>
              <a:noFill/>
              <a:ln w="12700">
                <a:solidFill>
                  <a:srgbClr val="000000"/>
                </a:solidFill>
                <a:round/>
                <a:headEnd/>
                <a:tailEnd/>
              </a:ln>
            </p:spPr>
            <p:txBody>
              <a:bodyPr/>
              <a:lstStyle/>
              <a:p>
                <a:endParaRPr lang="en-US"/>
              </a:p>
            </p:txBody>
          </p:sp>
          <p:sp>
            <p:nvSpPr>
              <p:cNvPr id="25961" name="Line 189"/>
              <p:cNvSpPr>
                <a:spLocks noChangeShapeType="1"/>
              </p:cNvSpPr>
              <p:nvPr/>
            </p:nvSpPr>
            <p:spPr bwMode="auto">
              <a:xfrm flipV="1">
                <a:off x="1894" y="2245"/>
                <a:ext cx="24" cy="32"/>
              </a:xfrm>
              <a:prstGeom prst="line">
                <a:avLst/>
              </a:prstGeom>
              <a:noFill/>
              <a:ln w="12700">
                <a:solidFill>
                  <a:srgbClr val="000000"/>
                </a:solidFill>
                <a:round/>
                <a:headEnd/>
                <a:tailEnd/>
              </a:ln>
            </p:spPr>
            <p:txBody>
              <a:bodyPr/>
              <a:lstStyle/>
              <a:p>
                <a:endParaRPr lang="en-US"/>
              </a:p>
            </p:txBody>
          </p:sp>
          <p:sp>
            <p:nvSpPr>
              <p:cNvPr id="25962" name="Line 190"/>
              <p:cNvSpPr>
                <a:spLocks noChangeShapeType="1"/>
              </p:cNvSpPr>
              <p:nvPr/>
            </p:nvSpPr>
            <p:spPr bwMode="auto">
              <a:xfrm flipV="1">
                <a:off x="1950" y="2245"/>
                <a:ext cx="32" cy="32"/>
              </a:xfrm>
              <a:prstGeom prst="line">
                <a:avLst/>
              </a:prstGeom>
              <a:noFill/>
              <a:ln w="12700">
                <a:solidFill>
                  <a:srgbClr val="000000"/>
                </a:solidFill>
                <a:round/>
                <a:headEnd/>
                <a:tailEnd/>
              </a:ln>
            </p:spPr>
            <p:txBody>
              <a:bodyPr/>
              <a:lstStyle/>
              <a:p>
                <a:endParaRPr lang="en-US"/>
              </a:p>
            </p:txBody>
          </p:sp>
          <p:sp>
            <p:nvSpPr>
              <p:cNvPr id="25963" name="Line 191"/>
              <p:cNvSpPr>
                <a:spLocks noChangeShapeType="1"/>
              </p:cNvSpPr>
              <p:nvPr/>
            </p:nvSpPr>
            <p:spPr bwMode="auto">
              <a:xfrm flipV="1">
                <a:off x="2014" y="2245"/>
                <a:ext cx="24" cy="32"/>
              </a:xfrm>
              <a:prstGeom prst="line">
                <a:avLst/>
              </a:prstGeom>
              <a:noFill/>
              <a:ln w="12700">
                <a:solidFill>
                  <a:srgbClr val="000000"/>
                </a:solidFill>
                <a:round/>
                <a:headEnd/>
                <a:tailEnd/>
              </a:ln>
            </p:spPr>
            <p:txBody>
              <a:bodyPr/>
              <a:lstStyle/>
              <a:p>
                <a:endParaRPr lang="en-US"/>
              </a:p>
            </p:txBody>
          </p:sp>
          <p:sp>
            <p:nvSpPr>
              <p:cNvPr id="25964" name="Line 192"/>
              <p:cNvSpPr>
                <a:spLocks noChangeShapeType="1"/>
              </p:cNvSpPr>
              <p:nvPr/>
            </p:nvSpPr>
            <p:spPr bwMode="auto">
              <a:xfrm flipV="1">
                <a:off x="2070" y="2245"/>
                <a:ext cx="32" cy="32"/>
              </a:xfrm>
              <a:prstGeom prst="line">
                <a:avLst/>
              </a:prstGeom>
              <a:noFill/>
              <a:ln w="12700">
                <a:solidFill>
                  <a:srgbClr val="000000"/>
                </a:solidFill>
                <a:round/>
                <a:headEnd/>
                <a:tailEnd/>
              </a:ln>
            </p:spPr>
            <p:txBody>
              <a:bodyPr/>
              <a:lstStyle/>
              <a:p>
                <a:endParaRPr lang="en-US"/>
              </a:p>
            </p:txBody>
          </p:sp>
          <p:sp>
            <p:nvSpPr>
              <p:cNvPr id="25965" name="Line 193"/>
              <p:cNvSpPr>
                <a:spLocks noChangeShapeType="1"/>
              </p:cNvSpPr>
              <p:nvPr/>
            </p:nvSpPr>
            <p:spPr bwMode="auto">
              <a:xfrm flipV="1">
                <a:off x="2126" y="2245"/>
                <a:ext cx="32" cy="32"/>
              </a:xfrm>
              <a:prstGeom prst="line">
                <a:avLst/>
              </a:prstGeom>
              <a:noFill/>
              <a:ln w="12700">
                <a:solidFill>
                  <a:srgbClr val="000000"/>
                </a:solidFill>
                <a:round/>
                <a:headEnd/>
                <a:tailEnd/>
              </a:ln>
            </p:spPr>
            <p:txBody>
              <a:bodyPr/>
              <a:lstStyle/>
              <a:p>
                <a:endParaRPr lang="en-US"/>
              </a:p>
            </p:txBody>
          </p:sp>
          <p:sp>
            <p:nvSpPr>
              <p:cNvPr id="25966" name="Line 194"/>
              <p:cNvSpPr>
                <a:spLocks noChangeShapeType="1"/>
              </p:cNvSpPr>
              <p:nvPr/>
            </p:nvSpPr>
            <p:spPr bwMode="auto">
              <a:xfrm flipV="1">
                <a:off x="2190" y="2245"/>
                <a:ext cx="23" cy="32"/>
              </a:xfrm>
              <a:prstGeom prst="line">
                <a:avLst/>
              </a:prstGeom>
              <a:noFill/>
              <a:ln w="12700">
                <a:solidFill>
                  <a:srgbClr val="000000"/>
                </a:solidFill>
                <a:round/>
                <a:headEnd/>
                <a:tailEnd/>
              </a:ln>
            </p:spPr>
            <p:txBody>
              <a:bodyPr/>
              <a:lstStyle/>
              <a:p>
                <a:endParaRPr lang="en-US"/>
              </a:p>
            </p:txBody>
          </p:sp>
          <p:sp>
            <p:nvSpPr>
              <p:cNvPr id="25967" name="Line 195"/>
              <p:cNvSpPr>
                <a:spLocks noChangeShapeType="1"/>
              </p:cNvSpPr>
              <p:nvPr/>
            </p:nvSpPr>
            <p:spPr bwMode="auto">
              <a:xfrm flipV="1">
                <a:off x="2190" y="2309"/>
                <a:ext cx="23" cy="32"/>
              </a:xfrm>
              <a:prstGeom prst="line">
                <a:avLst/>
              </a:prstGeom>
              <a:noFill/>
              <a:ln w="12700">
                <a:solidFill>
                  <a:srgbClr val="000000"/>
                </a:solidFill>
                <a:round/>
                <a:headEnd/>
                <a:tailEnd/>
              </a:ln>
            </p:spPr>
            <p:txBody>
              <a:bodyPr/>
              <a:lstStyle/>
              <a:p>
                <a:endParaRPr lang="en-US"/>
              </a:p>
            </p:txBody>
          </p:sp>
          <p:sp>
            <p:nvSpPr>
              <p:cNvPr id="25968" name="Line 196"/>
              <p:cNvSpPr>
                <a:spLocks noChangeShapeType="1"/>
              </p:cNvSpPr>
              <p:nvPr/>
            </p:nvSpPr>
            <p:spPr bwMode="auto">
              <a:xfrm flipV="1">
                <a:off x="2190" y="2373"/>
                <a:ext cx="23" cy="32"/>
              </a:xfrm>
              <a:prstGeom prst="line">
                <a:avLst/>
              </a:prstGeom>
              <a:noFill/>
              <a:ln w="12700">
                <a:solidFill>
                  <a:srgbClr val="000000"/>
                </a:solidFill>
                <a:round/>
                <a:headEnd/>
                <a:tailEnd/>
              </a:ln>
            </p:spPr>
            <p:txBody>
              <a:bodyPr/>
              <a:lstStyle/>
              <a:p>
                <a:endParaRPr lang="en-US"/>
              </a:p>
            </p:txBody>
          </p:sp>
          <p:sp>
            <p:nvSpPr>
              <p:cNvPr id="25969" name="Line 197"/>
              <p:cNvSpPr>
                <a:spLocks noChangeShapeType="1"/>
              </p:cNvSpPr>
              <p:nvPr/>
            </p:nvSpPr>
            <p:spPr bwMode="auto">
              <a:xfrm flipV="1">
                <a:off x="2190" y="2437"/>
                <a:ext cx="23" cy="31"/>
              </a:xfrm>
              <a:prstGeom prst="line">
                <a:avLst/>
              </a:prstGeom>
              <a:noFill/>
              <a:ln w="12700">
                <a:solidFill>
                  <a:srgbClr val="000000"/>
                </a:solidFill>
                <a:round/>
                <a:headEnd/>
                <a:tailEnd/>
              </a:ln>
            </p:spPr>
            <p:txBody>
              <a:bodyPr/>
              <a:lstStyle/>
              <a:p>
                <a:endParaRPr lang="en-US"/>
              </a:p>
            </p:txBody>
          </p:sp>
          <p:sp>
            <p:nvSpPr>
              <p:cNvPr id="25970" name="Line 198"/>
              <p:cNvSpPr>
                <a:spLocks noChangeShapeType="1"/>
              </p:cNvSpPr>
              <p:nvPr/>
            </p:nvSpPr>
            <p:spPr bwMode="auto">
              <a:xfrm flipV="1">
                <a:off x="2190" y="2500"/>
                <a:ext cx="23" cy="32"/>
              </a:xfrm>
              <a:prstGeom prst="line">
                <a:avLst/>
              </a:prstGeom>
              <a:noFill/>
              <a:ln w="12700">
                <a:solidFill>
                  <a:srgbClr val="000000"/>
                </a:solidFill>
                <a:round/>
                <a:headEnd/>
                <a:tailEnd/>
              </a:ln>
            </p:spPr>
            <p:txBody>
              <a:bodyPr/>
              <a:lstStyle/>
              <a:p>
                <a:endParaRPr lang="en-US"/>
              </a:p>
            </p:txBody>
          </p:sp>
          <p:sp>
            <p:nvSpPr>
              <p:cNvPr id="25971" name="Line 199"/>
              <p:cNvSpPr>
                <a:spLocks noChangeShapeType="1"/>
              </p:cNvSpPr>
              <p:nvPr/>
            </p:nvSpPr>
            <p:spPr bwMode="auto">
              <a:xfrm flipV="1">
                <a:off x="2190" y="2564"/>
                <a:ext cx="23" cy="32"/>
              </a:xfrm>
              <a:prstGeom prst="line">
                <a:avLst/>
              </a:prstGeom>
              <a:noFill/>
              <a:ln w="12700">
                <a:solidFill>
                  <a:srgbClr val="000000"/>
                </a:solidFill>
                <a:round/>
                <a:headEnd/>
                <a:tailEnd/>
              </a:ln>
            </p:spPr>
            <p:txBody>
              <a:bodyPr/>
              <a:lstStyle/>
              <a:p>
                <a:endParaRPr lang="en-US"/>
              </a:p>
            </p:txBody>
          </p:sp>
          <p:sp>
            <p:nvSpPr>
              <p:cNvPr id="25972" name="Line 200"/>
              <p:cNvSpPr>
                <a:spLocks noChangeShapeType="1"/>
              </p:cNvSpPr>
              <p:nvPr/>
            </p:nvSpPr>
            <p:spPr bwMode="auto">
              <a:xfrm flipV="1">
                <a:off x="2190" y="2628"/>
                <a:ext cx="23" cy="40"/>
              </a:xfrm>
              <a:prstGeom prst="line">
                <a:avLst/>
              </a:prstGeom>
              <a:noFill/>
              <a:ln w="12700">
                <a:solidFill>
                  <a:srgbClr val="000000"/>
                </a:solidFill>
                <a:round/>
                <a:headEnd/>
                <a:tailEnd/>
              </a:ln>
            </p:spPr>
            <p:txBody>
              <a:bodyPr/>
              <a:lstStyle/>
              <a:p>
                <a:endParaRPr lang="en-US"/>
              </a:p>
            </p:txBody>
          </p:sp>
          <p:sp>
            <p:nvSpPr>
              <p:cNvPr id="25973" name="Line 201"/>
              <p:cNvSpPr>
                <a:spLocks noChangeShapeType="1"/>
              </p:cNvSpPr>
              <p:nvPr/>
            </p:nvSpPr>
            <p:spPr bwMode="auto">
              <a:xfrm flipV="1">
                <a:off x="2190" y="2700"/>
                <a:ext cx="23" cy="32"/>
              </a:xfrm>
              <a:prstGeom prst="line">
                <a:avLst/>
              </a:prstGeom>
              <a:noFill/>
              <a:ln w="12700">
                <a:solidFill>
                  <a:srgbClr val="000000"/>
                </a:solidFill>
                <a:round/>
                <a:headEnd/>
                <a:tailEnd/>
              </a:ln>
            </p:spPr>
            <p:txBody>
              <a:bodyPr/>
              <a:lstStyle/>
              <a:p>
                <a:endParaRPr lang="en-US"/>
              </a:p>
            </p:txBody>
          </p:sp>
          <p:sp>
            <p:nvSpPr>
              <p:cNvPr id="25974" name="Line 202"/>
              <p:cNvSpPr>
                <a:spLocks noChangeShapeType="1"/>
              </p:cNvSpPr>
              <p:nvPr/>
            </p:nvSpPr>
            <p:spPr bwMode="auto">
              <a:xfrm flipV="1">
                <a:off x="2190" y="2763"/>
                <a:ext cx="23" cy="32"/>
              </a:xfrm>
              <a:prstGeom prst="line">
                <a:avLst/>
              </a:prstGeom>
              <a:noFill/>
              <a:ln w="12700">
                <a:solidFill>
                  <a:srgbClr val="000000"/>
                </a:solidFill>
                <a:round/>
                <a:headEnd/>
                <a:tailEnd/>
              </a:ln>
            </p:spPr>
            <p:txBody>
              <a:bodyPr/>
              <a:lstStyle/>
              <a:p>
                <a:endParaRPr lang="en-US"/>
              </a:p>
            </p:txBody>
          </p:sp>
          <p:sp>
            <p:nvSpPr>
              <p:cNvPr id="25975" name="Line 203"/>
              <p:cNvSpPr>
                <a:spLocks noChangeShapeType="1"/>
              </p:cNvSpPr>
              <p:nvPr/>
            </p:nvSpPr>
            <p:spPr bwMode="auto">
              <a:xfrm>
                <a:off x="1742" y="2245"/>
                <a:ext cx="471" cy="1"/>
              </a:xfrm>
              <a:prstGeom prst="line">
                <a:avLst/>
              </a:prstGeom>
              <a:noFill/>
              <a:ln w="12700">
                <a:solidFill>
                  <a:srgbClr val="000000"/>
                </a:solidFill>
                <a:round/>
                <a:headEnd/>
                <a:tailEnd/>
              </a:ln>
            </p:spPr>
            <p:txBody>
              <a:bodyPr/>
              <a:lstStyle/>
              <a:p>
                <a:endParaRPr lang="en-US"/>
              </a:p>
            </p:txBody>
          </p:sp>
          <p:sp>
            <p:nvSpPr>
              <p:cNvPr id="25976" name="Line 204"/>
              <p:cNvSpPr>
                <a:spLocks noChangeShapeType="1"/>
              </p:cNvSpPr>
              <p:nvPr/>
            </p:nvSpPr>
            <p:spPr bwMode="auto">
              <a:xfrm>
                <a:off x="2213" y="2245"/>
                <a:ext cx="1" cy="518"/>
              </a:xfrm>
              <a:prstGeom prst="line">
                <a:avLst/>
              </a:prstGeom>
              <a:noFill/>
              <a:ln w="12700">
                <a:solidFill>
                  <a:srgbClr val="000000"/>
                </a:solidFill>
                <a:round/>
                <a:headEnd/>
                <a:tailEnd/>
              </a:ln>
            </p:spPr>
            <p:txBody>
              <a:bodyPr/>
              <a:lstStyle/>
              <a:p>
                <a:endParaRPr lang="en-US"/>
              </a:p>
            </p:txBody>
          </p:sp>
          <p:sp>
            <p:nvSpPr>
              <p:cNvPr id="25977" name="Freeform 205"/>
              <p:cNvSpPr>
                <a:spLocks/>
              </p:cNvSpPr>
              <p:nvPr/>
            </p:nvSpPr>
            <p:spPr bwMode="auto">
              <a:xfrm>
                <a:off x="1527" y="2277"/>
                <a:ext cx="72" cy="80"/>
              </a:xfrm>
              <a:custGeom>
                <a:avLst/>
                <a:gdLst>
                  <a:gd name="T0" fmla="*/ 576 w 9"/>
                  <a:gd name="T1" fmla="*/ 384 h 10"/>
                  <a:gd name="T2" fmla="*/ 192 w 9"/>
                  <a:gd name="T3" fmla="*/ 0 h 10"/>
                  <a:gd name="T4" fmla="*/ 0 w 9"/>
                  <a:gd name="T5" fmla="*/ 640 h 10"/>
                  <a:gd name="T6" fmla="*/ 576 w 9"/>
                  <a:gd name="T7" fmla="*/ 384 h 10"/>
                  <a:gd name="T8" fmla="*/ 0 60000 65536"/>
                  <a:gd name="T9" fmla="*/ 0 60000 65536"/>
                  <a:gd name="T10" fmla="*/ 0 60000 65536"/>
                  <a:gd name="T11" fmla="*/ 0 60000 65536"/>
                  <a:gd name="T12" fmla="*/ 0 w 9"/>
                  <a:gd name="T13" fmla="*/ 0 h 10"/>
                  <a:gd name="T14" fmla="*/ 9 w 9"/>
                  <a:gd name="T15" fmla="*/ 10 h 10"/>
                </a:gdLst>
                <a:ahLst/>
                <a:cxnLst>
                  <a:cxn ang="T8">
                    <a:pos x="T0" y="T1"/>
                  </a:cxn>
                  <a:cxn ang="T9">
                    <a:pos x="T2" y="T3"/>
                  </a:cxn>
                  <a:cxn ang="T10">
                    <a:pos x="T4" y="T5"/>
                  </a:cxn>
                  <a:cxn ang="T11">
                    <a:pos x="T6" y="T7"/>
                  </a:cxn>
                </a:cxnLst>
                <a:rect l="T12" t="T13" r="T14" b="T15"/>
                <a:pathLst>
                  <a:path w="9" h="10">
                    <a:moveTo>
                      <a:pt x="9" y="6"/>
                    </a:moveTo>
                    <a:cubicBezTo>
                      <a:pt x="8" y="3"/>
                      <a:pt x="6" y="1"/>
                      <a:pt x="3" y="0"/>
                    </a:cubicBezTo>
                    <a:lnTo>
                      <a:pt x="0" y="10"/>
                    </a:lnTo>
                    <a:lnTo>
                      <a:pt x="9" y="6"/>
                    </a:lnTo>
                    <a:close/>
                  </a:path>
                </a:pathLst>
              </a:custGeom>
              <a:noFill/>
              <a:ln w="9525">
                <a:noFill/>
                <a:round/>
                <a:headEnd/>
                <a:tailEnd/>
              </a:ln>
            </p:spPr>
            <p:txBody>
              <a:bodyPr/>
              <a:lstStyle/>
              <a:p>
                <a:endParaRPr lang="en-IN"/>
              </a:p>
            </p:txBody>
          </p:sp>
        </p:grpSp>
        <p:sp>
          <p:nvSpPr>
            <p:cNvPr id="25606" name="Freeform 207"/>
            <p:cNvSpPr>
              <a:spLocks/>
            </p:cNvSpPr>
            <p:nvPr/>
          </p:nvSpPr>
          <p:spPr bwMode="auto">
            <a:xfrm>
              <a:off x="1734" y="2070"/>
              <a:ext cx="80" cy="71"/>
            </a:xfrm>
            <a:custGeom>
              <a:avLst/>
              <a:gdLst>
                <a:gd name="T0" fmla="*/ 0 w 10"/>
                <a:gd name="T1" fmla="*/ 189 h 9"/>
                <a:gd name="T2" fmla="*/ 384 w 10"/>
                <a:gd name="T3" fmla="*/ 560 h 9"/>
                <a:gd name="T4" fmla="*/ 640 w 10"/>
                <a:gd name="T5" fmla="*/ 0 h 9"/>
                <a:gd name="T6" fmla="*/ 0 w 10"/>
                <a:gd name="T7" fmla="*/ 189 h 9"/>
                <a:gd name="T8" fmla="*/ 0 60000 65536"/>
                <a:gd name="T9" fmla="*/ 0 60000 65536"/>
                <a:gd name="T10" fmla="*/ 0 60000 65536"/>
                <a:gd name="T11" fmla="*/ 0 60000 65536"/>
                <a:gd name="T12" fmla="*/ 0 w 10"/>
                <a:gd name="T13" fmla="*/ 0 h 9"/>
                <a:gd name="T14" fmla="*/ 10 w 10"/>
                <a:gd name="T15" fmla="*/ 9 h 9"/>
              </a:gdLst>
              <a:ahLst/>
              <a:cxnLst>
                <a:cxn ang="T8">
                  <a:pos x="T0" y="T1"/>
                </a:cxn>
                <a:cxn ang="T9">
                  <a:pos x="T2" y="T3"/>
                </a:cxn>
                <a:cxn ang="T10">
                  <a:pos x="T4" y="T5"/>
                </a:cxn>
                <a:cxn ang="T11">
                  <a:pos x="T6" y="T7"/>
                </a:cxn>
              </a:cxnLst>
              <a:rect l="T12" t="T13" r="T14" b="T15"/>
              <a:pathLst>
                <a:path w="10" h="9">
                  <a:moveTo>
                    <a:pt x="0" y="3"/>
                  </a:moveTo>
                  <a:cubicBezTo>
                    <a:pt x="1" y="6"/>
                    <a:pt x="3" y="8"/>
                    <a:pt x="6" y="9"/>
                  </a:cubicBezTo>
                  <a:lnTo>
                    <a:pt x="10" y="0"/>
                  </a:lnTo>
                  <a:lnTo>
                    <a:pt x="0" y="3"/>
                  </a:lnTo>
                  <a:close/>
                </a:path>
              </a:pathLst>
            </a:custGeom>
            <a:noFill/>
            <a:ln w="9525">
              <a:noFill/>
              <a:round/>
              <a:headEnd/>
              <a:tailEnd/>
            </a:ln>
          </p:spPr>
          <p:txBody>
            <a:bodyPr/>
            <a:lstStyle/>
            <a:p>
              <a:endParaRPr lang="en-IN"/>
            </a:p>
          </p:txBody>
        </p:sp>
        <p:sp>
          <p:nvSpPr>
            <p:cNvPr id="25607" name="Line 208"/>
            <p:cNvSpPr>
              <a:spLocks noChangeShapeType="1"/>
            </p:cNvSpPr>
            <p:nvPr/>
          </p:nvSpPr>
          <p:spPr bwMode="auto">
            <a:xfrm flipH="1">
              <a:off x="1575" y="2118"/>
              <a:ext cx="191" cy="191"/>
            </a:xfrm>
            <a:prstGeom prst="line">
              <a:avLst/>
            </a:prstGeom>
            <a:noFill/>
            <a:ln w="12700">
              <a:solidFill>
                <a:srgbClr val="000000"/>
              </a:solidFill>
              <a:round/>
              <a:headEnd/>
              <a:tailEnd/>
            </a:ln>
          </p:spPr>
          <p:txBody>
            <a:bodyPr/>
            <a:lstStyle/>
            <a:p>
              <a:endParaRPr lang="en-US"/>
            </a:p>
          </p:txBody>
        </p:sp>
        <p:sp>
          <p:nvSpPr>
            <p:cNvPr id="25608" name="Rectangle 209"/>
            <p:cNvSpPr>
              <a:spLocks noChangeArrowheads="1"/>
            </p:cNvSpPr>
            <p:nvPr/>
          </p:nvSpPr>
          <p:spPr bwMode="auto">
            <a:xfrm>
              <a:off x="1547" y="2441"/>
              <a:ext cx="471" cy="518"/>
            </a:xfrm>
            <a:prstGeom prst="rect">
              <a:avLst/>
            </a:prstGeom>
            <a:solidFill>
              <a:srgbClr val="FFFFFF"/>
            </a:solidFill>
            <a:ln w="12700">
              <a:solidFill>
                <a:srgbClr val="000000"/>
              </a:solidFill>
              <a:miter lim="800000"/>
              <a:headEnd/>
              <a:tailEnd/>
            </a:ln>
          </p:spPr>
          <p:txBody>
            <a:bodyPr/>
            <a:lstStyle/>
            <a:p>
              <a:endParaRPr lang="en-US"/>
            </a:p>
          </p:txBody>
        </p:sp>
        <p:sp>
          <p:nvSpPr>
            <p:cNvPr id="25609" name="Line 210"/>
            <p:cNvSpPr>
              <a:spLocks noChangeShapeType="1"/>
            </p:cNvSpPr>
            <p:nvPr/>
          </p:nvSpPr>
          <p:spPr bwMode="auto">
            <a:xfrm>
              <a:off x="1543" y="2500"/>
              <a:ext cx="471" cy="1"/>
            </a:xfrm>
            <a:prstGeom prst="line">
              <a:avLst/>
            </a:prstGeom>
            <a:noFill/>
            <a:ln w="12700">
              <a:solidFill>
                <a:srgbClr val="000000"/>
              </a:solidFill>
              <a:round/>
              <a:headEnd/>
              <a:tailEnd/>
            </a:ln>
          </p:spPr>
          <p:txBody>
            <a:bodyPr/>
            <a:lstStyle/>
            <a:p>
              <a:endParaRPr lang="en-US"/>
            </a:p>
          </p:txBody>
        </p:sp>
        <p:sp>
          <p:nvSpPr>
            <p:cNvPr id="25610" name="Line 211"/>
            <p:cNvSpPr>
              <a:spLocks noChangeShapeType="1"/>
            </p:cNvSpPr>
            <p:nvPr/>
          </p:nvSpPr>
          <p:spPr bwMode="auto">
            <a:xfrm>
              <a:off x="1543" y="2564"/>
              <a:ext cx="471" cy="1"/>
            </a:xfrm>
            <a:prstGeom prst="line">
              <a:avLst/>
            </a:prstGeom>
            <a:noFill/>
            <a:ln w="12700">
              <a:solidFill>
                <a:srgbClr val="000000"/>
              </a:solidFill>
              <a:round/>
              <a:headEnd/>
              <a:tailEnd/>
            </a:ln>
          </p:spPr>
          <p:txBody>
            <a:bodyPr/>
            <a:lstStyle/>
            <a:p>
              <a:endParaRPr lang="en-US"/>
            </a:p>
          </p:txBody>
        </p:sp>
        <p:sp>
          <p:nvSpPr>
            <p:cNvPr id="25611" name="Line 212"/>
            <p:cNvSpPr>
              <a:spLocks noChangeShapeType="1"/>
            </p:cNvSpPr>
            <p:nvPr/>
          </p:nvSpPr>
          <p:spPr bwMode="auto">
            <a:xfrm>
              <a:off x="1543" y="2628"/>
              <a:ext cx="471" cy="1"/>
            </a:xfrm>
            <a:prstGeom prst="line">
              <a:avLst/>
            </a:prstGeom>
            <a:noFill/>
            <a:ln w="12700">
              <a:solidFill>
                <a:srgbClr val="000000"/>
              </a:solidFill>
              <a:round/>
              <a:headEnd/>
              <a:tailEnd/>
            </a:ln>
          </p:spPr>
          <p:txBody>
            <a:bodyPr/>
            <a:lstStyle/>
            <a:p>
              <a:endParaRPr lang="en-US"/>
            </a:p>
          </p:txBody>
        </p:sp>
        <p:sp>
          <p:nvSpPr>
            <p:cNvPr id="25612" name="Line 213"/>
            <p:cNvSpPr>
              <a:spLocks noChangeShapeType="1"/>
            </p:cNvSpPr>
            <p:nvPr/>
          </p:nvSpPr>
          <p:spPr bwMode="auto">
            <a:xfrm>
              <a:off x="1543" y="2700"/>
              <a:ext cx="471" cy="1"/>
            </a:xfrm>
            <a:prstGeom prst="line">
              <a:avLst/>
            </a:prstGeom>
            <a:noFill/>
            <a:ln w="12700">
              <a:solidFill>
                <a:srgbClr val="000000"/>
              </a:solidFill>
              <a:round/>
              <a:headEnd/>
              <a:tailEnd/>
            </a:ln>
          </p:spPr>
          <p:txBody>
            <a:bodyPr/>
            <a:lstStyle/>
            <a:p>
              <a:endParaRPr lang="en-US"/>
            </a:p>
          </p:txBody>
        </p:sp>
        <p:sp>
          <p:nvSpPr>
            <p:cNvPr id="25613" name="Line 214"/>
            <p:cNvSpPr>
              <a:spLocks noChangeShapeType="1"/>
            </p:cNvSpPr>
            <p:nvPr/>
          </p:nvSpPr>
          <p:spPr bwMode="auto">
            <a:xfrm>
              <a:off x="1543" y="2763"/>
              <a:ext cx="471" cy="1"/>
            </a:xfrm>
            <a:prstGeom prst="line">
              <a:avLst/>
            </a:prstGeom>
            <a:noFill/>
            <a:ln w="12700">
              <a:solidFill>
                <a:srgbClr val="000000"/>
              </a:solidFill>
              <a:round/>
              <a:headEnd/>
              <a:tailEnd/>
            </a:ln>
          </p:spPr>
          <p:txBody>
            <a:bodyPr/>
            <a:lstStyle/>
            <a:p>
              <a:endParaRPr lang="en-US"/>
            </a:p>
          </p:txBody>
        </p:sp>
        <p:sp>
          <p:nvSpPr>
            <p:cNvPr id="25614" name="Line 215"/>
            <p:cNvSpPr>
              <a:spLocks noChangeShapeType="1"/>
            </p:cNvSpPr>
            <p:nvPr/>
          </p:nvSpPr>
          <p:spPr bwMode="auto">
            <a:xfrm>
              <a:off x="1543" y="2827"/>
              <a:ext cx="471" cy="1"/>
            </a:xfrm>
            <a:prstGeom prst="line">
              <a:avLst/>
            </a:prstGeom>
            <a:noFill/>
            <a:ln w="12700">
              <a:solidFill>
                <a:srgbClr val="000000"/>
              </a:solidFill>
              <a:round/>
              <a:headEnd/>
              <a:tailEnd/>
            </a:ln>
          </p:spPr>
          <p:txBody>
            <a:bodyPr/>
            <a:lstStyle/>
            <a:p>
              <a:endParaRPr lang="en-US"/>
            </a:p>
          </p:txBody>
        </p:sp>
        <p:sp>
          <p:nvSpPr>
            <p:cNvPr id="25615" name="Line 216"/>
            <p:cNvSpPr>
              <a:spLocks noChangeShapeType="1"/>
            </p:cNvSpPr>
            <p:nvPr/>
          </p:nvSpPr>
          <p:spPr bwMode="auto">
            <a:xfrm>
              <a:off x="1543" y="2891"/>
              <a:ext cx="471" cy="1"/>
            </a:xfrm>
            <a:prstGeom prst="line">
              <a:avLst/>
            </a:prstGeom>
            <a:noFill/>
            <a:ln w="12700">
              <a:solidFill>
                <a:srgbClr val="000000"/>
              </a:solidFill>
              <a:round/>
              <a:headEnd/>
              <a:tailEnd/>
            </a:ln>
          </p:spPr>
          <p:txBody>
            <a:bodyPr/>
            <a:lstStyle/>
            <a:p>
              <a:endParaRPr lang="en-US"/>
            </a:p>
          </p:txBody>
        </p:sp>
        <p:sp>
          <p:nvSpPr>
            <p:cNvPr id="25616" name="Line 217"/>
            <p:cNvSpPr>
              <a:spLocks noChangeShapeType="1"/>
            </p:cNvSpPr>
            <p:nvPr/>
          </p:nvSpPr>
          <p:spPr bwMode="auto">
            <a:xfrm>
              <a:off x="1599" y="2437"/>
              <a:ext cx="1" cy="518"/>
            </a:xfrm>
            <a:prstGeom prst="line">
              <a:avLst/>
            </a:prstGeom>
            <a:noFill/>
            <a:ln w="12700">
              <a:solidFill>
                <a:srgbClr val="000000"/>
              </a:solidFill>
              <a:round/>
              <a:headEnd/>
              <a:tailEnd/>
            </a:ln>
          </p:spPr>
          <p:txBody>
            <a:bodyPr/>
            <a:lstStyle/>
            <a:p>
              <a:endParaRPr lang="en-US"/>
            </a:p>
          </p:txBody>
        </p:sp>
        <p:sp>
          <p:nvSpPr>
            <p:cNvPr id="25617" name="Line 218"/>
            <p:cNvSpPr>
              <a:spLocks noChangeShapeType="1"/>
            </p:cNvSpPr>
            <p:nvPr/>
          </p:nvSpPr>
          <p:spPr bwMode="auto">
            <a:xfrm>
              <a:off x="1655" y="2437"/>
              <a:ext cx="1" cy="518"/>
            </a:xfrm>
            <a:prstGeom prst="line">
              <a:avLst/>
            </a:prstGeom>
            <a:noFill/>
            <a:ln w="12700">
              <a:solidFill>
                <a:srgbClr val="000000"/>
              </a:solidFill>
              <a:round/>
              <a:headEnd/>
              <a:tailEnd/>
            </a:ln>
          </p:spPr>
          <p:txBody>
            <a:bodyPr/>
            <a:lstStyle/>
            <a:p>
              <a:endParaRPr lang="en-US"/>
            </a:p>
          </p:txBody>
        </p:sp>
        <p:sp>
          <p:nvSpPr>
            <p:cNvPr id="25618" name="Line 219"/>
            <p:cNvSpPr>
              <a:spLocks noChangeShapeType="1"/>
            </p:cNvSpPr>
            <p:nvPr/>
          </p:nvSpPr>
          <p:spPr bwMode="auto">
            <a:xfrm>
              <a:off x="1718" y="2437"/>
              <a:ext cx="1" cy="518"/>
            </a:xfrm>
            <a:prstGeom prst="line">
              <a:avLst/>
            </a:prstGeom>
            <a:noFill/>
            <a:ln w="12700">
              <a:solidFill>
                <a:srgbClr val="000000"/>
              </a:solidFill>
              <a:round/>
              <a:headEnd/>
              <a:tailEnd/>
            </a:ln>
          </p:spPr>
          <p:txBody>
            <a:bodyPr/>
            <a:lstStyle/>
            <a:p>
              <a:endParaRPr lang="en-US"/>
            </a:p>
          </p:txBody>
        </p:sp>
        <p:sp>
          <p:nvSpPr>
            <p:cNvPr id="25619" name="Line 220"/>
            <p:cNvSpPr>
              <a:spLocks noChangeShapeType="1"/>
            </p:cNvSpPr>
            <p:nvPr/>
          </p:nvSpPr>
          <p:spPr bwMode="auto">
            <a:xfrm>
              <a:off x="1774" y="2437"/>
              <a:ext cx="1" cy="518"/>
            </a:xfrm>
            <a:prstGeom prst="line">
              <a:avLst/>
            </a:prstGeom>
            <a:noFill/>
            <a:ln w="12700">
              <a:solidFill>
                <a:srgbClr val="000000"/>
              </a:solidFill>
              <a:round/>
              <a:headEnd/>
              <a:tailEnd/>
            </a:ln>
          </p:spPr>
          <p:txBody>
            <a:bodyPr/>
            <a:lstStyle/>
            <a:p>
              <a:endParaRPr lang="en-US"/>
            </a:p>
          </p:txBody>
        </p:sp>
        <p:sp>
          <p:nvSpPr>
            <p:cNvPr id="25620" name="Line 221"/>
            <p:cNvSpPr>
              <a:spLocks noChangeShapeType="1"/>
            </p:cNvSpPr>
            <p:nvPr/>
          </p:nvSpPr>
          <p:spPr bwMode="auto">
            <a:xfrm>
              <a:off x="1830" y="2437"/>
              <a:ext cx="1" cy="518"/>
            </a:xfrm>
            <a:prstGeom prst="line">
              <a:avLst/>
            </a:prstGeom>
            <a:noFill/>
            <a:ln w="12700">
              <a:solidFill>
                <a:srgbClr val="000000"/>
              </a:solidFill>
              <a:round/>
              <a:headEnd/>
              <a:tailEnd/>
            </a:ln>
          </p:spPr>
          <p:txBody>
            <a:bodyPr/>
            <a:lstStyle/>
            <a:p>
              <a:endParaRPr lang="en-US"/>
            </a:p>
          </p:txBody>
        </p:sp>
        <p:sp>
          <p:nvSpPr>
            <p:cNvPr id="25621" name="Line 222"/>
            <p:cNvSpPr>
              <a:spLocks noChangeShapeType="1"/>
            </p:cNvSpPr>
            <p:nvPr/>
          </p:nvSpPr>
          <p:spPr bwMode="auto">
            <a:xfrm>
              <a:off x="1894" y="2437"/>
              <a:ext cx="1" cy="518"/>
            </a:xfrm>
            <a:prstGeom prst="line">
              <a:avLst/>
            </a:prstGeom>
            <a:noFill/>
            <a:ln w="12700">
              <a:solidFill>
                <a:srgbClr val="000000"/>
              </a:solidFill>
              <a:round/>
              <a:headEnd/>
              <a:tailEnd/>
            </a:ln>
          </p:spPr>
          <p:txBody>
            <a:bodyPr/>
            <a:lstStyle/>
            <a:p>
              <a:endParaRPr lang="en-US"/>
            </a:p>
          </p:txBody>
        </p:sp>
        <p:sp>
          <p:nvSpPr>
            <p:cNvPr id="25622" name="Line 223"/>
            <p:cNvSpPr>
              <a:spLocks noChangeShapeType="1"/>
            </p:cNvSpPr>
            <p:nvPr/>
          </p:nvSpPr>
          <p:spPr bwMode="auto">
            <a:xfrm>
              <a:off x="1950" y="2437"/>
              <a:ext cx="1" cy="518"/>
            </a:xfrm>
            <a:prstGeom prst="line">
              <a:avLst/>
            </a:prstGeom>
            <a:noFill/>
            <a:ln w="12700">
              <a:solidFill>
                <a:srgbClr val="000000"/>
              </a:solidFill>
              <a:round/>
              <a:headEnd/>
              <a:tailEnd/>
            </a:ln>
          </p:spPr>
          <p:txBody>
            <a:bodyPr/>
            <a:lstStyle/>
            <a:p>
              <a:endParaRPr lang="en-US"/>
            </a:p>
          </p:txBody>
        </p:sp>
        <p:sp>
          <p:nvSpPr>
            <p:cNvPr id="25623" name="Line 224"/>
            <p:cNvSpPr>
              <a:spLocks noChangeShapeType="1"/>
            </p:cNvSpPr>
            <p:nvPr/>
          </p:nvSpPr>
          <p:spPr bwMode="auto">
            <a:xfrm flipV="1">
              <a:off x="1543" y="2405"/>
              <a:ext cx="24" cy="32"/>
            </a:xfrm>
            <a:prstGeom prst="line">
              <a:avLst/>
            </a:prstGeom>
            <a:noFill/>
            <a:ln w="12700">
              <a:solidFill>
                <a:srgbClr val="000000"/>
              </a:solidFill>
              <a:round/>
              <a:headEnd/>
              <a:tailEnd/>
            </a:ln>
          </p:spPr>
          <p:txBody>
            <a:bodyPr/>
            <a:lstStyle/>
            <a:p>
              <a:endParaRPr lang="en-US"/>
            </a:p>
          </p:txBody>
        </p:sp>
        <p:sp>
          <p:nvSpPr>
            <p:cNvPr id="25624" name="Line 225"/>
            <p:cNvSpPr>
              <a:spLocks noChangeShapeType="1"/>
            </p:cNvSpPr>
            <p:nvPr/>
          </p:nvSpPr>
          <p:spPr bwMode="auto">
            <a:xfrm flipV="1">
              <a:off x="1599" y="2405"/>
              <a:ext cx="32" cy="32"/>
            </a:xfrm>
            <a:prstGeom prst="line">
              <a:avLst/>
            </a:prstGeom>
            <a:noFill/>
            <a:ln w="12700">
              <a:solidFill>
                <a:srgbClr val="000000"/>
              </a:solidFill>
              <a:round/>
              <a:headEnd/>
              <a:tailEnd/>
            </a:ln>
          </p:spPr>
          <p:txBody>
            <a:bodyPr/>
            <a:lstStyle/>
            <a:p>
              <a:endParaRPr lang="en-US"/>
            </a:p>
          </p:txBody>
        </p:sp>
        <p:sp>
          <p:nvSpPr>
            <p:cNvPr id="25625" name="Line 226"/>
            <p:cNvSpPr>
              <a:spLocks noChangeShapeType="1"/>
            </p:cNvSpPr>
            <p:nvPr/>
          </p:nvSpPr>
          <p:spPr bwMode="auto">
            <a:xfrm flipV="1">
              <a:off x="1655" y="2405"/>
              <a:ext cx="31" cy="32"/>
            </a:xfrm>
            <a:prstGeom prst="line">
              <a:avLst/>
            </a:prstGeom>
            <a:noFill/>
            <a:ln w="12700">
              <a:solidFill>
                <a:srgbClr val="000000"/>
              </a:solidFill>
              <a:round/>
              <a:headEnd/>
              <a:tailEnd/>
            </a:ln>
          </p:spPr>
          <p:txBody>
            <a:bodyPr/>
            <a:lstStyle/>
            <a:p>
              <a:endParaRPr lang="en-US"/>
            </a:p>
          </p:txBody>
        </p:sp>
        <p:sp>
          <p:nvSpPr>
            <p:cNvPr id="25626" name="Line 227"/>
            <p:cNvSpPr>
              <a:spLocks noChangeShapeType="1"/>
            </p:cNvSpPr>
            <p:nvPr/>
          </p:nvSpPr>
          <p:spPr bwMode="auto">
            <a:xfrm flipV="1">
              <a:off x="1718" y="2405"/>
              <a:ext cx="24" cy="32"/>
            </a:xfrm>
            <a:prstGeom prst="line">
              <a:avLst/>
            </a:prstGeom>
            <a:noFill/>
            <a:ln w="12700">
              <a:solidFill>
                <a:srgbClr val="000000"/>
              </a:solidFill>
              <a:round/>
              <a:headEnd/>
              <a:tailEnd/>
            </a:ln>
          </p:spPr>
          <p:txBody>
            <a:bodyPr/>
            <a:lstStyle/>
            <a:p>
              <a:endParaRPr lang="en-US"/>
            </a:p>
          </p:txBody>
        </p:sp>
        <p:sp>
          <p:nvSpPr>
            <p:cNvPr id="25627" name="Line 228"/>
            <p:cNvSpPr>
              <a:spLocks noChangeShapeType="1"/>
            </p:cNvSpPr>
            <p:nvPr/>
          </p:nvSpPr>
          <p:spPr bwMode="auto">
            <a:xfrm flipV="1">
              <a:off x="1774" y="2405"/>
              <a:ext cx="32" cy="32"/>
            </a:xfrm>
            <a:prstGeom prst="line">
              <a:avLst/>
            </a:prstGeom>
            <a:noFill/>
            <a:ln w="12700">
              <a:solidFill>
                <a:srgbClr val="000000"/>
              </a:solidFill>
              <a:round/>
              <a:headEnd/>
              <a:tailEnd/>
            </a:ln>
          </p:spPr>
          <p:txBody>
            <a:bodyPr/>
            <a:lstStyle/>
            <a:p>
              <a:endParaRPr lang="en-US"/>
            </a:p>
          </p:txBody>
        </p:sp>
        <p:sp>
          <p:nvSpPr>
            <p:cNvPr id="25628" name="Line 229"/>
            <p:cNvSpPr>
              <a:spLocks noChangeShapeType="1"/>
            </p:cNvSpPr>
            <p:nvPr/>
          </p:nvSpPr>
          <p:spPr bwMode="auto">
            <a:xfrm flipV="1">
              <a:off x="1830" y="2405"/>
              <a:ext cx="32" cy="32"/>
            </a:xfrm>
            <a:prstGeom prst="line">
              <a:avLst/>
            </a:prstGeom>
            <a:noFill/>
            <a:ln w="12700">
              <a:solidFill>
                <a:srgbClr val="000000"/>
              </a:solidFill>
              <a:round/>
              <a:headEnd/>
              <a:tailEnd/>
            </a:ln>
          </p:spPr>
          <p:txBody>
            <a:bodyPr/>
            <a:lstStyle/>
            <a:p>
              <a:endParaRPr lang="en-US"/>
            </a:p>
          </p:txBody>
        </p:sp>
        <p:sp>
          <p:nvSpPr>
            <p:cNvPr id="25629" name="Line 230"/>
            <p:cNvSpPr>
              <a:spLocks noChangeShapeType="1"/>
            </p:cNvSpPr>
            <p:nvPr/>
          </p:nvSpPr>
          <p:spPr bwMode="auto">
            <a:xfrm flipV="1">
              <a:off x="1894" y="2405"/>
              <a:ext cx="24" cy="32"/>
            </a:xfrm>
            <a:prstGeom prst="line">
              <a:avLst/>
            </a:prstGeom>
            <a:noFill/>
            <a:ln w="12700">
              <a:solidFill>
                <a:srgbClr val="000000"/>
              </a:solidFill>
              <a:round/>
              <a:headEnd/>
              <a:tailEnd/>
            </a:ln>
          </p:spPr>
          <p:txBody>
            <a:bodyPr/>
            <a:lstStyle/>
            <a:p>
              <a:endParaRPr lang="en-US"/>
            </a:p>
          </p:txBody>
        </p:sp>
        <p:sp>
          <p:nvSpPr>
            <p:cNvPr id="25630" name="Line 231"/>
            <p:cNvSpPr>
              <a:spLocks noChangeShapeType="1"/>
            </p:cNvSpPr>
            <p:nvPr/>
          </p:nvSpPr>
          <p:spPr bwMode="auto">
            <a:xfrm flipV="1">
              <a:off x="1950" y="2405"/>
              <a:ext cx="32" cy="32"/>
            </a:xfrm>
            <a:prstGeom prst="line">
              <a:avLst/>
            </a:prstGeom>
            <a:noFill/>
            <a:ln w="12700">
              <a:solidFill>
                <a:srgbClr val="000000"/>
              </a:solidFill>
              <a:round/>
              <a:headEnd/>
              <a:tailEnd/>
            </a:ln>
          </p:spPr>
          <p:txBody>
            <a:bodyPr/>
            <a:lstStyle/>
            <a:p>
              <a:endParaRPr lang="en-US"/>
            </a:p>
          </p:txBody>
        </p:sp>
        <p:sp>
          <p:nvSpPr>
            <p:cNvPr id="25631" name="Line 232"/>
            <p:cNvSpPr>
              <a:spLocks noChangeShapeType="1"/>
            </p:cNvSpPr>
            <p:nvPr/>
          </p:nvSpPr>
          <p:spPr bwMode="auto">
            <a:xfrm flipV="1">
              <a:off x="2014" y="2405"/>
              <a:ext cx="24" cy="32"/>
            </a:xfrm>
            <a:prstGeom prst="line">
              <a:avLst/>
            </a:prstGeom>
            <a:noFill/>
            <a:ln w="12700">
              <a:solidFill>
                <a:srgbClr val="000000"/>
              </a:solidFill>
              <a:round/>
              <a:headEnd/>
              <a:tailEnd/>
            </a:ln>
          </p:spPr>
          <p:txBody>
            <a:bodyPr/>
            <a:lstStyle/>
            <a:p>
              <a:endParaRPr lang="en-US"/>
            </a:p>
          </p:txBody>
        </p:sp>
        <p:sp>
          <p:nvSpPr>
            <p:cNvPr id="25632" name="Line 233"/>
            <p:cNvSpPr>
              <a:spLocks noChangeShapeType="1"/>
            </p:cNvSpPr>
            <p:nvPr/>
          </p:nvSpPr>
          <p:spPr bwMode="auto">
            <a:xfrm flipV="1">
              <a:off x="2014" y="2468"/>
              <a:ext cx="24" cy="32"/>
            </a:xfrm>
            <a:prstGeom prst="line">
              <a:avLst/>
            </a:prstGeom>
            <a:noFill/>
            <a:ln w="12700">
              <a:solidFill>
                <a:srgbClr val="000000"/>
              </a:solidFill>
              <a:round/>
              <a:headEnd/>
              <a:tailEnd/>
            </a:ln>
          </p:spPr>
          <p:txBody>
            <a:bodyPr/>
            <a:lstStyle/>
            <a:p>
              <a:endParaRPr lang="en-US"/>
            </a:p>
          </p:txBody>
        </p:sp>
        <p:sp>
          <p:nvSpPr>
            <p:cNvPr id="25633" name="Line 234"/>
            <p:cNvSpPr>
              <a:spLocks noChangeShapeType="1"/>
            </p:cNvSpPr>
            <p:nvPr/>
          </p:nvSpPr>
          <p:spPr bwMode="auto">
            <a:xfrm flipV="1">
              <a:off x="2014" y="2532"/>
              <a:ext cx="24" cy="32"/>
            </a:xfrm>
            <a:prstGeom prst="line">
              <a:avLst/>
            </a:prstGeom>
            <a:noFill/>
            <a:ln w="12700">
              <a:solidFill>
                <a:srgbClr val="000000"/>
              </a:solidFill>
              <a:round/>
              <a:headEnd/>
              <a:tailEnd/>
            </a:ln>
          </p:spPr>
          <p:txBody>
            <a:bodyPr/>
            <a:lstStyle/>
            <a:p>
              <a:endParaRPr lang="en-US"/>
            </a:p>
          </p:txBody>
        </p:sp>
        <p:sp>
          <p:nvSpPr>
            <p:cNvPr id="25634" name="Line 235"/>
            <p:cNvSpPr>
              <a:spLocks noChangeShapeType="1"/>
            </p:cNvSpPr>
            <p:nvPr/>
          </p:nvSpPr>
          <p:spPr bwMode="auto">
            <a:xfrm flipV="1">
              <a:off x="2014" y="2596"/>
              <a:ext cx="24" cy="32"/>
            </a:xfrm>
            <a:prstGeom prst="line">
              <a:avLst/>
            </a:prstGeom>
            <a:noFill/>
            <a:ln w="12700">
              <a:solidFill>
                <a:srgbClr val="000000"/>
              </a:solidFill>
              <a:round/>
              <a:headEnd/>
              <a:tailEnd/>
            </a:ln>
          </p:spPr>
          <p:txBody>
            <a:bodyPr/>
            <a:lstStyle/>
            <a:p>
              <a:endParaRPr lang="en-US"/>
            </a:p>
          </p:txBody>
        </p:sp>
        <p:sp>
          <p:nvSpPr>
            <p:cNvPr id="25635" name="Line 236"/>
            <p:cNvSpPr>
              <a:spLocks noChangeShapeType="1"/>
            </p:cNvSpPr>
            <p:nvPr/>
          </p:nvSpPr>
          <p:spPr bwMode="auto">
            <a:xfrm flipV="1">
              <a:off x="2014" y="2668"/>
              <a:ext cx="24" cy="32"/>
            </a:xfrm>
            <a:prstGeom prst="line">
              <a:avLst/>
            </a:prstGeom>
            <a:noFill/>
            <a:ln w="12700">
              <a:solidFill>
                <a:srgbClr val="000000"/>
              </a:solidFill>
              <a:round/>
              <a:headEnd/>
              <a:tailEnd/>
            </a:ln>
          </p:spPr>
          <p:txBody>
            <a:bodyPr/>
            <a:lstStyle/>
            <a:p>
              <a:endParaRPr lang="en-US"/>
            </a:p>
          </p:txBody>
        </p:sp>
        <p:sp>
          <p:nvSpPr>
            <p:cNvPr id="25636" name="Line 237"/>
            <p:cNvSpPr>
              <a:spLocks noChangeShapeType="1"/>
            </p:cNvSpPr>
            <p:nvPr/>
          </p:nvSpPr>
          <p:spPr bwMode="auto">
            <a:xfrm flipV="1">
              <a:off x="2014" y="2732"/>
              <a:ext cx="24" cy="31"/>
            </a:xfrm>
            <a:prstGeom prst="line">
              <a:avLst/>
            </a:prstGeom>
            <a:noFill/>
            <a:ln w="12700">
              <a:solidFill>
                <a:srgbClr val="000000"/>
              </a:solidFill>
              <a:round/>
              <a:headEnd/>
              <a:tailEnd/>
            </a:ln>
          </p:spPr>
          <p:txBody>
            <a:bodyPr/>
            <a:lstStyle/>
            <a:p>
              <a:endParaRPr lang="en-US"/>
            </a:p>
          </p:txBody>
        </p:sp>
        <p:sp>
          <p:nvSpPr>
            <p:cNvPr id="25637" name="Line 238"/>
            <p:cNvSpPr>
              <a:spLocks noChangeShapeType="1"/>
            </p:cNvSpPr>
            <p:nvPr/>
          </p:nvSpPr>
          <p:spPr bwMode="auto">
            <a:xfrm flipV="1">
              <a:off x="2014" y="2795"/>
              <a:ext cx="24" cy="32"/>
            </a:xfrm>
            <a:prstGeom prst="line">
              <a:avLst/>
            </a:prstGeom>
            <a:noFill/>
            <a:ln w="12700">
              <a:solidFill>
                <a:srgbClr val="000000"/>
              </a:solidFill>
              <a:round/>
              <a:headEnd/>
              <a:tailEnd/>
            </a:ln>
          </p:spPr>
          <p:txBody>
            <a:bodyPr/>
            <a:lstStyle/>
            <a:p>
              <a:endParaRPr lang="en-US"/>
            </a:p>
          </p:txBody>
        </p:sp>
        <p:sp>
          <p:nvSpPr>
            <p:cNvPr id="25638" name="Line 239"/>
            <p:cNvSpPr>
              <a:spLocks noChangeShapeType="1"/>
            </p:cNvSpPr>
            <p:nvPr/>
          </p:nvSpPr>
          <p:spPr bwMode="auto">
            <a:xfrm flipV="1">
              <a:off x="2014" y="2859"/>
              <a:ext cx="24" cy="32"/>
            </a:xfrm>
            <a:prstGeom prst="line">
              <a:avLst/>
            </a:prstGeom>
            <a:noFill/>
            <a:ln w="12700">
              <a:solidFill>
                <a:srgbClr val="000000"/>
              </a:solidFill>
              <a:round/>
              <a:headEnd/>
              <a:tailEnd/>
            </a:ln>
          </p:spPr>
          <p:txBody>
            <a:bodyPr/>
            <a:lstStyle/>
            <a:p>
              <a:endParaRPr lang="en-US"/>
            </a:p>
          </p:txBody>
        </p:sp>
        <p:sp>
          <p:nvSpPr>
            <p:cNvPr id="25639" name="Line 240"/>
            <p:cNvSpPr>
              <a:spLocks noChangeShapeType="1"/>
            </p:cNvSpPr>
            <p:nvPr/>
          </p:nvSpPr>
          <p:spPr bwMode="auto">
            <a:xfrm flipV="1">
              <a:off x="2014" y="2923"/>
              <a:ext cx="24" cy="32"/>
            </a:xfrm>
            <a:prstGeom prst="line">
              <a:avLst/>
            </a:prstGeom>
            <a:noFill/>
            <a:ln w="12700">
              <a:solidFill>
                <a:srgbClr val="000000"/>
              </a:solidFill>
              <a:round/>
              <a:headEnd/>
              <a:tailEnd/>
            </a:ln>
          </p:spPr>
          <p:txBody>
            <a:bodyPr/>
            <a:lstStyle/>
            <a:p>
              <a:endParaRPr lang="en-US"/>
            </a:p>
          </p:txBody>
        </p:sp>
        <p:sp>
          <p:nvSpPr>
            <p:cNvPr id="25640" name="Line 241"/>
            <p:cNvSpPr>
              <a:spLocks noChangeShapeType="1"/>
            </p:cNvSpPr>
            <p:nvPr/>
          </p:nvSpPr>
          <p:spPr bwMode="auto">
            <a:xfrm>
              <a:off x="1567" y="2405"/>
              <a:ext cx="471" cy="1"/>
            </a:xfrm>
            <a:prstGeom prst="line">
              <a:avLst/>
            </a:prstGeom>
            <a:noFill/>
            <a:ln w="12700">
              <a:solidFill>
                <a:srgbClr val="000000"/>
              </a:solidFill>
              <a:round/>
              <a:headEnd/>
              <a:tailEnd/>
            </a:ln>
          </p:spPr>
          <p:txBody>
            <a:bodyPr/>
            <a:lstStyle/>
            <a:p>
              <a:endParaRPr lang="en-US"/>
            </a:p>
          </p:txBody>
        </p:sp>
        <p:sp>
          <p:nvSpPr>
            <p:cNvPr id="25641" name="Line 242"/>
            <p:cNvSpPr>
              <a:spLocks noChangeShapeType="1"/>
            </p:cNvSpPr>
            <p:nvPr/>
          </p:nvSpPr>
          <p:spPr bwMode="auto">
            <a:xfrm>
              <a:off x="2038" y="2405"/>
              <a:ext cx="1" cy="518"/>
            </a:xfrm>
            <a:prstGeom prst="line">
              <a:avLst/>
            </a:prstGeom>
            <a:noFill/>
            <a:ln w="12700">
              <a:solidFill>
                <a:srgbClr val="000000"/>
              </a:solidFill>
              <a:round/>
              <a:headEnd/>
              <a:tailEnd/>
            </a:ln>
          </p:spPr>
          <p:txBody>
            <a:bodyPr/>
            <a:lstStyle/>
            <a:p>
              <a:endParaRPr lang="en-US"/>
            </a:p>
          </p:txBody>
        </p:sp>
        <p:sp>
          <p:nvSpPr>
            <p:cNvPr id="25642" name="Rectangle 243"/>
            <p:cNvSpPr>
              <a:spLocks noChangeArrowheads="1"/>
            </p:cNvSpPr>
            <p:nvPr/>
          </p:nvSpPr>
          <p:spPr bwMode="auto">
            <a:xfrm>
              <a:off x="1299" y="2775"/>
              <a:ext cx="471" cy="511"/>
            </a:xfrm>
            <a:prstGeom prst="rect">
              <a:avLst/>
            </a:prstGeom>
            <a:solidFill>
              <a:srgbClr val="FFFFFF"/>
            </a:solidFill>
            <a:ln w="12700">
              <a:solidFill>
                <a:srgbClr val="000000"/>
              </a:solidFill>
              <a:miter lim="800000"/>
              <a:headEnd/>
              <a:tailEnd/>
            </a:ln>
          </p:spPr>
          <p:txBody>
            <a:bodyPr/>
            <a:lstStyle/>
            <a:p>
              <a:endParaRPr lang="en-US"/>
            </a:p>
          </p:txBody>
        </p:sp>
        <p:sp>
          <p:nvSpPr>
            <p:cNvPr id="25643" name="Line 244"/>
            <p:cNvSpPr>
              <a:spLocks noChangeShapeType="1"/>
            </p:cNvSpPr>
            <p:nvPr/>
          </p:nvSpPr>
          <p:spPr bwMode="auto">
            <a:xfrm>
              <a:off x="1295" y="2835"/>
              <a:ext cx="471" cy="1"/>
            </a:xfrm>
            <a:prstGeom prst="line">
              <a:avLst/>
            </a:prstGeom>
            <a:noFill/>
            <a:ln w="12700">
              <a:solidFill>
                <a:srgbClr val="000000"/>
              </a:solidFill>
              <a:round/>
              <a:headEnd/>
              <a:tailEnd/>
            </a:ln>
          </p:spPr>
          <p:txBody>
            <a:bodyPr/>
            <a:lstStyle/>
            <a:p>
              <a:endParaRPr lang="en-US"/>
            </a:p>
          </p:txBody>
        </p:sp>
        <p:sp>
          <p:nvSpPr>
            <p:cNvPr id="25644" name="Line 245"/>
            <p:cNvSpPr>
              <a:spLocks noChangeShapeType="1"/>
            </p:cNvSpPr>
            <p:nvPr/>
          </p:nvSpPr>
          <p:spPr bwMode="auto">
            <a:xfrm>
              <a:off x="1295" y="2899"/>
              <a:ext cx="471" cy="1"/>
            </a:xfrm>
            <a:prstGeom prst="line">
              <a:avLst/>
            </a:prstGeom>
            <a:noFill/>
            <a:ln w="12700">
              <a:solidFill>
                <a:srgbClr val="000000"/>
              </a:solidFill>
              <a:round/>
              <a:headEnd/>
              <a:tailEnd/>
            </a:ln>
          </p:spPr>
          <p:txBody>
            <a:bodyPr/>
            <a:lstStyle/>
            <a:p>
              <a:endParaRPr lang="en-US"/>
            </a:p>
          </p:txBody>
        </p:sp>
        <p:sp>
          <p:nvSpPr>
            <p:cNvPr id="25645" name="Line 246"/>
            <p:cNvSpPr>
              <a:spLocks noChangeShapeType="1"/>
            </p:cNvSpPr>
            <p:nvPr/>
          </p:nvSpPr>
          <p:spPr bwMode="auto">
            <a:xfrm>
              <a:off x="1295" y="2963"/>
              <a:ext cx="471" cy="1"/>
            </a:xfrm>
            <a:prstGeom prst="line">
              <a:avLst/>
            </a:prstGeom>
            <a:noFill/>
            <a:ln w="12700">
              <a:solidFill>
                <a:srgbClr val="000000"/>
              </a:solidFill>
              <a:round/>
              <a:headEnd/>
              <a:tailEnd/>
            </a:ln>
          </p:spPr>
          <p:txBody>
            <a:bodyPr/>
            <a:lstStyle/>
            <a:p>
              <a:endParaRPr lang="en-US"/>
            </a:p>
          </p:txBody>
        </p:sp>
        <p:sp>
          <p:nvSpPr>
            <p:cNvPr id="25646" name="Line 247"/>
            <p:cNvSpPr>
              <a:spLocks noChangeShapeType="1"/>
            </p:cNvSpPr>
            <p:nvPr/>
          </p:nvSpPr>
          <p:spPr bwMode="auto">
            <a:xfrm>
              <a:off x="1295" y="3027"/>
              <a:ext cx="471" cy="1"/>
            </a:xfrm>
            <a:prstGeom prst="line">
              <a:avLst/>
            </a:prstGeom>
            <a:noFill/>
            <a:ln w="12700">
              <a:solidFill>
                <a:srgbClr val="000000"/>
              </a:solidFill>
              <a:round/>
              <a:headEnd/>
              <a:tailEnd/>
            </a:ln>
          </p:spPr>
          <p:txBody>
            <a:bodyPr/>
            <a:lstStyle/>
            <a:p>
              <a:endParaRPr lang="en-US"/>
            </a:p>
          </p:txBody>
        </p:sp>
        <p:sp>
          <p:nvSpPr>
            <p:cNvPr id="25647" name="Line 248"/>
            <p:cNvSpPr>
              <a:spLocks noChangeShapeType="1"/>
            </p:cNvSpPr>
            <p:nvPr/>
          </p:nvSpPr>
          <p:spPr bwMode="auto">
            <a:xfrm>
              <a:off x="1295" y="3090"/>
              <a:ext cx="471" cy="1"/>
            </a:xfrm>
            <a:prstGeom prst="line">
              <a:avLst/>
            </a:prstGeom>
            <a:noFill/>
            <a:ln w="12700">
              <a:solidFill>
                <a:srgbClr val="000000"/>
              </a:solidFill>
              <a:round/>
              <a:headEnd/>
              <a:tailEnd/>
            </a:ln>
          </p:spPr>
          <p:txBody>
            <a:bodyPr/>
            <a:lstStyle/>
            <a:p>
              <a:endParaRPr lang="en-US"/>
            </a:p>
          </p:txBody>
        </p:sp>
        <p:sp>
          <p:nvSpPr>
            <p:cNvPr id="25648" name="Line 249"/>
            <p:cNvSpPr>
              <a:spLocks noChangeShapeType="1"/>
            </p:cNvSpPr>
            <p:nvPr/>
          </p:nvSpPr>
          <p:spPr bwMode="auto">
            <a:xfrm>
              <a:off x="1295" y="3154"/>
              <a:ext cx="471" cy="1"/>
            </a:xfrm>
            <a:prstGeom prst="line">
              <a:avLst/>
            </a:prstGeom>
            <a:noFill/>
            <a:ln w="12700">
              <a:solidFill>
                <a:srgbClr val="000000"/>
              </a:solidFill>
              <a:round/>
              <a:headEnd/>
              <a:tailEnd/>
            </a:ln>
          </p:spPr>
          <p:txBody>
            <a:bodyPr/>
            <a:lstStyle/>
            <a:p>
              <a:endParaRPr lang="en-US"/>
            </a:p>
          </p:txBody>
        </p:sp>
        <p:sp>
          <p:nvSpPr>
            <p:cNvPr id="25649" name="Line 250"/>
            <p:cNvSpPr>
              <a:spLocks noChangeShapeType="1"/>
            </p:cNvSpPr>
            <p:nvPr/>
          </p:nvSpPr>
          <p:spPr bwMode="auto">
            <a:xfrm>
              <a:off x="1295" y="3218"/>
              <a:ext cx="471" cy="1"/>
            </a:xfrm>
            <a:prstGeom prst="line">
              <a:avLst/>
            </a:prstGeom>
            <a:noFill/>
            <a:ln w="12700">
              <a:solidFill>
                <a:srgbClr val="000000"/>
              </a:solidFill>
              <a:round/>
              <a:headEnd/>
              <a:tailEnd/>
            </a:ln>
          </p:spPr>
          <p:txBody>
            <a:bodyPr/>
            <a:lstStyle/>
            <a:p>
              <a:endParaRPr lang="en-US"/>
            </a:p>
          </p:txBody>
        </p:sp>
        <p:sp>
          <p:nvSpPr>
            <p:cNvPr id="25650" name="Line 251"/>
            <p:cNvSpPr>
              <a:spLocks noChangeShapeType="1"/>
            </p:cNvSpPr>
            <p:nvPr/>
          </p:nvSpPr>
          <p:spPr bwMode="auto">
            <a:xfrm>
              <a:off x="1351" y="2771"/>
              <a:ext cx="1" cy="511"/>
            </a:xfrm>
            <a:prstGeom prst="line">
              <a:avLst/>
            </a:prstGeom>
            <a:noFill/>
            <a:ln w="12700">
              <a:solidFill>
                <a:srgbClr val="000000"/>
              </a:solidFill>
              <a:round/>
              <a:headEnd/>
              <a:tailEnd/>
            </a:ln>
          </p:spPr>
          <p:txBody>
            <a:bodyPr/>
            <a:lstStyle/>
            <a:p>
              <a:endParaRPr lang="en-US"/>
            </a:p>
          </p:txBody>
        </p:sp>
        <p:sp>
          <p:nvSpPr>
            <p:cNvPr id="25651" name="Line 252"/>
            <p:cNvSpPr>
              <a:spLocks noChangeShapeType="1"/>
            </p:cNvSpPr>
            <p:nvPr/>
          </p:nvSpPr>
          <p:spPr bwMode="auto">
            <a:xfrm>
              <a:off x="1415" y="2771"/>
              <a:ext cx="1" cy="511"/>
            </a:xfrm>
            <a:prstGeom prst="line">
              <a:avLst/>
            </a:prstGeom>
            <a:noFill/>
            <a:ln w="12700">
              <a:solidFill>
                <a:srgbClr val="000000"/>
              </a:solidFill>
              <a:round/>
              <a:headEnd/>
              <a:tailEnd/>
            </a:ln>
          </p:spPr>
          <p:txBody>
            <a:bodyPr/>
            <a:lstStyle/>
            <a:p>
              <a:endParaRPr lang="en-US"/>
            </a:p>
          </p:txBody>
        </p:sp>
        <p:sp>
          <p:nvSpPr>
            <p:cNvPr id="25652" name="Line 253"/>
            <p:cNvSpPr>
              <a:spLocks noChangeShapeType="1"/>
            </p:cNvSpPr>
            <p:nvPr/>
          </p:nvSpPr>
          <p:spPr bwMode="auto">
            <a:xfrm>
              <a:off x="1471" y="2771"/>
              <a:ext cx="1" cy="511"/>
            </a:xfrm>
            <a:prstGeom prst="line">
              <a:avLst/>
            </a:prstGeom>
            <a:noFill/>
            <a:ln w="12700">
              <a:solidFill>
                <a:srgbClr val="000000"/>
              </a:solidFill>
              <a:round/>
              <a:headEnd/>
              <a:tailEnd/>
            </a:ln>
          </p:spPr>
          <p:txBody>
            <a:bodyPr/>
            <a:lstStyle/>
            <a:p>
              <a:endParaRPr lang="en-US"/>
            </a:p>
          </p:txBody>
        </p:sp>
        <p:sp>
          <p:nvSpPr>
            <p:cNvPr id="25653" name="Line 254"/>
            <p:cNvSpPr>
              <a:spLocks noChangeShapeType="1"/>
            </p:cNvSpPr>
            <p:nvPr/>
          </p:nvSpPr>
          <p:spPr bwMode="auto">
            <a:xfrm>
              <a:off x="1527" y="2771"/>
              <a:ext cx="1" cy="511"/>
            </a:xfrm>
            <a:prstGeom prst="line">
              <a:avLst/>
            </a:prstGeom>
            <a:noFill/>
            <a:ln w="12700">
              <a:solidFill>
                <a:srgbClr val="000000"/>
              </a:solidFill>
              <a:round/>
              <a:headEnd/>
              <a:tailEnd/>
            </a:ln>
          </p:spPr>
          <p:txBody>
            <a:bodyPr/>
            <a:lstStyle/>
            <a:p>
              <a:endParaRPr lang="en-US"/>
            </a:p>
          </p:txBody>
        </p:sp>
        <p:sp>
          <p:nvSpPr>
            <p:cNvPr id="25654" name="Line 255"/>
            <p:cNvSpPr>
              <a:spLocks noChangeShapeType="1"/>
            </p:cNvSpPr>
            <p:nvPr/>
          </p:nvSpPr>
          <p:spPr bwMode="auto">
            <a:xfrm>
              <a:off x="1591" y="2771"/>
              <a:ext cx="1" cy="511"/>
            </a:xfrm>
            <a:prstGeom prst="line">
              <a:avLst/>
            </a:prstGeom>
            <a:noFill/>
            <a:ln w="12700">
              <a:solidFill>
                <a:srgbClr val="000000"/>
              </a:solidFill>
              <a:round/>
              <a:headEnd/>
              <a:tailEnd/>
            </a:ln>
          </p:spPr>
          <p:txBody>
            <a:bodyPr/>
            <a:lstStyle/>
            <a:p>
              <a:endParaRPr lang="en-US"/>
            </a:p>
          </p:txBody>
        </p:sp>
        <p:sp>
          <p:nvSpPr>
            <p:cNvPr id="25655" name="Line 256"/>
            <p:cNvSpPr>
              <a:spLocks noChangeShapeType="1"/>
            </p:cNvSpPr>
            <p:nvPr/>
          </p:nvSpPr>
          <p:spPr bwMode="auto">
            <a:xfrm>
              <a:off x="1647" y="2771"/>
              <a:ext cx="1" cy="511"/>
            </a:xfrm>
            <a:prstGeom prst="line">
              <a:avLst/>
            </a:prstGeom>
            <a:noFill/>
            <a:ln w="12700">
              <a:solidFill>
                <a:srgbClr val="000000"/>
              </a:solidFill>
              <a:round/>
              <a:headEnd/>
              <a:tailEnd/>
            </a:ln>
          </p:spPr>
          <p:txBody>
            <a:bodyPr/>
            <a:lstStyle/>
            <a:p>
              <a:endParaRPr lang="en-US"/>
            </a:p>
          </p:txBody>
        </p:sp>
        <p:sp>
          <p:nvSpPr>
            <p:cNvPr id="25656" name="Line 257"/>
            <p:cNvSpPr>
              <a:spLocks noChangeShapeType="1"/>
            </p:cNvSpPr>
            <p:nvPr/>
          </p:nvSpPr>
          <p:spPr bwMode="auto">
            <a:xfrm>
              <a:off x="1702" y="2771"/>
              <a:ext cx="1" cy="511"/>
            </a:xfrm>
            <a:prstGeom prst="line">
              <a:avLst/>
            </a:prstGeom>
            <a:noFill/>
            <a:ln w="12700">
              <a:solidFill>
                <a:srgbClr val="000000"/>
              </a:solidFill>
              <a:round/>
              <a:headEnd/>
              <a:tailEnd/>
            </a:ln>
          </p:spPr>
          <p:txBody>
            <a:bodyPr/>
            <a:lstStyle/>
            <a:p>
              <a:endParaRPr lang="en-US"/>
            </a:p>
          </p:txBody>
        </p:sp>
        <p:sp>
          <p:nvSpPr>
            <p:cNvPr id="25657" name="Line 258"/>
            <p:cNvSpPr>
              <a:spLocks noChangeShapeType="1"/>
            </p:cNvSpPr>
            <p:nvPr/>
          </p:nvSpPr>
          <p:spPr bwMode="auto">
            <a:xfrm flipV="1">
              <a:off x="1295" y="2740"/>
              <a:ext cx="24" cy="31"/>
            </a:xfrm>
            <a:prstGeom prst="line">
              <a:avLst/>
            </a:prstGeom>
            <a:noFill/>
            <a:ln w="12700">
              <a:solidFill>
                <a:srgbClr val="000000"/>
              </a:solidFill>
              <a:round/>
              <a:headEnd/>
              <a:tailEnd/>
            </a:ln>
          </p:spPr>
          <p:txBody>
            <a:bodyPr/>
            <a:lstStyle/>
            <a:p>
              <a:endParaRPr lang="en-US"/>
            </a:p>
          </p:txBody>
        </p:sp>
        <p:sp>
          <p:nvSpPr>
            <p:cNvPr id="25658" name="Line 259"/>
            <p:cNvSpPr>
              <a:spLocks noChangeShapeType="1"/>
            </p:cNvSpPr>
            <p:nvPr/>
          </p:nvSpPr>
          <p:spPr bwMode="auto">
            <a:xfrm flipV="1">
              <a:off x="1351" y="2740"/>
              <a:ext cx="32" cy="31"/>
            </a:xfrm>
            <a:prstGeom prst="line">
              <a:avLst/>
            </a:prstGeom>
            <a:noFill/>
            <a:ln w="12700">
              <a:solidFill>
                <a:srgbClr val="000000"/>
              </a:solidFill>
              <a:round/>
              <a:headEnd/>
              <a:tailEnd/>
            </a:ln>
          </p:spPr>
          <p:txBody>
            <a:bodyPr/>
            <a:lstStyle/>
            <a:p>
              <a:endParaRPr lang="en-US"/>
            </a:p>
          </p:txBody>
        </p:sp>
        <p:sp>
          <p:nvSpPr>
            <p:cNvPr id="25659" name="Line 260"/>
            <p:cNvSpPr>
              <a:spLocks noChangeShapeType="1"/>
            </p:cNvSpPr>
            <p:nvPr/>
          </p:nvSpPr>
          <p:spPr bwMode="auto">
            <a:xfrm flipV="1">
              <a:off x="1415" y="2740"/>
              <a:ext cx="24" cy="31"/>
            </a:xfrm>
            <a:prstGeom prst="line">
              <a:avLst/>
            </a:prstGeom>
            <a:noFill/>
            <a:ln w="12700">
              <a:solidFill>
                <a:srgbClr val="000000"/>
              </a:solidFill>
              <a:round/>
              <a:headEnd/>
              <a:tailEnd/>
            </a:ln>
          </p:spPr>
          <p:txBody>
            <a:bodyPr/>
            <a:lstStyle/>
            <a:p>
              <a:endParaRPr lang="en-US"/>
            </a:p>
          </p:txBody>
        </p:sp>
        <p:sp>
          <p:nvSpPr>
            <p:cNvPr id="25660" name="Line 261"/>
            <p:cNvSpPr>
              <a:spLocks noChangeShapeType="1"/>
            </p:cNvSpPr>
            <p:nvPr/>
          </p:nvSpPr>
          <p:spPr bwMode="auto">
            <a:xfrm flipV="1">
              <a:off x="1471" y="2740"/>
              <a:ext cx="32" cy="31"/>
            </a:xfrm>
            <a:prstGeom prst="line">
              <a:avLst/>
            </a:prstGeom>
            <a:noFill/>
            <a:ln w="12700">
              <a:solidFill>
                <a:srgbClr val="000000"/>
              </a:solidFill>
              <a:round/>
              <a:headEnd/>
              <a:tailEnd/>
            </a:ln>
          </p:spPr>
          <p:txBody>
            <a:bodyPr/>
            <a:lstStyle/>
            <a:p>
              <a:endParaRPr lang="en-US"/>
            </a:p>
          </p:txBody>
        </p:sp>
        <p:sp>
          <p:nvSpPr>
            <p:cNvPr id="25661" name="Line 262"/>
            <p:cNvSpPr>
              <a:spLocks noChangeShapeType="1"/>
            </p:cNvSpPr>
            <p:nvPr/>
          </p:nvSpPr>
          <p:spPr bwMode="auto">
            <a:xfrm flipV="1">
              <a:off x="1527" y="2740"/>
              <a:ext cx="32" cy="31"/>
            </a:xfrm>
            <a:prstGeom prst="line">
              <a:avLst/>
            </a:prstGeom>
            <a:noFill/>
            <a:ln w="12700">
              <a:solidFill>
                <a:srgbClr val="000000"/>
              </a:solidFill>
              <a:round/>
              <a:headEnd/>
              <a:tailEnd/>
            </a:ln>
          </p:spPr>
          <p:txBody>
            <a:bodyPr/>
            <a:lstStyle/>
            <a:p>
              <a:endParaRPr lang="en-US"/>
            </a:p>
          </p:txBody>
        </p:sp>
        <p:sp>
          <p:nvSpPr>
            <p:cNvPr id="25662" name="Line 263"/>
            <p:cNvSpPr>
              <a:spLocks noChangeShapeType="1"/>
            </p:cNvSpPr>
            <p:nvPr/>
          </p:nvSpPr>
          <p:spPr bwMode="auto">
            <a:xfrm flipV="1">
              <a:off x="1591" y="2740"/>
              <a:ext cx="24" cy="31"/>
            </a:xfrm>
            <a:prstGeom prst="line">
              <a:avLst/>
            </a:prstGeom>
            <a:noFill/>
            <a:ln w="12700">
              <a:solidFill>
                <a:srgbClr val="000000"/>
              </a:solidFill>
              <a:round/>
              <a:headEnd/>
              <a:tailEnd/>
            </a:ln>
          </p:spPr>
          <p:txBody>
            <a:bodyPr/>
            <a:lstStyle/>
            <a:p>
              <a:endParaRPr lang="en-US"/>
            </a:p>
          </p:txBody>
        </p:sp>
        <p:sp>
          <p:nvSpPr>
            <p:cNvPr id="25663" name="Line 264"/>
            <p:cNvSpPr>
              <a:spLocks noChangeShapeType="1"/>
            </p:cNvSpPr>
            <p:nvPr/>
          </p:nvSpPr>
          <p:spPr bwMode="auto">
            <a:xfrm flipV="1">
              <a:off x="1647" y="2740"/>
              <a:ext cx="32" cy="31"/>
            </a:xfrm>
            <a:prstGeom prst="line">
              <a:avLst/>
            </a:prstGeom>
            <a:noFill/>
            <a:ln w="12700">
              <a:solidFill>
                <a:srgbClr val="000000"/>
              </a:solidFill>
              <a:round/>
              <a:headEnd/>
              <a:tailEnd/>
            </a:ln>
          </p:spPr>
          <p:txBody>
            <a:bodyPr/>
            <a:lstStyle/>
            <a:p>
              <a:endParaRPr lang="en-US"/>
            </a:p>
          </p:txBody>
        </p:sp>
        <p:sp>
          <p:nvSpPr>
            <p:cNvPr id="25664" name="Line 265"/>
            <p:cNvSpPr>
              <a:spLocks noChangeShapeType="1"/>
            </p:cNvSpPr>
            <p:nvPr/>
          </p:nvSpPr>
          <p:spPr bwMode="auto">
            <a:xfrm flipV="1">
              <a:off x="1702" y="2740"/>
              <a:ext cx="32" cy="31"/>
            </a:xfrm>
            <a:prstGeom prst="line">
              <a:avLst/>
            </a:prstGeom>
            <a:noFill/>
            <a:ln w="12700">
              <a:solidFill>
                <a:srgbClr val="000000"/>
              </a:solidFill>
              <a:round/>
              <a:headEnd/>
              <a:tailEnd/>
            </a:ln>
          </p:spPr>
          <p:txBody>
            <a:bodyPr/>
            <a:lstStyle/>
            <a:p>
              <a:endParaRPr lang="en-US"/>
            </a:p>
          </p:txBody>
        </p:sp>
        <p:sp>
          <p:nvSpPr>
            <p:cNvPr id="25665" name="Line 266"/>
            <p:cNvSpPr>
              <a:spLocks noChangeShapeType="1"/>
            </p:cNvSpPr>
            <p:nvPr/>
          </p:nvSpPr>
          <p:spPr bwMode="auto">
            <a:xfrm flipV="1">
              <a:off x="1766" y="2740"/>
              <a:ext cx="24" cy="31"/>
            </a:xfrm>
            <a:prstGeom prst="line">
              <a:avLst/>
            </a:prstGeom>
            <a:noFill/>
            <a:ln w="12700">
              <a:solidFill>
                <a:srgbClr val="000000"/>
              </a:solidFill>
              <a:round/>
              <a:headEnd/>
              <a:tailEnd/>
            </a:ln>
          </p:spPr>
          <p:txBody>
            <a:bodyPr/>
            <a:lstStyle/>
            <a:p>
              <a:endParaRPr lang="en-US"/>
            </a:p>
          </p:txBody>
        </p:sp>
        <p:sp>
          <p:nvSpPr>
            <p:cNvPr id="25666" name="Line 267"/>
            <p:cNvSpPr>
              <a:spLocks noChangeShapeType="1"/>
            </p:cNvSpPr>
            <p:nvPr/>
          </p:nvSpPr>
          <p:spPr bwMode="auto">
            <a:xfrm flipV="1">
              <a:off x="1766" y="2803"/>
              <a:ext cx="24" cy="32"/>
            </a:xfrm>
            <a:prstGeom prst="line">
              <a:avLst/>
            </a:prstGeom>
            <a:noFill/>
            <a:ln w="12700">
              <a:solidFill>
                <a:srgbClr val="000000"/>
              </a:solidFill>
              <a:round/>
              <a:headEnd/>
              <a:tailEnd/>
            </a:ln>
          </p:spPr>
          <p:txBody>
            <a:bodyPr/>
            <a:lstStyle/>
            <a:p>
              <a:endParaRPr lang="en-US"/>
            </a:p>
          </p:txBody>
        </p:sp>
        <p:sp>
          <p:nvSpPr>
            <p:cNvPr id="25667" name="Line 268"/>
            <p:cNvSpPr>
              <a:spLocks noChangeShapeType="1"/>
            </p:cNvSpPr>
            <p:nvPr/>
          </p:nvSpPr>
          <p:spPr bwMode="auto">
            <a:xfrm flipV="1">
              <a:off x="1766" y="2867"/>
              <a:ext cx="24" cy="32"/>
            </a:xfrm>
            <a:prstGeom prst="line">
              <a:avLst/>
            </a:prstGeom>
            <a:noFill/>
            <a:ln w="12700">
              <a:solidFill>
                <a:srgbClr val="000000"/>
              </a:solidFill>
              <a:round/>
              <a:headEnd/>
              <a:tailEnd/>
            </a:ln>
          </p:spPr>
          <p:txBody>
            <a:bodyPr/>
            <a:lstStyle/>
            <a:p>
              <a:endParaRPr lang="en-US"/>
            </a:p>
          </p:txBody>
        </p:sp>
        <p:sp>
          <p:nvSpPr>
            <p:cNvPr id="25668" name="Line 269"/>
            <p:cNvSpPr>
              <a:spLocks noChangeShapeType="1"/>
            </p:cNvSpPr>
            <p:nvPr/>
          </p:nvSpPr>
          <p:spPr bwMode="auto">
            <a:xfrm flipV="1">
              <a:off x="1766" y="2931"/>
              <a:ext cx="24" cy="32"/>
            </a:xfrm>
            <a:prstGeom prst="line">
              <a:avLst/>
            </a:prstGeom>
            <a:noFill/>
            <a:ln w="12700">
              <a:solidFill>
                <a:srgbClr val="000000"/>
              </a:solidFill>
              <a:round/>
              <a:headEnd/>
              <a:tailEnd/>
            </a:ln>
          </p:spPr>
          <p:txBody>
            <a:bodyPr/>
            <a:lstStyle/>
            <a:p>
              <a:endParaRPr lang="en-US"/>
            </a:p>
          </p:txBody>
        </p:sp>
        <p:sp>
          <p:nvSpPr>
            <p:cNvPr id="25669" name="Line 270"/>
            <p:cNvSpPr>
              <a:spLocks noChangeShapeType="1"/>
            </p:cNvSpPr>
            <p:nvPr/>
          </p:nvSpPr>
          <p:spPr bwMode="auto">
            <a:xfrm flipV="1">
              <a:off x="1766" y="2995"/>
              <a:ext cx="24" cy="32"/>
            </a:xfrm>
            <a:prstGeom prst="line">
              <a:avLst/>
            </a:prstGeom>
            <a:noFill/>
            <a:ln w="12700">
              <a:solidFill>
                <a:srgbClr val="000000"/>
              </a:solidFill>
              <a:round/>
              <a:headEnd/>
              <a:tailEnd/>
            </a:ln>
          </p:spPr>
          <p:txBody>
            <a:bodyPr/>
            <a:lstStyle/>
            <a:p>
              <a:endParaRPr lang="en-US"/>
            </a:p>
          </p:txBody>
        </p:sp>
        <p:sp>
          <p:nvSpPr>
            <p:cNvPr id="25670" name="Line 271"/>
            <p:cNvSpPr>
              <a:spLocks noChangeShapeType="1"/>
            </p:cNvSpPr>
            <p:nvPr/>
          </p:nvSpPr>
          <p:spPr bwMode="auto">
            <a:xfrm flipV="1">
              <a:off x="1766" y="3058"/>
              <a:ext cx="24" cy="32"/>
            </a:xfrm>
            <a:prstGeom prst="line">
              <a:avLst/>
            </a:prstGeom>
            <a:noFill/>
            <a:ln w="12700">
              <a:solidFill>
                <a:srgbClr val="000000"/>
              </a:solidFill>
              <a:round/>
              <a:headEnd/>
              <a:tailEnd/>
            </a:ln>
          </p:spPr>
          <p:txBody>
            <a:bodyPr/>
            <a:lstStyle/>
            <a:p>
              <a:endParaRPr lang="en-US"/>
            </a:p>
          </p:txBody>
        </p:sp>
        <p:sp>
          <p:nvSpPr>
            <p:cNvPr id="25671" name="Line 272"/>
            <p:cNvSpPr>
              <a:spLocks noChangeShapeType="1"/>
            </p:cNvSpPr>
            <p:nvPr/>
          </p:nvSpPr>
          <p:spPr bwMode="auto">
            <a:xfrm flipV="1">
              <a:off x="1766" y="3122"/>
              <a:ext cx="24" cy="32"/>
            </a:xfrm>
            <a:prstGeom prst="line">
              <a:avLst/>
            </a:prstGeom>
            <a:noFill/>
            <a:ln w="12700">
              <a:solidFill>
                <a:srgbClr val="000000"/>
              </a:solidFill>
              <a:round/>
              <a:headEnd/>
              <a:tailEnd/>
            </a:ln>
          </p:spPr>
          <p:txBody>
            <a:bodyPr/>
            <a:lstStyle/>
            <a:p>
              <a:endParaRPr lang="en-US"/>
            </a:p>
          </p:txBody>
        </p:sp>
        <p:sp>
          <p:nvSpPr>
            <p:cNvPr id="25672" name="Line 273"/>
            <p:cNvSpPr>
              <a:spLocks noChangeShapeType="1"/>
            </p:cNvSpPr>
            <p:nvPr/>
          </p:nvSpPr>
          <p:spPr bwMode="auto">
            <a:xfrm flipV="1">
              <a:off x="1766" y="3186"/>
              <a:ext cx="24" cy="32"/>
            </a:xfrm>
            <a:prstGeom prst="line">
              <a:avLst/>
            </a:prstGeom>
            <a:noFill/>
            <a:ln w="12700">
              <a:solidFill>
                <a:srgbClr val="000000"/>
              </a:solidFill>
              <a:round/>
              <a:headEnd/>
              <a:tailEnd/>
            </a:ln>
          </p:spPr>
          <p:txBody>
            <a:bodyPr/>
            <a:lstStyle/>
            <a:p>
              <a:endParaRPr lang="en-US"/>
            </a:p>
          </p:txBody>
        </p:sp>
        <p:sp>
          <p:nvSpPr>
            <p:cNvPr id="25673" name="Line 274"/>
            <p:cNvSpPr>
              <a:spLocks noChangeShapeType="1"/>
            </p:cNvSpPr>
            <p:nvPr/>
          </p:nvSpPr>
          <p:spPr bwMode="auto">
            <a:xfrm flipV="1">
              <a:off x="1766" y="3250"/>
              <a:ext cx="24" cy="32"/>
            </a:xfrm>
            <a:prstGeom prst="line">
              <a:avLst/>
            </a:prstGeom>
            <a:noFill/>
            <a:ln w="12700">
              <a:solidFill>
                <a:srgbClr val="000000"/>
              </a:solidFill>
              <a:round/>
              <a:headEnd/>
              <a:tailEnd/>
            </a:ln>
          </p:spPr>
          <p:txBody>
            <a:bodyPr/>
            <a:lstStyle/>
            <a:p>
              <a:endParaRPr lang="en-US"/>
            </a:p>
          </p:txBody>
        </p:sp>
        <p:sp>
          <p:nvSpPr>
            <p:cNvPr id="25674" name="Line 275"/>
            <p:cNvSpPr>
              <a:spLocks noChangeShapeType="1"/>
            </p:cNvSpPr>
            <p:nvPr/>
          </p:nvSpPr>
          <p:spPr bwMode="auto">
            <a:xfrm>
              <a:off x="1319" y="2740"/>
              <a:ext cx="471" cy="1"/>
            </a:xfrm>
            <a:prstGeom prst="line">
              <a:avLst/>
            </a:prstGeom>
            <a:noFill/>
            <a:ln w="12700">
              <a:solidFill>
                <a:srgbClr val="000000"/>
              </a:solidFill>
              <a:round/>
              <a:headEnd/>
              <a:tailEnd/>
            </a:ln>
          </p:spPr>
          <p:txBody>
            <a:bodyPr/>
            <a:lstStyle/>
            <a:p>
              <a:endParaRPr lang="en-US"/>
            </a:p>
          </p:txBody>
        </p:sp>
        <p:sp>
          <p:nvSpPr>
            <p:cNvPr id="25675" name="Line 276"/>
            <p:cNvSpPr>
              <a:spLocks noChangeShapeType="1"/>
            </p:cNvSpPr>
            <p:nvPr/>
          </p:nvSpPr>
          <p:spPr bwMode="auto">
            <a:xfrm>
              <a:off x="1790" y="2740"/>
              <a:ext cx="1" cy="510"/>
            </a:xfrm>
            <a:prstGeom prst="line">
              <a:avLst/>
            </a:prstGeom>
            <a:noFill/>
            <a:ln w="12700">
              <a:solidFill>
                <a:srgbClr val="000000"/>
              </a:solidFill>
              <a:round/>
              <a:headEnd/>
              <a:tailEnd/>
            </a:ln>
          </p:spPr>
          <p:txBody>
            <a:bodyPr/>
            <a:lstStyle/>
            <a:p>
              <a:endParaRPr lang="en-US"/>
            </a:p>
          </p:txBody>
        </p:sp>
        <p:sp>
          <p:nvSpPr>
            <p:cNvPr id="25676" name="Rectangle 277"/>
            <p:cNvSpPr>
              <a:spLocks noChangeArrowheads="1"/>
            </p:cNvSpPr>
            <p:nvPr/>
          </p:nvSpPr>
          <p:spPr bwMode="auto">
            <a:xfrm>
              <a:off x="1124" y="2935"/>
              <a:ext cx="471" cy="518"/>
            </a:xfrm>
            <a:prstGeom prst="rect">
              <a:avLst/>
            </a:prstGeom>
            <a:solidFill>
              <a:srgbClr val="FFFFFF"/>
            </a:solidFill>
            <a:ln w="12700">
              <a:solidFill>
                <a:srgbClr val="000000"/>
              </a:solidFill>
              <a:miter lim="800000"/>
              <a:headEnd/>
              <a:tailEnd/>
            </a:ln>
          </p:spPr>
          <p:txBody>
            <a:bodyPr/>
            <a:lstStyle/>
            <a:p>
              <a:endParaRPr lang="en-US"/>
            </a:p>
          </p:txBody>
        </p:sp>
        <p:sp>
          <p:nvSpPr>
            <p:cNvPr id="25677" name="Line 278"/>
            <p:cNvSpPr>
              <a:spLocks noChangeShapeType="1"/>
            </p:cNvSpPr>
            <p:nvPr/>
          </p:nvSpPr>
          <p:spPr bwMode="auto">
            <a:xfrm>
              <a:off x="1120" y="2995"/>
              <a:ext cx="471" cy="1"/>
            </a:xfrm>
            <a:prstGeom prst="line">
              <a:avLst/>
            </a:prstGeom>
            <a:noFill/>
            <a:ln w="12700">
              <a:solidFill>
                <a:srgbClr val="000000"/>
              </a:solidFill>
              <a:round/>
              <a:headEnd/>
              <a:tailEnd/>
            </a:ln>
          </p:spPr>
          <p:txBody>
            <a:bodyPr/>
            <a:lstStyle/>
            <a:p>
              <a:endParaRPr lang="en-US"/>
            </a:p>
          </p:txBody>
        </p:sp>
        <p:sp>
          <p:nvSpPr>
            <p:cNvPr id="25678" name="Line 279"/>
            <p:cNvSpPr>
              <a:spLocks noChangeShapeType="1"/>
            </p:cNvSpPr>
            <p:nvPr/>
          </p:nvSpPr>
          <p:spPr bwMode="auto">
            <a:xfrm>
              <a:off x="1120" y="3058"/>
              <a:ext cx="471" cy="1"/>
            </a:xfrm>
            <a:prstGeom prst="line">
              <a:avLst/>
            </a:prstGeom>
            <a:noFill/>
            <a:ln w="12700">
              <a:solidFill>
                <a:srgbClr val="000000"/>
              </a:solidFill>
              <a:round/>
              <a:headEnd/>
              <a:tailEnd/>
            </a:ln>
          </p:spPr>
          <p:txBody>
            <a:bodyPr/>
            <a:lstStyle/>
            <a:p>
              <a:endParaRPr lang="en-US"/>
            </a:p>
          </p:txBody>
        </p:sp>
        <p:sp>
          <p:nvSpPr>
            <p:cNvPr id="25679" name="Line 280"/>
            <p:cNvSpPr>
              <a:spLocks noChangeShapeType="1"/>
            </p:cNvSpPr>
            <p:nvPr/>
          </p:nvSpPr>
          <p:spPr bwMode="auto">
            <a:xfrm>
              <a:off x="1120" y="3122"/>
              <a:ext cx="471" cy="1"/>
            </a:xfrm>
            <a:prstGeom prst="line">
              <a:avLst/>
            </a:prstGeom>
            <a:noFill/>
            <a:ln w="12700">
              <a:solidFill>
                <a:srgbClr val="000000"/>
              </a:solidFill>
              <a:round/>
              <a:headEnd/>
              <a:tailEnd/>
            </a:ln>
          </p:spPr>
          <p:txBody>
            <a:bodyPr/>
            <a:lstStyle/>
            <a:p>
              <a:endParaRPr lang="en-US"/>
            </a:p>
          </p:txBody>
        </p:sp>
        <p:sp>
          <p:nvSpPr>
            <p:cNvPr id="25680" name="Line 281"/>
            <p:cNvSpPr>
              <a:spLocks noChangeShapeType="1"/>
            </p:cNvSpPr>
            <p:nvPr/>
          </p:nvSpPr>
          <p:spPr bwMode="auto">
            <a:xfrm>
              <a:off x="1120" y="3186"/>
              <a:ext cx="471" cy="1"/>
            </a:xfrm>
            <a:prstGeom prst="line">
              <a:avLst/>
            </a:prstGeom>
            <a:noFill/>
            <a:ln w="12700">
              <a:solidFill>
                <a:srgbClr val="000000"/>
              </a:solidFill>
              <a:round/>
              <a:headEnd/>
              <a:tailEnd/>
            </a:ln>
          </p:spPr>
          <p:txBody>
            <a:bodyPr/>
            <a:lstStyle/>
            <a:p>
              <a:endParaRPr lang="en-US"/>
            </a:p>
          </p:txBody>
        </p:sp>
        <p:sp>
          <p:nvSpPr>
            <p:cNvPr id="25681" name="Line 282"/>
            <p:cNvSpPr>
              <a:spLocks noChangeShapeType="1"/>
            </p:cNvSpPr>
            <p:nvPr/>
          </p:nvSpPr>
          <p:spPr bwMode="auto">
            <a:xfrm>
              <a:off x="1120" y="3250"/>
              <a:ext cx="471" cy="1"/>
            </a:xfrm>
            <a:prstGeom prst="line">
              <a:avLst/>
            </a:prstGeom>
            <a:noFill/>
            <a:ln w="12700">
              <a:solidFill>
                <a:srgbClr val="000000"/>
              </a:solidFill>
              <a:round/>
              <a:headEnd/>
              <a:tailEnd/>
            </a:ln>
          </p:spPr>
          <p:txBody>
            <a:bodyPr/>
            <a:lstStyle/>
            <a:p>
              <a:endParaRPr lang="en-US"/>
            </a:p>
          </p:txBody>
        </p:sp>
        <p:sp>
          <p:nvSpPr>
            <p:cNvPr id="25682" name="Line 283"/>
            <p:cNvSpPr>
              <a:spLocks noChangeShapeType="1"/>
            </p:cNvSpPr>
            <p:nvPr/>
          </p:nvSpPr>
          <p:spPr bwMode="auto">
            <a:xfrm>
              <a:off x="1120" y="3322"/>
              <a:ext cx="471" cy="1"/>
            </a:xfrm>
            <a:prstGeom prst="line">
              <a:avLst/>
            </a:prstGeom>
            <a:noFill/>
            <a:ln w="12700">
              <a:solidFill>
                <a:srgbClr val="000000"/>
              </a:solidFill>
              <a:round/>
              <a:headEnd/>
              <a:tailEnd/>
            </a:ln>
          </p:spPr>
          <p:txBody>
            <a:bodyPr/>
            <a:lstStyle/>
            <a:p>
              <a:endParaRPr lang="en-US"/>
            </a:p>
          </p:txBody>
        </p:sp>
        <p:sp>
          <p:nvSpPr>
            <p:cNvPr id="25683" name="Line 284"/>
            <p:cNvSpPr>
              <a:spLocks noChangeShapeType="1"/>
            </p:cNvSpPr>
            <p:nvPr/>
          </p:nvSpPr>
          <p:spPr bwMode="auto">
            <a:xfrm>
              <a:off x="1120" y="3385"/>
              <a:ext cx="471" cy="1"/>
            </a:xfrm>
            <a:prstGeom prst="line">
              <a:avLst/>
            </a:prstGeom>
            <a:noFill/>
            <a:ln w="12700">
              <a:solidFill>
                <a:srgbClr val="000000"/>
              </a:solidFill>
              <a:round/>
              <a:headEnd/>
              <a:tailEnd/>
            </a:ln>
          </p:spPr>
          <p:txBody>
            <a:bodyPr/>
            <a:lstStyle/>
            <a:p>
              <a:endParaRPr lang="en-US"/>
            </a:p>
          </p:txBody>
        </p:sp>
        <p:sp>
          <p:nvSpPr>
            <p:cNvPr id="25684" name="Line 285"/>
            <p:cNvSpPr>
              <a:spLocks noChangeShapeType="1"/>
            </p:cNvSpPr>
            <p:nvPr/>
          </p:nvSpPr>
          <p:spPr bwMode="auto">
            <a:xfrm>
              <a:off x="1175" y="2931"/>
              <a:ext cx="1" cy="518"/>
            </a:xfrm>
            <a:prstGeom prst="line">
              <a:avLst/>
            </a:prstGeom>
            <a:noFill/>
            <a:ln w="12700">
              <a:solidFill>
                <a:srgbClr val="000000"/>
              </a:solidFill>
              <a:round/>
              <a:headEnd/>
              <a:tailEnd/>
            </a:ln>
          </p:spPr>
          <p:txBody>
            <a:bodyPr/>
            <a:lstStyle/>
            <a:p>
              <a:endParaRPr lang="en-US"/>
            </a:p>
          </p:txBody>
        </p:sp>
        <p:sp>
          <p:nvSpPr>
            <p:cNvPr id="25685" name="Line 286"/>
            <p:cNvSpPr>
              <a:spLocks noChangeShapeType="1"/>
            </p:cNvSpPr>
            <p:nvPr/>
          </p:nvSpPr>
          <p:spPr bwMode="auto">
            <a:xfrm>
              <a:off x="1231" y="2931"/>
              <a:ext cx="1" cy="518"/>
            </a:xfrm>
            <a:prstGeom prst="line">
              <a:avLst/>
            </a:prstGeom>
            <a:noFill/>
            <a:ln w="12700">
              <a:solidFill>
                <a:srgbClr val="000000"/>
              </a:solidFill>
              <a:round/>
              <a:headEnd/>
              <a:tailEnd/>
            </a:ln>
          </p:spPr>
          <p:txBody>
            <a:bodyPr/>
            <a:lstStyle/>
            <a:p>
              <a:endParaRPr lang="en-US"/>
            </a:p>
          </p:txBody>
        </p:sp>
        <p:sp>
          <p:nvSpPr>
            <p:cNvPr id="25686" name="Line 287"/>
            <p:cNvSpPr>
              <a:spLocks noChangeShapeType="1"/>
            </p:cNvSpPr>
            <p:nvPr/>
          </p:nvSpPr>
          <p:spPr bwMode="auto">
            <a:xfrm>
              <a:off x="1295" y="2931"/>
              <a:ext cx="1" cy="518"/>
            </a:xfrm>
            <a:prstGeom prst="line">
              <a:avLst/>
            </a:prstGeom>
            <a:noFill/>
            <a:ln w="12700">
              <a:solidFill>
                <a:srgbClr val="000000"/>
              </a:solidFill>
              <a:round/>
              <a:headEnd/>
              <a:tailEnd/>
            </a:ln>
          </p:spPr>
          <p:txBody>
            <a:bodyPr/>
            <a:lstStyle/>
            <a:p>
              <a:endParaRPr lang="en-US"/>
            </a:p>
          </p:txBody>
        </p:sp>
        <p:sp>
          <p:nvSpPr>
            <p:cNvPr id="25687" name="Line 288"/>
            <p:cNvSpPr>
              <a:spLocks noChangeShapeType="1"/>
            </p:cNvSpPr>
            <p:nvPr/>
          </p:nvSpPr>
          <p:spPr bwMode="auto">
            <a:xfrm>
              <a:off x="1351" y="2931"/>
              <a:ext cx="1" cy="518"/>
            </a:xfrm>
            <a:prstGeom prst="line">
              <a:avLst/>
            </a:prstGeom>
            <a:noFill/>
            <a:ln w="12700">
              <a:solidFill>
                <a:srgbClr val="000000"/>
              </a:solidFill>
              <a:round/>
              <a:headEnd/>
              <a:tailEnd/>
            </a:ln>
          </p:spPr>
          <p:txBody>
            <a:bodyPr/>
            <a:lstStyle/>
            <a:p>
              <a:endParaRPr lang="en-US"/>
            </a:p>
          </p:txBody>
        </p:sp>
        <p:sp>
          <p:nvSpPr>
            <p:cNvPr id="25688" name="Line 289"/>
            <p:cNvSpPr>
              <a:spLocks noChangeShapeType="1"/>
            </p:cNvSpPr>
            <p:nvPr/>
          </p:nvSpPr>
          <p:spPr bwMode="auto">
            <a:xfrm>
              <a:off x="1415" y="2931"/>
              <a:ext cx="1" cy="518"/>
            </a:xfrm>
            <a:prstGeom prst="line">
              <a:avLst/>
            </a:prstGeom>
            <a:noFill/>
            <a:ln w="12700">
              <a:solidFill>
                <a:srgbClr val="000000"/>
              </a:solidFill>
              <a:round/>
              <a:headEnd/>
              <a:tailEnd/>
            </a:ln>
          </p:spPr>
          <p:txBody>
            <a:bodyPr/>
            <a:lstStyle/>
            <a:p>
              <a:endParaRPr lang="en-US"/>
            </a:p>
          </p:txBody>
        </p:sp>
        <p:sp>
          <p:nvSpPr>
            <p:cNvPr id="25689" name="Line 290"/>
            <p:cNvSpPr>
              <a:spLocks noChangeShapeType="1"/>
            </p:cNvSpPr>
            <p:nvPr/>
          </p:nvSpPr>
          <p:spPr bwMode="auto">
            <a:xfrm>
              <a:off x="1471" y="2931"/>
              <a:ext cx="1" cy="518"/>
            </a:xfrm>
            <a:prstGeom prst="line">
              <a:avLst/>
            </a:prstGeom>
            <a:noFill/>
            <a:ln w="12700">
              <a:solidFill>
                <a:srgbClr val="000000"/>
              </a:solidFill>
              <a:round/>
              <a:headEnd/>
              <a:tailEnd/>
            </a:ln>
          </p:spPr>
          <p:txBody>
            <a:bodyPr/>
            <a:lstStyle/>
            <a:p>
              <a:endParaRPr lang="en-US"/>
            </a:p>
          </p:txBody>
        </p:sp>
        <p:sp>
          <p:nvSpPr>
            <p:cNvPr id="25690" name="Line 291"/>
            <p:cNvSpPr>
              <a:spLocks noChangeShapeType="1"/>
            </p:cNvSpPr>
            <p:nvPr/>
          </p:nvSpPr>
          <p:spPr bwMode="auto">
            <a:xfrm>
              <a:off x="1527" y="2931"/>
              <a:ext cx="1" cy="518"/>
            </a:xfrm>
            <a:prstGeom prst="line">
              <a:avLst/>
            </a:prstGeom>
            <a:noFill/>
            <a:ln w="12700">
              <a:solidFill>
                <a:srgbClr val="000000"/>
              </a:solidFill>
              <a:round/>
              <a:headEnd/>
              <a:tailEnd/>
            </a:ln>
          </p:spPr>
          <p:txBody>
            <a:bodyPr/>
            <a:lstStyle/>
            <a:p>
              <a:endParaRPr lang="en-US"/>
            </a:p>
          </p:txBody>
        </p:sp>
        <p:sp>
          <p:nvSpPr>
            <p:cNvPr id="25691" name="Line 292"/>
            <p:cNvSpPr>
              <a:spLocks noChangeShapeType="1"/>
            </p:cNvSpPr>
            <p:nvPr/>
          </p:nvSpPr>
          <p:spPr bwMode="auto">
            <a:xfrm flipV="1">
              <a:off x="1120" y="2899"/>
              <a:ext cx="24" cy="32"/>
            </a:xfrm>
            <a:prstGeom prst="line">
              <a:avLst/>
            </a:prstGeom>
            <a:noFill/>
            <a:ln w="12700">
              <a:solidFill>
                <a:srgbClr val="000000"/>
              </a:solidFill>
              <a:round/>
              <a:headEnd/>
              <a:tailEnd/>
            </a:ln>
          </p:spPr>
          <p:txBody>
            <a:bodyPr/>
            <a:lstStyle/>
            <a:p>
              <a:endParaRPr lang="en-US"/>
            </a:p>
          </p:txBody>
        </p:sp>
        <p:sp>
          <p:nvSpPr>
            <p:cNvPr id="25692" name="Line 293"/>
            <p:cNvSpPr>
              <a:spLocks noChangeShapeType="1"/>
            </p:cNvSpPr>
            <p:nvPr/>
          </p:nvSpPr>
          <p:spPr bwMode="auto">
            <a:xfrm flipV="1">
              <a:off x="1175" y="2899"/>
              <a:ext cx="32" cy="32"/>
            </a:xfrm>
            <a:prstGeom prst="line">
              <a:avLst/>
            </a:prstGeom>
            <a:noFill/>
            <a:ln w="12700">
              <a:solidFill>
                <a:srgbClr val="000000"/>
              </a:solidFill>
              <a:round/>
              <a:headEnd/>
              <a:tailEnd/>
            </a:ln>
          </p:spPr>
          <p:txBody>
            <a:bodyPr/>
            <a:lstStyle/>
            <a:p>
              <a:endParaRPr lang="en-US"/>
            </a:p>
          </p:txBody>
        </p:sp>
        <p:sp>
          <p:nvSpPr>
            <p:cNvPr id="25693" name="Line 294"/>
            <p:cNvSpPr>
              <a:spLocks noChangeShapeType="1"/>
            </p:cNvSpPr>
            <p:nvPr/>
          </p:nvSpPr>
          <p:spPr bwMode="auto">
            <a:xfrm flipV="1">
              <a:off x="1231" y="2899"/>
              <a:ext cx="32" cy="32"/>
            </a:xfrm>
            <a:prstGeom prst="line">
              <a:avLst/>
            </a:prstGeom>
            <a:noFill/>
            <a:ln w="12700">
              <a:solidFill>
                <a:srgbClr val="000000"/>
              </a:solidFill>
              <a:round/>
              <a:headEnd/>
              <a:tailEnd/>
            </a:ln>
          </p:spPr>
          <p:txBody>
            <a:bodyPr/>
            <a:lstStyle/>
            <a:p>
              <a:endParaRPr lang="en-US"/>
            </a:p>
          </p:txBody>
        </p:sp>
        <p:sp>
          <p:nvSpPr>
            <p:cNvPr id="25694" name="Line 295"/>
            <p:cNvSpPr>
              <a:spLocks noChangeShapeType="1"/>
            </p:cNvSpPr>
            <p:nvPr/>
          </p:nvSpPr>
          <p:spPr bwMode="auto">
            <a:xfrm flipV="1">
              <a:off x="1295" y="2899"/>
              <a:ext cx="24" cy="32"/>
            </a:xfrm>
            <a:prstGeom prst="line">
              <a:avLst/>
            </a:prstGeom>
            <a:noFill/>
            <a:ln w="12700">
              <a:solidFill>
                <a:srgbClr val="000000"/>
              </a:solidFill>
              <a:round/>
              <a:headEnd/>
              <a:tailEnd/>
            </a:ln>
          </p:spPr>
          <p:txBody>
            <a:bodyPr/>
            <a:lstStyle/>
            <a:p>
              <a:endParaRPr lang="en-US"/>
            </a:p>
          </p:txBody>
        </p:sp>
        <p:sp>
          <p:nvSpPr>
            <p:cNvPr id="25695" name="Line 296"/>
            <p:cNvSpPr>
              <a:spLocks noChangeShapeType="1"/>
            </p:cNvSpPr>
            <p:nvPr/>
          </p:nvSpPr>
          <p:spPr bwMode="auto">
            <a:xfrm flipV="1">
              <a:off x="1351" y="2899"/>
              <a:ext cx="32" cy="32"/>
            </a:xfrm>
            <a:prstGeom prst="line">
              <a:avLst/>
            </a:prstGeom>
            <a:noFill/>
            <a:ln w="12700">
              <a:solidFill>
                <a:srgbClr val="000000"/>
              </a:solidFill>
              <a:round/>
              <a:headEnd/>
              <a:tailEnd/>
            </a:ln>
          </p:spPr>
          <p:txBody>
            <a:bodyPr/>
            <a:lstStyle/>
            <a:p>
              <a:endParaRPr lang="en-US"/>
            </a:p>
          </p:txBody>
        </p:sp>
        <p:sp>
          <p:nvSpPr>
            <p:cNvPr id="25696" name="Line 297"/>
            <p:cNvSpPr>
              <a:spLocks noChangeShapeType="1"/>
            </p:cNvSpPr>
            <p:nvPr/>
          </p:nvSpPr>
          <p:spPr bwMode="auto">
            <a:xfrm flipV="1">
              <a:off x="1415" y="2899"/>
              <a:ext cx="24" cy="32"/>
            </a:xfrm>
            <a:prstGeom prst="line">
              <a:avLst/>
            </a:prstGeom>
            <a:noFill/>
            <a:ln w="12700">
              <a:solidFill>
                <a:srgbClr val="000000"/>
              </a:solidFill>
              <a:round/>
              <a:headEnd/>
              <a:tailEnd/>
            </a:ln>
          </p:spPr>
          <p:txBody>
            <a:bodyPr/>
            <a:lstStyle/>
            <a:p>
              <a:endParaRPr lang="en-US"/>
            </a:p>
          </p:txBody>
        </p:sp>
        <p:sp>
          <p:nvSpPr>
            <p:cNvPr id="25697" name="Line 298"/>
            <p:cNvSpPr>
              <a:spLocks noChangeShapeType="1"/>
            </p:cNvSpPr>
            <p:nvPr/>
          </p:nvSpPr>
          <p:spPr bwMode="auto">
            <a:xfrm flipV="1">
              <a:off x="1471" y="2899"/>
              <a:ext cx="32" cy="32"/>
            </a:xfrm>
            <a:prstGeom prst="line">
              <a:avLst/>
            </a:prstGeom>
            <a:noFill/>
            <a:ln w="12700">
              <a:solidFill>
                <a:srgbClr val="000000"/>
              </a:solidFill>
              <a:round/>
              <a:headEnd/>
              <a:tailEnd/>
            </a:ln>
          </p:spPr>
          <p:txBody>
            <a:bodyPr/>
            <a:lstStyle/>
            <a:p>
              <a:endParaRPr lang="en-US"/>
            </a:p>
          </p:txBody>
        </p:sp>
        <p:sp>
          <p:nvSpPr>
            <p:cNvPr id="25698" name="Line 299"/>
            <p:cNvSpPr>
              <a:spLocks noChangeShapeType="1"/>
            </p:cNvSpPr>
            <p:nvPr/>
          </p:nvSpPr>
          <p:spPr bwMode="auto">
            <a:xfrm flipV="1">
              <a:off x="1527" y="2899"/>
              <a:ext cx="32" cy="32"/>
            </a:xfrm>
            <a:prstGeom prst="line">
              <a:avLst/>
            </a:prstGeom>
            <a:noFill/>
            <a:ln w="12700">
              <a:solidFill>
                <a:srgbClr val="000000"/>
              </a:solidFill>
              <a:round/>
              <a:headEnd/>
              <a:tailEnd/>
            </a:ln>
          </p:spPr>
          <p:txBody>
            <a:bodyPr/>
            <a:lstStyle/>
            <a:p>
              <a:endParaRPr lang="en-US"/>
            </a:p>
          </p:txBody>
        </p:sp>
        <p:sp>
          <p:nvSpPr>
            <p:cNvPr id="25699" name="Line 300"/>
            <p:cNvSpPr>
              <a:spLocks noChangeShapeType="1"/>
            </p:cNvSpPr>
            <p:nvPr/>
          </p:nvSpPr>
          <p:spPr bwMode="auto">
            <a:xfrm flipV="1">
              <a:off x="1591" y="2899"/>
              <a:ext cx="24" cy="32"/>
            </a:xfrm>
            <a:prstGeom prst="line">
              <a:avLst/>
            </a:prstGeom>
            <a:noFill/>
            <a:ln w="12700">
              <a:solidFill>
                <a:srgbClr val="000000"/>
              </a:solidFill>
              <a:round/>
              <a:headEnd/>
              <a:tailEnd/>
            </a:ln>
          </p:spPr>
          <p:txBody>
            <a:bodyPr/>
            <a:lstStyle/>
            <a:p>
              <a:endParaRPr lang="en-US"/>
            </a:p>
          </p:txBody>
        </p:sp>
        <p:sp>
          <p:nvSpPr>
            <p:cNvPr id="25700" name="Line 301"/>
            <p:cNvSpPr>
              <a:spLocks noChangeShapeType="1"/>
            </p:cNvSpPr>
            <p:nvPr/>
          </p:nvSpPr>
          <p:spPr bwMode="auto">
            <a:xfrm flipV="1">
              <a:off x="1591" y="2963"/>
              <a:ext cx="24" cy="32"/>
            </a:xfrm>
            <a:prstGeom prst="line">
              <a:avLst/>
            </a:prstGeom>
            <a:noFill/>
            <a:ln w="12700">
              <a:solidFill>
                <a:srgbClr val="000000"/>
              </a:solidFill>
              <a:round/>
              <a:headEnd/>
              <a:tailEnd/>
            </a:ln>
          </p:spPr>
          <p:txBody>
            <a:bodyPr/>
            <a:lstStyle/>
            <a:p>
              <a:endParaRPr lang="en-US"/>
            </a:p>
          </p:txBody>
        </p:sp>
        <p:sp>
          <p:nvSpPr>
            <p:cNvPr id="25701" name="Line 302"/>
            <p:cNvSpPr>
              <a:spLocks noChangeShapeType="1"/>
            </p:cNvSpPr>
            <p:nvPr/>
          </p:nvSpPr>
          <p:spPr bwMode="auto">
            <a:xfrm flipV="1">
              <a:off x="1591" y="3027"/>
              <a:ext cx="24" cy="31"/>
            </a:xfrm>
            <a:prstGeom prst="line">
              <a:avLst/>
            </a:prstGeom>
            <a:noFill/>
            <a:ln w="12700">
              <a:solidFill>
                <a:srgbClr val="000000"/>
              </a:solidFill>
              <a:round/>
              <a:headEnd/>
              <a:tailEnd/>
            </a:ln>
          </p:spPr>
          <p:txBody>
            <a:bodyPr/>
            <a:lstStyle/>
            <a:p>
              <a:endParaRPr lang="en-US"/>
            </a:p>
          </p:txBody>
        </p:sp>
        <p:sp>
          <p:nvSpPr>
            <p:cNvPr id="25702" name="Line 303"/>
            <p:cNvSpPr>
              <a:spLocks noChangeShapeType="1"/>
            </p:cNvSpPr>
            <p:nvPr/>
          </p:nvSpPr>
          <p:spPr bwMode="auto">
            <a:xfrm flipV="1">
              <a:off x="1591" y="3090"/>
              <a:ext cx="24" cy="32"/>
            </a:xfrm>
            <a:prstGeom prst="line">
              <a:avLst/>
            </a:prstGeom>
            <a:noFill/>
            <a:ln w="12700">
              <a:solidFill>
                <a:srgbClr val="000000"/>
              </a:solidFill>
              <a:round/>
              <a:headEnd/>
              <a:tailEnd/>
            </a:ln>
          </p:spPr>
          <p:txBody>
            <a:bodyPr/>
            <a:lstStyle/>
            <a:p>
              <a:endParaRPr lang="en-US"/>
            </a:p>
          </p:txBody>
        </p:sp>
        <p:sp>
          <p:nvSpPr>
            <p:cNvPr id="25703" name="Line 304"/>
            <p:cNvSpPr>
              <a:spLocks noChangeShapeType="1"/>
            </p:cNvSpPr>
            <p:nvPr/>
          </p:nvSpPr>
          <p:spPr bwMode="auto">
            <a:xfrm flipV="1">
              <a:off x="1591" y="3154"/>
              <a:ext cx="24" cy="32"/>
            </a:xfrm>
            <a:prstGeom prst="line">
              <a:avLst/>
            </a:prstGeom>
            <a:noFill/>
            <a:ln w="12700">
              <a:solidFill>
                <a:srgbClr val="000000"/>
              </a:solidFill>
              <a:round/>
              <a:headEnd/>
              <a:tailEnd/>
            </a:ln>
          </p:spPr>
          <p:txBody>
            <a:bodyPr/>
            <a:lstStyle/>
            <a:p>
              <a:endParaRPr lang="en-US"/>
            </a:p>
          </p:txBody>
        </p:sp>
        <p:sp>
          <p:nvSpPr>
            <p:cNvPr id="25704" name="Line 305"/>
            <p:cNvSpPr>
              <a:spLocks noChangeShapeType="1"/>
            </p:cNvSpPr>
            <p:nvPr/>
          </p:nvSpPr>
          <p:spPr bwMode="auto">
            <a:xfrm flipV="1">
              <a:off x="1591" y="3218"/>
              <a:ext cx="24" cy="32"/>
            </a:xfrm>
            <a:prstGeom prst="line">
              <a:avLst/>
            </a:prstGeom>
            <a:noFill/>
            <a:ln w="12700">
              <a:solidFill>
                <a:srgbClr val="000000"/>
              </a:solidFill>
              <a:round/>
              <a:headEnd/>
              <a:tailEnd/>
            </a:ln>
          </p:spPr>
          <p:txBody>
            <a:bodyPr/>
            <a:lstStyle/>
            <a:p>
              <a:endParaRPr lang="en-US"/>
            </a:p>
          </p:txBody>
        </p:sp>
        <p:sp>
          <p:nvSpPr>
            <p:cNvPr id="25705" name="Line 306"/>
            <p:cNvSpPr>
              <a:spLocks noChangeShapeType="1"/>
            </p:cNvSpPr>
            <p:nvPr/>
          </p:nvSpPr>
          <p:spPr bwMode="auto">
            <a:xfrm flipV="1">
              <a:off x="1591" y="3282"/>
              <a:ext cx="24" cy="40"/>
            </a:xfrm>
            <a:prstGeom prst="line">
              <a:avLst/>
            </a:prstGeom>
            <a:noFill/>
            <a:ln w="12700">
              <a:solidFill>
                <a:srgbClr val="000000"/>
              </a:solidFill>
              <a:round/>
              <a:headEnd/>
              <a:tailEnd/>
            </a:ln>
          </p:spPr>
          <p:txBody>
            <a:bodyPr/>
            <a:lstStyle/>
            <a:p>
              <a:endParaRPr lang="en-US"/>
            </a:p>
          </p:txBody>
        </p:sp>
        <p:sp>
          <p:nvSpPr>
            <p:cNvPr id="25706" name="Line 307"/>
            <p:cNvSpPr>
              <a:spLocks noChangeShapeType="1"/>
            </p:cNvSpPr>
            <p:nvPr/>
          </p:nvSpPr>
          <p:spPr bwMode="auto">
            <a:xfrm flipV="1">
              <a:off x="1591" y="3354"/>
              <a:ext cx="24" cy="31"/>
            </a:xfrm>
            <a:prstGeom prst="line">
              <a:avLst/>
            </a:prstGeom>
            <a:noFill/>
            <a:ln w="12700">
              <a:solidFill>
                <a:srgbClr val="000000"/>
              </a:solidFill>
              <a:round/>
              <a:headEnd/>
              <a:tailEnd/>
            </a:ln>
          </p:spPr>
          <p:txBody>
            <a:bodyPr/>
            <a:lstStyle/>
            <a:p>
              <a:endParaRPr lang="en-US"/>
            </a:p>
          </p:txBody>
        </p:sp>
        <p:sp>
          <p:nvSpPr>
            <p:cNvPr id="25707" name="Line 308"/>
            <p:cNvSpPr>
              <a:spLocks noChangeShapeType="1"/>
            </p:cNvSpPr>
            <p:nvPr/>
          </p:nvSpPr>
          <p:spPr bwMode="auto">
            <a:xfrm flipV="1">
              <a:off x="1591" y="3417"/>
              <a:ext cx="24" cy="32"/>
            </a:xfrm>
            <a:prstGeom prst="line">
              <a:avLst/>
            </a:prstGeom>
            <a:noFill/>
            <a:ln w="12700">
              <a:solidFill>
                <a:srgbClr val="000000"/>
              </a:solidFill>
              <a:round/>
              <a:headEnd/>
              <a:tailEnd/>
            </a:ln>
          </p:spPr>
          <p:txBody>
            <a:bodyPr/>
            <a:lstStyle/>
            <a:p>
              <a:endParaRPr lang="en-US"/>
            </a:p>
          </p:txBody>
        </p:sp>
        <p:sp>
          <p:nvSpPr>
            <p:cNvPr id="25708" name="Line 309"/>
            <p:cNvSpPr>
              <a:spLocks noChangeShapeType="1"/>
            </p:cNvSpPr>
            <p:nvPr/>
          </p:nvSpPr>
          <p:spPr bwMode="auto">
            <a:xfrm>
              <a:off x="1144" y="2899"/>
              <a:ext cx="471" cy="1"/>
            </a:xfrm>
            <a:prstGeom prst="line">
              <a:avLst/>
            </a:prstGeom>
            <a:noFill/>
            <a:ln w="12700">
              <a:solidFill>
                <a:srgbClr val="000000"/>
              </a:solidFill>
              <a:round/>
              <a:headEnd/>
              <a:tailEnd/>
            </a:ln>
          </p:spPr>
          <p:txBody>
            <a:bodyPr/>
            <a:lstStyle/>
            <a:p>
              <a:endParaRPr lang="en-US"/>
            </a:p>
          </p:txBody>
        </p:sp>
        <p:sp>
          <p:nvSpPr>
            <p:cNvPr id="25709" name="Line 310"/>
            <p:cNvSpPr>
              <a:spLocks noChangeShapeType="1"/>
            </p:cNvSpPr>
            <p:nvPr/>
          </p:nvSpPr>
          <p:spPr bwMode="auto">
            <a:xfrm>
              <a:off x="1615" y="2899"/>
              <a:ext cx="1" cy="518"/>
            </a:xfrm>
            <a:prstGeom prst="line">
              <a:avLst/>
            </a:prstGeom>
            <a:noFill/>
            <a:ln w="12700">
              <a:solidFill>
                <a:srgbClr val="000000"/>
              </a:solidFill>
              <a:round/>
              <a:headEnd/>
              <a:tailEnd/>
            </a:ln>
          </p:spPr>
          <p:txBody>
            <a:bodyPr/>
            <a:lstStyle/>
            <a:p>
              <a:endParaRPr lang="en-US"/>
            </a:p>
          </p:txBody>
        </p:sp>
        <p:sp>
          <p:nvSpPr>
            <p:cNvPr id="25710" name="Freeform 311"/>
            <p:cNvSpPr>
              <a:spLocks/>
            </p:cNvSpPr>
            <p:nvPr/>
          </p:nvSpPr>
          <p:spPr bwMode="auto">
            <a:xfrm>
              <a:off x="928" y="2931"/>
              <a:ext cx="72" cy="80"/>
            </a:xfrm>
            <a:custGeom>
              <a:avLst/>
              <a:gdLst>
                <a:gd name="T0" fmla="*/ 576 w 9"/>
                <a:gd name="T1" fmla="*/ 384 h 10"/>
                <a:gd name="T2" fmla="*/ 192 w 9"/>
                <a:gd name="T3" fmla="*/ 0 h 10"/>
                <a:gd name="T4" fmla="*/ 0 w 9"/>
                <a:gd name="T5" fmla="*/ 640 h 10"/>
                <a:gd name="T6" fmla="*/ 576 w 9"/>
                <a:gd name="T7" fmla="*/ 384 h 10"/>
                <a:gd name="T8" fmla="*/ 0 60000 65536"/>
                <a:gd name="T9" fmla="*/ 0 60000 65536"/>
                <a:gd name="T10" fmla="*/ 0 60000 65536"/>
                <a:gd name="T11" fmla="*/ 0 60000 65536"/>
                <a:gd name="T12" fmla="*/ 0 w 9"/>
                <a:gd name="T13" fmla="*/ 0 h 10"/>
                <a:gd name="T14" fmla="*/ 9 w 9"/>
                <a:gd name="T15" fmla="*/ 10 h 10"/>
              </a:gdLst>
              <a:ahLst/>
              <a:cxnLst>
                <a:cxn ang="T8">
                  <a:pos x="T0" y="T1"/>
                </a:cxn>
                <a:cxn ang="T9">
                  <a:pos x="T2" y="T3"/>
                </a:cxn>
                <a:cxn ang="T10">
                  <a:pos x="T4" y="T5"/>
                </a:cxn>
                <a:cxn ang="T11">
                  <a:pos x="T6" y="T7"/>
                </a:cxn>
              </a:cxnLst>
              <a:rect l="T12" t="T13" r="T14" b="T15"/>
              <a:pathLst>
                <a:path w="9" h="10">
                  <a:moveTo>
                    <a:pt x="9" y="6"/>
                  </a:moveTo>
                  <a:cubicBezTo>
                    <a:pt x="8" y="3"/>
                    <a:pt x="6" y="1"/>
                    <a:pt x="3" y="0"/>
                  </a:cubicBezTo>
                  <a:lnTo>
                    <a:pt x="0" y="10"/>
                  </a:lnTo>
                  <a:lnTo>
                    <a:pt x="9" y="6"/>
                  </a:lnTo>
                  <a:close/>
                </a:path>
              </a:pathLst>
            </a:custGeom>
            <a:noFill/>
            <a:ln w="9525">
              <a:noFill/>
              <a:round/>
              <a:headEnd/>
              <a:tailEnd/>
            </a:ln>
          </p:spPr>
          <p:txBody>
            <a:bodyPr/>
            <a:lstStyle/>
            <a:p>
              <a:endParaRPr lang="en-IN"/>
            </a:p>
          </p:txBody>
        </p:sp>
        <p:sp>
          <p:nvSpPr>
            <p:cNvPr id="25711" name="Freeform 312"/>
            <p:cNvSpPr>
              <a:spLocks/>
            </p:cNvSpPr>
            <p:nvPr/>
          </p:nvSpPr>
          <p:spPr bwMode="auto">
            <a:xfrm>
              <a:off x="1136" y="2724"/>
              <a:ext cx="79" cy="71"/>
            </a:xfrm>
            <a:custGeom>
              <a:avLst/>
              <a:gdLst>
                <a:gd name="T0" fmla="*/ 0 w 10"/>
                <a:gd name="T1" fmla="*/ 189 h 9"/>
                <a:gd name="T2" fmla="*/ 371 w 10"/>
                <a:gd name="T3" fmla="*/ 560 h 9"/>
                <a:gd name="T4" fmla="*/ 624 w 10"/>
                <a:gd name="T5" fmla="*/ 0 h 9"/>
                <a:gd name="T6" fmla="*/ 0 w 10"/>
                <a:gd name="T7" fmla="*/ 189 h 9"/>
                <a:gd name="T8" fmla="*/ 0 60000 65536"/>
                <a:gd name="T9" fmla="*/ 0 60000 65536"/>
                <a:gd name="T10" fmla="*/ 0 60000 65536"/>
                <a:gd name="T11" fmla="*/ 0 60000 65536"/>
                <a:gd name="T12" fmla="*/ 0 w 10"/>
                <a:gd name="T13" fmla="*/ 0 h 9"/>
                <a:gd name="T14" fmla="*/ 10 w 10"/>
                <a:gd name="T15" fmla="*/ 9 h 9"/>
              </a:gdLst>
              <a:ahLst/>
              <a:cxnLst>
                <a:cxn ang="T8">
                  <a:pos x="T0" y="T1"/>
                </a:cxn>
                <a:cxn ang="T9">
                  <a:pos x="T2" y="T3"/>
                </a:cxn>
                <a:cxn ang="T10">
                  <a:pos x="T4" y="T5"/>
                </a:cxn>
                <a:cxn ang="T11">
                  <a:pos x="T6" y="T7"/>
                </a:cxn>
              </a:cxnLst>
              <a:rect l="T12" t="T13" r="T14" b="T15"/>
              <a:pathLst>
                <a:path w="10" h="9">
                  <a:moveTo>
                    <a:pt x="0" y="3"/>
                  </a:moveTo>
                  <a:cubicBezTo>
                    <a:pt x="1" y="6"/>
                    <a:pt x="3" y="8"/>
                    <a:pt x="6" y="9"/>
                  </a:cubicBezTo>
                  <a:lnTo>
                    <a:pt x="10" y="0"/>
                  </a:lnTo>
                  <a:lnTo>
                    <a:pt x="0" y="3"/>
                  </a:lnTo>
                  <a:close/>
                </a:path>
              </a:pathLst>
            </a:custGeom>
            <a:noFill/>
            <a:ln w="9525">
              <a:noFill/>
              <a:round/>
              <a:headEnd/>
              <a:tailEnd/>
            </a:ln>
          </p:spPr>
          <p:txBody>
            <a:bodyPr/>
            <a:lstStyle/>
            <a:p>
              <a:endParaRPr lang="en-IN"/>
            </a:p>
          </p:txBody>
        </p:sp>
        <p:sp>
          <p:nvSpPr>
            <p:cNvPr id="25712" name="Line 313"/>
            <p:cNvSpPr>
              <a:spLocks noChangeShapeType="1"/>
            </p:cNvSpPr>
            <p:nvPr/>
          </p:nvSpPr>
          <p:spPr bwMode="auto">
            <a:xfrm flipH="1">
              <a:off x="976" y="2771"/>
              <a:ext cx="191" cy="192"/>
            </a:xfrm>
            <a:prstGeom prst="line">
              <a:avLst/>
            </a:prstGeom>
            <a:noFill/>
            <a:ln w="12700">
              <a:solidFill>
                <a:srgbClr val="000000"/>
              </a:solidFill>
              <a:round/>
              <a:headEnd/>
              <a:tailEnd/>
            </a:ln>
          </p:spPr>
          <p:txBody>
            <a:bodyPr/>
            <a:lstStyle/>
            <a:p>
              <a:endParaRPr lang="en-US"/>
            </a:p>
          </p:txBody>
        </p:sp>
        <p:sp>
          <p:nvSpPr>
            <p:cNvPr id="25713" name="Rectangle 314"/>
            <p:cNvSpPr>
              <a:spLocks noChangeArrowheads="1"/>
            </p:cNvSpPr>
            <p:nvPr/>
          </p:nvSpPr>
          <p:spPr bwMode="auto">
            <a:xfrm>
              <a:off x="948" y="3094"/>
              <a:ext cx="471" cy="519"/>
            </a:xfrm>
            <a:prstGeom prst="rect">
              <a:avLst/>
            </a:prstGeom>
            <a:solidFill>
              <a:srgbClr val="FFFFFF"/>
            </a:solidFill>
            <a:ln w="12700">
              <a:solidFill>
                <a:srgbClr val="000000"/>
              </a:solidFill>
              <a:miter lim="800000"/>
              <a:headEnd/>
              <a:tailEnd/>
            </a:ln>
          </p:spPr>
          <p:txBody>
            <a:bodyPr/>
            <a:lstStyle/>
            <a:p>
              <a:endParaRPr lang="en-US"/>
            </a:p>
          </p:txBody>
        </p:sp>
        <p:sp>
          <p:nvSpPr>
            <p:cNvPr id="25714" name="Line 315"/>
            <p:cNvSpPr>
              <a:spLocks noChangeShapeType="1"/>
            </p:cNvSpPr>
            <p:nvPr/>
          </p:nvSpPr>
          <p:spPr bwMode="auto">
            <a:xfrm>
              <a:off x="944" y="3154"/>
              <a:ext cx="471" cy="1"/>
            </a:xfrm>
            <a:prstGeom prst="line">
              <a:avLst/>
            </a:prstGeom>
            <a:noFill/>
            <a:ln w="12700">
              <a:solidFill>
                <a:srgbClr val="000000"/>
              </a:solidFill>
              <a:round/>
              <a:headEnd/>
              <a:tailEnd/>
            </a:ln>
          </p:spPr>
          <p:txBody>
            <a:bodyPr/>
            <a:lstStyle/>
            <a:p>
              <a:endParaRPr lang="en-US"/>
            </a:p>
          </p:txBody>
        </p:sp>
        <p:sp>
          <p:nvSpPr>
            <p:cNvPr id="25715" name="Line 316"/>
            <p:cNvSpPr>
              <a:spLocks noChangeShapeType="1"/>
            </p:cNvSpPr>
            <p:nvPr/>
          </p:nvSpPr>
          <p:spPr bwMode="auto">
            <a:xfrm>
              <a:off x="944" y="3218"/>
              <a:ext cx="471" cy="1"/>
            </a:xfrm>
            <a:prstGeom prst="line">
              <a:avLst/>
            </a:prstGeom>
            <a:noFill/>
            <a:ln w="12700">
              <a:solidFill>
                <a:srgbClr val="000000"/>
              </a:solidFill>
              <a:round/>
              <a:headEnd/>
              <a:tailEnd/>
            </a:ln>
          </p:spPr>
          <p:txBody>
            <a:bodyPr/>
            <a:lstStyle/>
            <a:p>
              <a:endParaRPr lang="en-US"/>
            </a:p>
          </p:txBody>
        </p:sp>
        <p:sp>
          <p:nvSpPr>
            <p:cNvPr id="25716" name="Line 317"/>
            <p:cNvSpPr>
              <a:spLocks noChangeShapeType="1"/>
            </p:cNvSpPr>
            <p:nvPr/>
          </p:nvSpPr>
          <p:spPr bwMode="auto">
            <a:xfrm>
              <a:off x="944" y="3282"/>
              <a:ext cx="471" cy="1"/>
            </a:xfrm>
            <a:prstGeom prst="line">
              <a:avLst/>
            </a:prstGeom>
            <a:noFill/>
            <a:ln w="12700">
              <a:solidFill>
                <a:srgbClr val="000000"/>
              </a:solidFill>
              <a:round/>
              <a:headEnd/>
              <a:tailEnd/>
            </a:ln>
          </p:spPr>
          <p:txBody>
            <a:bodyPr/>
            <a:lstStyle/>
            <a:p>
              <a:endParaRPr lang="en-US"/>
            </a:p>
          </p:txBody>
        </p:sp>
        <p:sp>
          <p:nvSpPr>
            <p:cNvPr id="25717" name="Line 318"/>
            <p:cNvSpPr>
              <a:spLocks noChangeShapeType="1"/>
            </p:cNvSpPr>
            <p:nvPr/>
          </p:nvSpPr>
          <p:spPr bwMode="auto">
            <a:xfrm>
              <a:off x="944" y="3354"/>
              <a:ext cx="471" cy="1"/>
            </a:xfrm>
            <a:prstGeom prst="line">
              <a:avLst/>
            </a:prstGeom>
            <a:noFill/>
            <a:ln w="12700">
              <a:solidFill>
                <a:srgbClr val="000000"/>
              </a:solidFill>
              <a:round/>
              <a:headEnd/>
              <a:tailEnd/>
            </a:ln>
          </p:spPr>
          <p:txBody>
            <a:bodyPr/>
            <a:lstStyle/>
            <a:p>
              <a:endParaRPr lang="en-US"/>
            </a:p>
          </p:txBody>
        </p:sp>
        <p:sp>
          <p:nvSpPr>
            <p:cNvPr id="25718" name="Line 319"/>
            <p:cNvSpPr>
              <a:spLocks noChangeShapeType="1"/>
            </p:cNvSpPr>
            <p:nvPr/>
          </p:nvSpPr>
          <p:spPr bwMode="auto">
            <a:xfrm>
              <a:off x="944" y="3417"/>
              <a:ext cx="471" cy="1"/>
            </a:xfrm>
            <a:prstGeom prst="line">
              <a:avLst/>
            </a:prstGeom>
            <a:noFill/>
            <a:ln w="12700">
              <a:solidFill>
                <a:srgbClr val="000000"/>
              </a:solidFill>
              <a:round/>
              <a:headEnd/>
              <a:tailEnd/>
            </a:ln>
          </p:spPr>
          <p:txBody>
            <a:bodyPr/>
            <a:lstStyle/>
            <a:p>
              <a:endParaRPr lang="en-US"/>
            </a:p>
          </p:txBody>
        </p:sp>
        <p:sp>
          <p:nvSpPr>
            <p:cNvPr id="25719" name="Line 320"/>
            <p:cNvSpPr>
              <a:spLocks noChangeShapeType="1"/>
            </p:cNvSpPr>
            <p:nvPr/>
          </p:nvSpPr>
          <p:spPr bwMode="auto">
            <a:xfrm>
              <a:off x="944" y="3481"/>
              <a:ext cx="471" cy="1"/>
            </a:xfrm>
            <a:prstGeom prst="line">
              <a:avLst/>
            </a:prstGeom>
            <a:noFill/>
            <a:ln w="12700">
              <a:solidFill>
                <a:srgbClr val="000000"/>
              </a:solidFill>
              <a:round/>
              <a:headEnd/>
              <a:tailEnd/>
            </a:ln>
          </p:spPr>
          <p:txBody>
            <a:bodyPr/>
            <a:lstStyle/>
            <a:p>
              <a:endParaRPr lang="en-US"/>
            </a:p>
          </p:txBody>
        </p:sp>
        <p:sp>
          <p:nvSpPr>
            <p:cNvPr id="25720" name="Line 321"/>
            <p:cNvSpPr>
              <a:spLocks noChangeShapeType="1"/>
            </p:cNvSpPr>
            <p:nvPr/>
          </p:nvSpPr>
          <p:spPr bwMode="auto">
            <a:xfrm>
              <a:off x="944" y="3545"/>
              <a:ext cx="471" cy="1"/>
            </a:xfrm>
            <a:prstGeom prst="line">
              <a:avLst/>
            </a:prstGeom>
            <a:noFill/>
            <a:ln w="12700">
              <a:solidFill>
                <a:srgbClr val="000000"/>
              </a:solidFill>
              <a:round/>
              <a:headEnd/>
              <a:tailEnd/>
            </a:ln>
          </p:spPr>
          <p:txBody>
            <a:bodyPr/>
            <a:lstStyle/>
            <a:p>
              <a:endParaRPr lang="en-US"/>
            </a:p>
          </p:txBody>
        </p:sp>
        <p:sp>
          <p:nvSpPr>
            <p:cNvPr id="25721" name="Line 322"/>
            <p:cNvSpPr>
              <a:spLocks noChangeShapeType="1"/>
            </p:cNvSpPr>
            <p:nvPr/>
          </p:nvSpPr>
          <p:spPr bwMode="auto">
            <a:xfrm>
              <a:off x="1000" y="3090"/>
              <a:ext cx="1" cy="519"/>
            </a:xfrm>
            <a:prstGeom prst="line">
              <a:avLst/>
            </a:prstGeom>
            <a:noFill/>
            <a:ln w="12700">
              <a:solidFill>
                <a:srgbClr val="000000"/>
              </a:solidFill>
              <a:round/>
              <a:headEnd/>
              <a:tailEnd/>
            </a:ln>
          </p:spPr>
          <p:txBody>
            <a:bodyPr/>
            <a:lstStyle/>
            <a:p>
              <a:endParaRPr lang="en-US"/>
            </a:p>
          </p:txBody>
        </p:sp>
        <p:sp>
          <p:nvSpPr>
            <p:cNvPr id="25722" name="Line 323"/>
            <p:cNvSpPr>
              <a:spLocks noChangeShapeType="1"/>
            </p:cNvSpPr>
            <p:nvPr/>
          </p:nvSpPr>
          <p:spPr bwMode="auto">
            <a:xfrm>
              <a:off x="1056" y="3090"/>
              <a:ext cx="1" cy="519"/>
            </a:xfrm>
            <a:prstGeom prst="line">
              <a:avLst/>
            </a:prstGeom>
            <a:noFill/>
            <a:ln w="12700">
              <a:solidFill>
                <a:srgbClr val="000000"/>
              </a:solidFill>
              <a:round/>
              <a:headEnd/>
              <a:tailEnd/>
            </a:ln>
          </p:spPr>
          <p:txBody>
            <a:bodyPr/>
            <a:lstStyle/>
            <a:p>
              <a:endParaRPr lang="en-US"/>
            </a:p>
          </p:txBody>
        </p:sp>
        <p:sp>
          <p:nvSpPr>
            <p:cNvPr id="25723" name="Line 324"/>
            <p:cNvSpPr>
              <a:spLocks noChangeShapeType="1"/>
            </p:cNvSpPr>
            <p:nvPr/>
          </p:nvSpPr>
          <p:spPr bwMode="auto">
            <a:xfrm>
              <a:off x="1120" y="3090"/>
              <a:ext cx="1" cy="519"/>
            </a:xfrm>
            <a:prstGeom prst="line">
              <a:avLst/>
            </a:prstGeom>
            <a:noFill/>
            <a:ln w="12700">
              <a:solidFill>
                <a:srgbClr val="000000"/>
              </a:solidFill>
              <a:round/>
              <a:headEnd/>
              <a:tailEnd/>
            </a:ln>
          </p:spPr>
          <p:txBody>
            <a:bodyPr/>
            <a:lstStyle/>
            <a:p>
              <a:endParaRPr lang="en-US"/>
            </a:p>
          </p:txBody>
        </p:sp>
        <p:sp>
          <p:nvSpPr>
            <p:cNvPr id="25724" name="Line 325"/>
            <p:cNvSpPr>
              <a:spLocks noChangeShapeType="1"/>
            </p:cNvSpPr>
            <p:nvPr/>
          </p:nvSpPr>
          <p:spPr bwMode="auto">
            <a:xfrm>
              <a:off x="1175" y="3090"/>
              <a:ext cx="1" cy="519"/>
            </a:xfrm>
            <a:prstGeom prst="line">
              <a:avLst/>
            </a:prstGeom>
            <a:noFill/>
            <a:ln w="12700">
              <a:solidFill>
                <a:srgbClr val="000000"/>
              </a:solidFill>
              <a:round/>
              <a:headEnd/>
              <a:tailEnd/>
            </a:ln>
          </p:spPr>
          <p:txBody>
            <a:bodyPr/>
            <a:lstStyle/>
            <a:p>
              <a:endParaRPr lang="en-US"/>
            </a:p>
          </p:txBody>
        </p:sp>
        <p:sp>
          <p:nvSpPr>
            <p:cNvPr id="25725" name="Line 326"/>
            <p:cNvSpPr>
              <a:spLocks noChangeShapeType="1"/>
            </p:cNvSpPr>
            <p:nvPr/>
          </p:nvSpPr>
          <p:spPr bwMode="auto">
            <a:xfrm>
              <a:off x="1231" y="3090"/>
              <a:ext cx="1" cy="519"/>
            </a:xfrm>
            <a:prstGeom prst="line">
              <a:avLst/>
            </a:prstGeom>
            <a:noFill/>
            <a:ln w="12700">
              <a:solidFill>
                <a:srgbClr val="000000"/>
              </a:solidFill>
              <a:round/>
              <a:headEnd/>
              <a:tailEnd/>
            </a:ln>
          </p:spPr>
          <p:txBody>
            <a:bodyPr/>
            <a:lstStyle/>
            <a:p>
              <a:endParaRPr lang="en-US"/>
            </a:p>
          </p:txBody>
        </p:sp>
        <p:sp>
          <p:nvSpPr>
            <p:cNvPr id="25726" name="Line 327"/>
            <p:cNvSpPr>
              <a:spLocks noChangeShapeType="1"/>
            </p:cNvSpPr>
            <p:nvPr/>
          </p:nvSpPr>
          <p:spPr bwMode="auto">
            <a:xfrm>
              <a:off x="1295" y="3090"/>
              <a:ext cx="1" cy="519"/>
            </a:xfrm>
            <a:prstGeom prst="line">
              <a:avLst/>
            </a:prstGeom>
            <a:noFill/>
            <a:ln w="12700">
              <a:solidFill>
                <a:srgbClr val="000000"/>
              </a:solidFill>
              <a:round/>
              <a:headEnd/>
              <a:tailEnd/>
            </a:ln>
          </p:spPr>
          <p:txBody>
            <a:bodyPr/>
            <a:lstStyle/>
            <a:p>
              <a:endParaRPr lang="en-US"/>
            </a:p>
          </p:txBody>
        </p:sp>
        <p:sp>
          <p:nvSpPr>
            <p:cNvPr id="25727" name="Line 328"/>
            <p:cNvSpPr>
              <a:spLocks noChangeShapeType="1"/>
            </p:cNvSpPr>
            <p:nvPr/>
          </p:nvSpPr>
          <p:spPr bwMode="auto">
            <a:xfrm>
              <a:off x="1351" y="3090"/>
              <a:ext cx="1" cy="519"/>
            </a:xfrm>
            <a:prstGeom prst="line">
              <a:avLst/>
            </a:prstGeom>
            <a:noFill/>
            <a:ln w="12700">
              <a:solidFill>
                <a:srgbClr val="000000"/>
              </a:solidFill>
              <a:round/>
              <a:headEnd/>
              <a:tailEnd/>
            </a:ln>
          </p:spPr>
          <p:txBody>
            <a:bodyPr/>
            <a:lstStyle/>
            <a:p>
              <a:endParaRPr lang="en-US"/>
            </a:p>
          </p:txBody>
        </p:sp>
        <p:sp>
          <p:nvSpPr>
            <p:cNvPr id="25728" name="Line 329"/>
            <p:cNvSpPr>
              <a:spLocks noChangeShapeType="1"/>
            </p:cNvSpPr>
            <p:nvPr/>
          </p:nvSpPr>
          <p:spPr bwMode="auto">
            <a:xfrm flipV="1">
              <a:off x="944" y="3058"/>
              <a:ext cx="24" cy="32"/>
            </a:xfrm>
            <a:prstGeom prst="line">
              <a:avLst/>
            </a:prstGeom>
            <a:noFill/>
            <a:ln w="12700">
              <a:solidFill>
                <a:srgbClr val="000000"/>
              </a:solidFill>
              <a:round/>
              <a:headEnd/>
              <a:tailEnd/>
            </a:ln>
          </p:spPr>
          <p:txBody>
            <a:bodyPr/>
            <a:lstStyle/>
            <a:p>
              <a:endParaRPr lang="en-US"/>
            </a:p>
          </p:txBody>
        </p:sp>
        <p:sp>
          <p:nvSpPr>
            <p:cNvPr id="25729" name="Line 330"/>
            <p:cNvSpPr>
              <a:spLocks noChangeShapeType="1"/>
            </p:cNvSpPr>
            <p:nvPr/>
          </p:nvSpPr>
          <p:spPr bwMode="auto">
            <a:xfrm flipV="1">
              <a:off x="1000" y="3058"/>
              <a:ext cx="32" cy="32"/>
            </a:xfrm>
            <a:prstGeom prst="line">
              <a:avLst/>
            </a:prstGeom>
            <a:noFill/>
            <a:ln w="12700">
              <a:solidFill>
                <a:srgbClr val="000000"/>
              </a:solidFill>
              <a:round/>
              <a:headEnd/>
              <a:tailEnd/>
            </a:ln>
          </p:spPr>
          <p:txBody>
            <a:bodyPr/>
            <a:lstStyle/>
            <a:p>
              <a:endParaRPr lang="en-US"/>
            </a:p>
          </p:txBody>
        </p:sp>
        <p:sp>
          <p:nvSpPr>
            <p:cNvPr id="25730" name="Line 331"/>
            <p:cNvSpPr>
              <a:spLocks noChangeShapeType="1"/>
            </p:cNvSpPr>
            <p:nvPr/>
          </p:nvSpPr>
          <p:spPr bwMode="auto">
            <a:xfrm flipV="1">
              <a:off x="1056" y="3058"/>
              <a:ext cx="32" cy="32"/>
            </a:xfrm>
            <a:prstGeom prst="line">
              <a:avLst/>
            </a:prstGeom>
            <a:noFill/>
            <a:ln w="12700">
              <a:solidFill>
                <a:srgbClr val="000000"/>
              </a:solidFill>
              <a:round/>
              <a:headEnd/>
              <a:tailEnd/>
            </a:ln>
          </p:spPr>
          <p:txBody>
            <a:bodyPr/>
            <a:lstStyle/>
            <a:p>
              <a:endParaRPr lang="en-US"/>
            </a:p>
          </p:txBody>
        </p:sp>
        <p:sp>
          <p:nvSpPr>
            <p:cNvPr id="25731" name="Line 332"/>
            <p:cNvSpPr>
              <a:spLocks noChangeShapeType="1"/>
            </p:cNvSpPr>
            <p:nvPr/>
          </p:nvSpPr>
          <p:spPr bwMode="auto">
            <a:xfrm flipV="1">
              <a:off x="1120" y="3058"/>
              <a:ext cx="24" cy="32"/>
            </a:xfrm>
            <a:prstGeom prst="line">
              <a:avLst/>
            </a:prstGeom>
            <a:noFill/>
            <a:ln w="12700">
              <a:solidFill>
                <a:srgbClr val="000000"/>
              </a:solidFill>
              <a:round/>
              <a:headEnd/>
              <a:tailEnd/>
            </a:ln>
          </p:spPr>
          <p:txBody>
            <a:bodyPr/>
            <a:lstStyle/>
            <a:p>
              <a:endParaRPr lang="en-US"/>
            </a:p>
          </p:txBody>
        </p:sp>
        <p:sp>
          <p:nvSpPr>
            <p:cNvPr id="25732" name="Line 333"/>
            <p:cNvSpPr>
              <a:spLocks noChangeShapeType="1"/>
            </p:cNvSpPr>
            <p:nvPr/>
          </p:nvSpPr>
          <p:spPr bwMode="auto">
            <a:xfrm flipV="1">
              <a:off x="1175" y="3058"/>
              <a:ext cx="32" cy="32"/>
            </a:xfrm>
            <a:prstGeom prst="line">
              <a:avLst/>
            </a:prstGeom>
            <a:noFill/>
            <a:ln w="12700">
              <a:solidFill>
                <a:srgbClr val="000000"/>
              </a:solidFill>
              <a:round/>
              <a:headEnd/>
              <a:tailEnd/>
            </a:ln>
          </p:spPr>
          <p:txBody>
            <a:bodyPr/>
            <a:lstStyle/>
            <a:p>
              <a:endParaRPr lang="en-US"/>
            </a:p>
          </p:txBody>
        </p:sp>
        <p:sp>
          <p:nvSpPr>
            <p:cNvPr id="25733" name="Line 334"/>
            <p:cNvSpPr>
              <a:spLocks noChangeShapeType="1"/>
            </p:cNvSpPr>
            <p:nvPr/>
          </p:nvSpPr>
          <p:spPr bwMode="auto">
            <a:xfrm flipV="1">
              <a:off x="1231" y="3058"/>
              <a:ext cx="32" cy="32"/>
            </a:xfrm>
            <a:prstGeom prst="line">
              <a:avLst/>
            </a:prstGeom>
            <a:noFill/>
            <a:ln w="12700">
              <a:solidFill>
                <a:srgbClr val="000000"/>
              </a:solidFill>
              <a:round/>
              <a:headEnd/>
              <a:tailEnd/>
            </a:ln>
          </p:spPr>
          <p:txBody>
            <a:bodyPr/>
            <a:lstStyle/>
            <a:p>
              <a:endParaRPr lang="en-US"/>
            </a:p>
          </p:txBody>
        </p:sp>
        <p:sp>
          <p:nvSpPr>
            <p:cNvPr id="25734" name="Line 335"/>
            <p:cNvSpPr>
              <a:spLocks noChangeShapeType="1"/>
            </p:cNvSpPr>
            <p:nvPr/>
          </p:nvSpPr>
          <p:spPr bwMode="auto">
            <a:xfrm flipV="1">
              <a:off x="1295" y="3058"/>
              <a:ext cx="24" cy="32"/>
            </a:xfrm>
            <a:prstGeom prst="line">
              <a:avLst/>
            </a:prstGeom>
            <a:noFill/>
            <a:ln w="12700">
              <a:solidFill>
                <a:srgbClr val="000000"/>
              </a:solidFill>
              <a:round/>
              <a:headEnd/>
              <a:tailEnd/>
            </a:ln>
          </p:spPr>
          <p:txBody>
            <a:bodyPr/>
            <a:lstStyle/>
            <a:p>
              <a:endParaRPr lang="en-US"/>
            </a:p>
          </p:txBody>
        </p:sp>
        <p:sp>
          <p:nvSpPr>
            <p:cNvPr id="25735" name="Line 336"/>
            <p:cNvSpPr>
              <a:spLocks noChangeShapeType="1"/>
            </p:cNvSpPr>
            <p:nvPr/>
          </p:nvSpPr>
          <p:spPr bwMode="auto">
            <a:xfrm flipV="1">
              <a:off x="1351" y="3058"/>
              <a:ext cx="32" cy="32"/>
            </a:xfrm>
            <a:prstGeom prst="line">
              <a:avLst/>
            </a:prstGeom>
            <a:noFill/>
            <a:ln w="12700">
              <a:solidFill>
                <a:srgbClr val="000000"/>
              </a:solidFill>
              <a:round/>
              <a:headEnd/>
              <a:tailEnd/>
            </a:ln>
          </p:spPr>
          <p:txBody>
            <a:bodyPr/>
            <a:lstStyle/>
            <a:p>
              <a:endParaRPr lang="en-US"/>
            </a:p>
          </p:txBody>
        </p:sp>
        <p:sp>
          <p:nvSpPr>
            <p:cNvPr id="25736" name="Line 337"/>
            <p:cNvSpPr>
              <a:spLocks noChangeShapeType="1"/>
            </p:cNvSpPr>
            <p:nvPr/>
          </p:nvSpPr>
          <p:spPr bwMode="auto">
            <a:xfrm flipV="1">
              <a:off x="1415" y="3058"/>
              <a:ext cx="24" cy="32"/>
            </a:xfrm>
            <a:prstGeom prst="line">
              <a:avLst/>
            </a:prstGeom>
            <a:noFill/>
            <a:ln w="12700">
              <a:solidFill>
                <a:srgbClr val="000000"/>
              </a:solidFill>
              <a:round/>
              <a:headEnd/>
              <a:tailEnd/>
            </a:ln>
          </p:spPr>
          <p:txBody>
            <a:bodyPr/>
            <a:lstStyle/>
            <a:p>
              <a:endParaRPr lang="en-US"/>
            </a:p>
          </p:txBody>
        </p:sp>
        <p:sp>
          <p:nvSpPr>
            <p:cNvPr id="25737" name="Line 338"/>
            <p:cNvSpPr>
              <a:spLocks noChangeShapeType="1"/>
            </p:cNvSpPr>
            <p:nvPr/>
          </p:nvSpPr>
          <p:spPr bwMode="auto">
            <a:xfrm flipV="1">
              <a:off x="1415" y="3122"/>
              <a:ext cx="24" cy="32"/>
            </a:xfrm>
            <a:prstGeom prst="line">
              <a:avLst/>
            </a:prstGeom>
            <a:noFill/>
            <a:ln w="12700">
              <a:solidFill>
                <a:srgbClr val="000000"/>
              </a:solidFill>
              <a:round/>
              <a:headEnd/>
              <a:tailEnd/>
            </a:ln>
          </p:spPr>
          <p:txBody>
            <a:bodyPr/>
            <a:lstStyle/>
            <a:p>
              <a:endParaRPr lang="en-US"/>
            </a:p>
          </p:txBody>
        </p:sp>
        <p:sp>
          <p:nvSpPr>
            <p:cNvPr id="25738" name="Line 339"/>
            <p:cNvSpPr>
              <a:spLocks noChangeShapeType="1"/>
            </p:cNvSpPr>
            <p:nvPr/>
          </p:nvSpPr>
          <p:spPr bwMode="auto">
            <a:xfrm flipV="1">
              <a:off x="1415" y="3186"/>
              <a:ext cx="24" cy="32"/>
            </a:xfrm>
            <a:prstGeom prst="line">
              <a:avLst/>
            </a:prstGeom>
            <a:noFill/>
            <a:ln w="12700">
              <a:solidFill>
                <a:srgbClr val="000000"/>
              </a:solidFill>
              <a:round/>
              <a:headEnd/>
              <a:tailEnd/>
            </a:ln>
          </p:spPr>
          <p:txBody>
            <a:bodyPr/>
            <a:lstStyle/>
            <a:p>
              <a:endParaRPr lang="en-US"/>
            </a:p>
          </p:txBody>
        </p:sp>
        <p:sp>
          <p:nvSpPr>
            <p:cNvPr id="25739" name="Line 340"/>
            <p:cNvSpPr>
              <a:spLocks noChangeShapeType="1"/>
            </p:cNvSpPr>
            <p:nvPr/>
          </p:nvSpPr>
          <p:spPr bwMode="auto">
            <a:xfrm flipV="1">
              <a:off x="1415" y="3250"/>
              <a:ext cx="24" cy="32"/>
            </a:xfrm>
            <a:prstGeom prst="line">
              <a:avLst/>
            </a:prstGeom>
            <a:noFill/>
            <a:ln w="12700">
              <a:solidFill>
                <a:srgbClr val="000000"/>
              </a:solidFill>
              <a:round/>
              <a:headEnd/>
              <a:tailEnd/>
            </a:ln>
          </p:spPr>
          <p:txBody>
            <a:bodyPr/>
            <a:lstStyle/>
            <a:p>
              <a:endParaRPr lang="en-US"/>
            </a:p>
          </p:txBody>
        </p:sp>
        <p:sp>
          <p:nvSpPr>
            <p:cNvPr id="25740" name="Line 341"/>
            <p:cNvSpPr>
              <a:spLocks noChangeShapeType="1"/>
            </p:cNvSpPr>
            <p:nvPr/>
          </p:nvSpPr>
          <p:spPr bwMode="auto">
            <a:xfrm flipV="1">
              <a:off x="1415" y="3322"/>
              <a:ext cx="24" cy="32"/>
            </a:xfrm>
            <a:prstGeom prst="line">
              <a:avLst/>
            </a:prstGeom>
            <a:noFill/>
            <a:ln w="12700">
              <a:solidFill>
                <a:srgbClr val="000000"/>
              </a:solidFill>
              <a:round/>
              <a:headEnd/>
              <a:tailEnd/>
            </a:ln>
          </p:spPr>
          <p:txBody>
            <a:bodyPr/>
            <a:lstStyle/>
            <a:p>
              <a:endParaRPr lang="en-US"/>
            </a:p>
          </p:txBody>
        </p:sp>
        <p:sp>
          <p:nvSpPr>
            <p:cNvPr id="25741" name="Line 342"/>
            <p:cNvSpPr>
              <a:spLocks noChangeShapeType="1"/>
            </p:cNvSpPr>
            <p:nvPr/>
          </p:nvSpPr>
          <p:spPr bwMode="auto">
            <a:xfrm flipV="1">
              <a:off x="1415" y="3385"/>
              <a:ext cx="24" cy="32"/>
            </a:xfrm>
            <a:prstGeom prst="line">
              <a:avLst/>
            </a:prstGeom>
            <a:noFill/>
            <a:ln w="12700">
              <a:solidFill>
                <a:srgbClr val="000000"/>
              </a:solidFill>
              <a:round/>
              <a:headEnd/>
              <a:tailEnd/>
            </a:ln>
          </p:spPr>
          <p:txBody>
            <a:bodyPr/>
            <a:lstStyle/>
            <a:p>
              <a:endParaRPr lang="en-US"/>
            </a:p>
          </p:txBody>
        </p:sp>
        <p:sp>
          <p:nvSpPr>
            <p:cNvPr id="25742" name="Line 343"/>
            <p:cNvSpPr>
              <a:spLocks noChangeShapeType="1"/>
            </p:cNvSpPr>
            <p:nvPr/>
          </p:nvSpPr>
          <p:spPr bwMode="auto">
            <a:xfrm flipV="1">
              <a:off x="1415" y="3449"/>
              <a:ext cx="24" cy="32"/>
            </a:xfrm>
            <a:prstGeom prst="line">
              <a:avLst/>
            </a:prstGeom>
            <a:noFill/>
            <a:ln w="12700">
              <a:solidFill>
                <a:srgbClr val="000000"/>
              </a:solidFill>
              <a:round/>
              <a:headEnd/>
              <a:tailEnd/>
            </a:ln>
          </p:spPr>
          <p:txBody>
            <a:bodyPr/>
            <a:lstStyle/>
            <a:p>
              <a:endParaRPr lang="en-US"/>
            </a:p>
          </p:txBody>
        </p:sp>
        <p:sp>
          <p:nvSpPr>
            <p:cNvPr id="25743" name="Line 344"/>
            <p:cNvSpPr>
              <a:spLocks noChangeShapeType="1"/>
            </p:cNvSpPr>
            <p:nvPr/>
          </p:nvSpPr>
          <p:spPr bwMode="auto">
            <a:xfrm flipV="1">
              <a:off x="1415" y="3513"/>
              <a:ext cx="24" cy="32"/>
            </a:xfrm>
            <a:prstGeom prst="line">
              <a:avLst/>
            </a:prstGeom>
            <a:noFill/>
            <a:ln w="12700">
              <a:solidFill>
                <a:srgbClr val="000000"/>
              </a:solidFill>
              <a:round/>
              <a:headEnd/>
              <a:tailEnd/>
            </a:ln>
          </p:spPr>
          <p:txBody>
            <a:bodyPr/>
            <a:lstStyle/>
            <a:p>
              <a:endParaRPr lang="en-US"/>
            </a:p>
          </p:txBody>
        </p:sp>
        <p:sp>
          <p:nvSpPr>
            <p:cNvPr id="25744" name="Line 345"/>
            <p:cNvSpPr>
              <a:spLocks noChangeShapeType="1"/>
            </p:cNvSpPr>
            <p:nvPr/>
          </p:nvSpPr>
          <p:spPr bwMode="auto">
            <a:xfrm flipV="1">
              <a:off x="1415" y="3577"/>
              <a:ext cx="24" cy="32"/>
            </a:xfrm>
            <a:prstGeom prst="line">
              <a:avLst/>
            </a:prstGeom>
            <a:noFill/>
            <a:ln w="12700">
              <a:solidFill>
                <a:srgbClr val="000000"/>
              </a:solidFill>
              <a:round/>
              <a:headEnd/>
              <a:tailEnd/>
            </a:ln>
          </p:spPr>
          <p:txBody>
            <a:bodyPr/>
            <a:lstStyle/>
            <a:p>
              <a:endParaRPr lang="en-US"/>
            </a:p>
          </p:txBody>
        </p:sp>
        <p:sp>
          <p:nvSpPr>
            <p:cNvPr id="25745" name="Line 346"/>
            <p:cNvSpPr>
              <a:spLocks noChangeShapeType="1"/>
            </p:cNvSpPr>
            <p:nvPr/>
          </p:nvSpPr>
          <p:spPr bwMode="auto">
            <a:xfrm>
              <a:off x="968" y="3058"/>
              <a:ext cx="471" cy="1"/>
            </a:xfrm>
            <a:prstGeom prst="line">
              <a:avLst/>
            </a:prstGeom>
            <a:noFill/>
            <a:ln w="12700">
              <a:solidFill>
                <a:srgbClr val="000000"/>
              </a:solidFill>
              <a:round/>
              <a:headEnd/>
              <a:tailEnd/>
            </a:ln>
          </p:spPr>
          <p:txBody>
            <a:bodyPr/>
            <a:lstStyle/>
            <a:p>
              <a:endParaRPr lang="en-US"/>
            </a:p>
          </p:txBody>
        </p:sp>
        <p:sp>
          <p:nvSpPr>
            <p:cNvPr id="25746" name="Line 347"/>
            <p:cNvSpPr>
              <a:spLocks noChangeShapeType="1"/>
            </p:cNvSpPr>
            <p:nvPr/>
          </p:nvSpPr>
          <p:spPr bwMode="auto">
            <a:xfrm>
              <a:off x="1439" y="3058"/>
              <a:ext cx="1" cy="519"/>
            </a:xfrm>
            <a:prstGeom prst="line">
              <a:avLst/>
            </a:prstGeom>
            <a:noFill/>
            <a:ln w="12700">
              <a:solidFill>
                <a:srgbClr val="000000"/>
              </a:solidFill>
              <a:round/>
              <a:headEnd/>
              <a:tailEnd/>
            </a:ln>
          </p:spPr>
          <p:txBody>
            <a:bodyPr/>
            <a:lstStyle/>
            <a:p>
              <a:endParaRPr lang="en-US"/>
            </a:p>
          </p:txBody>
        </p:sp>
        <p:sp>
          <p:nvSpPr>
            <p:cNvPr id="25747" name="Freeform 348"/>
            <p:cNvSpPr>
              <a:spLocks/>
            </p:cNvSpPr>
            <p:nvPr/>
          </p:nvSpPr>
          <p:spPr bwMode="auto">
            <a:xfrm>
              <a:off x="2150" y="3521"/>
              <a:ext cx="199" cy="104"/>
            </a:xfrm>
            <a:custGeom>
              <a:avLst/>
              <a:gdLst>
                <a:gd name="T0" fmla="*/ 32 w 199"/>
                <a:gd name="T1" fmla="*/ 0 h 104"/>
                <a:gd name="T2" fmla="*/ 199 w 199"/>
                <a:gd name="T3" fmla="*/ 0 h 104"/>
                <a:gd name="T4" fmla="*/ 103 w 199"/>
                <a:gd name="T5" fmla="*/ 104 h 104"/>
                <a:gd name="T6" fmla="*/ 0 w 199"/>
                <a:gd name="T7" fmla="*/ 0 h 104"/>
                <a:gd name="T8" fmla="*/ 95 w 199"/>
                <a:gd name="T9" fmla="*/ 0 h 104"/>
                <a:gd name="T10" fmla="*/ 0 60000 65536"/>
                <a:gd name="T11" fmla="*/ 0 60000 65536"/>
                <a:gd name="T12" fmla="*/ 0 60000 65536"/>
                <a:gd name="T13" fmla="*/ 0 60000 65536"/>
                <a:gd name="T14" fmla="*/ 0 60000 65536"/>
                <a:gd name="T15" fmla="*/ 0 w 199"/>
                <a:gd name="T16" fmla="*/ 0 h 104"/>
                <a:gd name="T17" fmla="*/ 199 w 199"/>
                <a:gd name="T18" fmla="*/ 104 h 104"/>
              </a:gdLst>
              <a:ahLst/>
              <a:cxnLst>
                <a:cxn ang="T10">
                  <a:pos x="T0" y="T1"/>
                </a:cxn>
                <a:cxn ang="T11">
                  <a:pos x="T2" y="T3"/>
                </a:cxn>
                <a:cxn ang="T12">
                  <a:pos x="T4" y="T5"/>
                </a:cxn>
                <a:cxn ang="T13">
                  <a:pos x="T6" y="T7"/>
                </a:cxn>
                <a:cxn ang="T14">
                  <a:pos x="T8" y="T9"/>
                </a:cxn>
              </a:cxnLst>
              <a:rect l="T15" t="T16" r="T17" b="T18"/>
              <a:pathLst>
                <a:path w="199" h="104">
                  <a:moveTo>
                    <a:pt x="32" y="0"/>
                  </a:moveTo>
                  <a:lnTo>
                    <a:pt x="199" y="0"/>
                  </a:lnTo>
                  <a:lnTo>
                    <a:pt x="103" y="104"/>
                  </a:lnTo>
                  <a:lnTo>
                    <a:pt x="0" y="0"/>
                  </a:lnTo>
                  <a:lnTo>
                    <a:pt x="95" y="0"/>
                  </a:lnTo>
                </a:path>
              </a:pathLst>
            </a:custGeom>
            <a:noFill/>
            <a:ln w="12700">
              <a:solidFill>
                <a:srgbClr val="000000"/>
              </a:solidFill>
              <a:round/>
              <a:headEnd/>
              <a:tailEnd/>
            </a:ln>
          </p:spPr>
          <p:txBody>
            <a:bodyPr/>
            <a:lstStyle/>
            <a:p>
              <a:endParaRPr lang="en-IN"/>
            </a:p>
          </p:txBody>
        </p:sp>
        <p:sp>
          <p:nvSpPr>
            <p:cNvPr id="25748" name="Freeform 349"/>
            <p:cNvSpPr>
              <a:spLocks/>
            </p:cNvSpPr>
            <p:nvPr/>
          </p:nvSpPr>
          <p:spPr bwMode="auto">
            <a:xfrm>
              <a:off x="3283" y="2149"/>
              <a:ext cx="200" cy="104"/>
            </a:xfrm>
            <a:custGeom>
              <a:avLst/>
              <a:gdLst>
                <a:gd name="T0" fmla="*/ 32 w 200"/>
                <a:gd name="T1" fmla="*/ 0 h 104"/>
                <a:gd name="T2" fmla="*/ 200 w 200"/>
                <a:gd name="T3" fmla="*/ 0 h 104"/>
                <a:gd name="T4" fmla="*/ 104 w 200"/>
                <a:gd name="T5" fmla="*/ 104 h 104"/>
                <a:gd name="T6" fmla="*/ 0 w 200"/>
                <a:gd name="T7" fmla="*/ 0 h 104"/>
                <a:gd name="T8" fmla="*/ 96 w 200"/>
                <a:gd name="T9" fmla="*/ 0 h 104"/>
                <a:gd name="T10" fmla="*/ 0 60000 65536"/>
                <a:gd name="T11" fmla="*/ 0 60000 65536"/>
                <a:gd name="T12" fmla="*/ 0 60000 65536"/>
                <a:gd name="T13" fmla="*/ 0 60000 65536"/>
                <a:gd name="T14" fmla="*/ 0 60000 65536"/>
                <a:gd name="T15" fmla="*/ 0 w 200"/>
                <a:gd name="T16" fmla="*/ 0 h 104"/>
                <a:gd name="T17" fmla="*/ 200 w 200"/>
                <a:gd name="T18" fmla="*/ 104 h 104"/>
              </a:gdLst>
              <a:ahLst/>
              <a:cxnLst>
                <a:cxn ang="T10">
                  <a:pos x="T0" y="T1"/>
                </a:cxn>
                <a:cxn ang="T11">
                  <a:pos x="T2" y="T3"/>
                </a:cxn>
                <a:cxn ang="T12">
                  <a:pos x="T4" y="T5"/>
                </a:cxn>
                <a:cxn ang="T13">
                  <a:pos x="T6" y="T7"/>
                </a:cxn>
                <a:cxn ang="T14">
                  <a:pos x="T8" y="T9"/>
                </a:cxn>
              </a:cxnLst>
              <a:rect l="T15" t="T16" r="T17" b="T18"/>
              <a:pathLst>
                <a:path w="200" h="104">
                  <a:moveTo>
                    <a:pt x="32" y="0"/>
                  </a:moveTo>
                  <a:lnTo>
                    <a:pt x="200" y="0"/>
                  </a:lnTo>
                  <a:lnTo>
                    <a:pt x="104" y="104"/>
                  </a:lnTo>
                  <a:lnTo>
                    <a:pt x="0" y="0"/>
                  </a:lnTo>
                  <a:lnTo>
                    <a:pt x="96" y="0"/>
                  </a:lnTo>
                </a:path>
              </a:pathLst>
            </a:custGeom>
            <a:noFill/>
            <a:ln w="12700">
              <a:solidFill>
                <a:srgbClr val="000000"/>
              </a:solidFill>
              <a:round/>
              <a:headEnd/>
              <a:tailEnd/>
            </a:ln>
          </p:spPr>
          <p:txBody>
            <a:bodyPr/>
            <a:lstStyle/>
            <a:p>
              <a:endParaRPr lang="en-IN"/>
            </a:p>
          </p:txBody>
        </p:sp>
        <p:sp>
          <p:nvSpPr>
            <p:cNvPr id="25749" name="Freeform 350"/>
            <p:cNvSpPr>
              <a:spLocks/>
            </p:cNvSpPr>
            <p:nvPr/>
          </p:nvSpPr>
          <p:spPr bwMode="auto">
            <a:xfrm>
              <a:off x="2717" y="2811"/>
              <a:ext cx="199" cy="104"/>
            </a:xfrm>
            <a:custGeom>
              <a:avLst/>
              <a:gdLst>
                <a:gd name="T0" fmla="*/ 31 w 199"/>
                <a:gd name="T1" fmla="*/ 0 h 104"/>
                <a:gd name="T2" fmla="*/ 199 w 199"/>
                <a:gd name="T3" fmla="*/ 0 h 104"/>
                <a:gd name="T4" fmla="*/ 103 w 199"/>
                <a:gd name="T5" fmla="*/ 104 h 104"/>
                <a:gd name="T6" fmla="*/ 0 w 199"/>
                <a:gd name="T7" fmla="*/ 0 h 104"/>
                <a:gd name="T8" fmla="*/ 95 w 199"/>
                <a:gd name="T9" fmla="*/ 0 h 104"/>
                <a:gd name="T10" fmla="*/ 0 60000 65536"/>
                <a:gd name="T11" fmla="*/ 0 60000 65536"/>
                <a:gd name="T12" fmla="*/ 0 60000 65536"/>
                <a:gd name="T13" fmla="*/ 0 60000 65536"/>
                <a:gd name="T14" fmla="*/ 0 60000 65536"/>
                <a:gd name="T15" fmla="*/ 0 w 199"/>
                <a:gd name="T16" fmla="*/ 0 h 104"/>
                <a:gd name="T17" fmla="*/ 199 w 199"/>
                <a:gd name="T18" fmla="*/ 104 h 104"/>
              </a:gdLst>
              <a:ahLst/>
              <a:cxnLst>
                <a:cxn ang="T10">
                  <a:pos x="T0" y="T1"/>
                </a:cxn>
                <a:cxn ang="T11">
                  <a:pos x="T2" y="T3"/>
                </a:cxn>
                <a:cxn ang="T12">
                  <a:pos x="T4" y="T5"/>
                </a:cxn>
                <a:cxn ang="T13">
                  <a:pos x="T6" y="T7"/>
                </a:cxn>
                <a:cxn ang="T14">
                  <a:pos x="T8" y="T9"/>
                </a:cxn>
              </a:cxnLst>
              <a:rect l="T15" t="T16" r="T17" b="T18"/>
              <a:pathLst>
                <a:path w="199" h="104">
                  <a:moveTo>
                    <a:pt x="31" y="0"/>
                  </a:moveTo>
                  <a:lnTo>
                    <a:pt x="199" y="0"/>
                  </a:lnTo>
                  <a:lnTo>
                    <a:pt x="103" y="104"/>
                  </a:lnTo>
                  <a:lnTo>
                    <a:pt x="0" y="0"/>
                  </a:lnTo>
                  <a:lnTo>
                    <a:pt x="95" y="0"/>
                  </a:lnTo>
                </a:path>
              </a:pathLst>
            </a:custGeom>
            <a:noFill/>
            <a:ln w="12700">
              <a:solidFill>
                <a:srgbClr val="000000"/>
              </a:solidFill>
              <a:round/>
              <a:headEnd/>
              <a:tailEnd/>
            </a:ln>
          </p:spPr>
          <p:txBody>
            <a:bodyPr/>
            <a:lstStyle/>
            <a:p>
              <a:endParaRPr lang="en-IN"/>
            </a:p>
          </p:txBody>
        </p:sp>
        <p:sp>
          <p:nvSpPr>
            <p:cNvPr id="25750" name="Line 351"/>
            <p:cNvSpPr>
              <a:spLocks noChangeShapeType="1"/>
            </p:cNvSpPr>
            <p:nvPr/>
          </p:nvSpPr>
          <p:spPr bwMode="auto">
            <a:xfrm>
              <a:off x="2685" y="1998"/>
              <a:ext cx="694" cy="1"/>
            </a:xfrm>
            <a:prstGeom prst="line">
              <a:avLst/>
            </a:prstGeom>
            <a:noFill/>
            <a:ln w="12700">
              <a:solidFill>
                <a:srgbClr val="000000"/>
              </a:solidFill>
              <a:round/>
              <a:headEnd/>
              <a:tailEnd/>
            </a:ln>
          </p:spPr>
          <p:txBody>
            <a:bodyPr/>
            <a:lstStyle/>
            <a:p>
              <a:endParaRPr lang="en-US"/>
            </a:p>
          </p:txBody>
        </p:sp>
        <p:sp>
          <p:nvSpPr>
            <p:cNvPr id="25751" name="Line 352"/>
            <p:cNvSpPr>
              <a:spLocks noChangeShapeType="1"/>
            </p:cNvSpPr>
            <p:nvPr/>
          </p:nvSpPr>
          <p:spPr bwMode="auto">
            <a:xfrm>
              <a:off x="2860" y="1830"/>
              <a:ext cx="519" cy="168"/>
            </a:xfrm>
            <a:prstGeom prst="line">
              <a:avLst/>
            </a:prstGeom>
            <a:noFill/>
            <a:ln w="12700">
              <a:solidFill>
                <a:srgbClr val="000000"/>
              </a:solidFill>
              <a:round/>
              <a:headEnd/>
              <a:tailEnd/>
            </a:ln>
          </p:spPr>
          <p:txBody>
            <a:bodyPr/>
            <a:lstStyle/>
            <a:p>
              <a:endParaRPr lang="en-US"/>
            </a:p>
          </p:txBody>
        </p:sp>
        <p:sp>
          <p:nvSpPr>
            <p:cNvPr id="25752" name="Line 353"/>
            <p:cNvSpPr>
              <a:spLocks noChangeShapeType="1"/>
            </p:cNvSpPr>
            <p:nvPr/>
          </p:nvSpPr>
          <p:spPr bwMode="auto">
            <a:xfrm flipV="1">
              <a:off x="2517" y="1990"/>
              <a:ext cx="838" cy="175"/>
            </a:xfrm>
            <a:prstGeom prst="line">
              <a:avLst/>
            </a:prstGeom>
            <a:noFill/>
            <a:ln w="12700">
              <a:solidFill>
                <a:srgbClr val="000000"/>
              </a:solidFill>
              <a:round/>
              <a:headEnd/>
              <a:tailEnd/>
            </a:ln>
          </p:spPr>
          <p:txBody>
            <a:bodyPr/>
            <a:lstStyle/>
            <a:p>
              <a:endParaRPr lang="en-US"/>
            </a:p>
          </p:txBody>
        </p:sp>
        <p:sp>
          <p:nvSpPr>
            <p:cNvPr id="25753" name="Freeform 354"/>
            <p:cNvSpPr>
              <a:spLocks/>
            </p:cNvSpPr>
            <p:nvPr/>
          </p:nvSpPr>
          <p:spPr bwMode="auto">
            <a:xfrm>
              <a:off x="3331" y="2046"/>
              <a:ext cx="72" cy="87"/>
            </a:xfrm>
            <a:custGeom>
              <a:avLst/>
              <a:gdLst>
                <a:gd name="T0" fmla="*/ 576 w 9"/>
                <a:gd name="T1" fmla="*/ 63 h 11"/>
                <a:gd name="T2" fmla="*/ 320 w 9"/>
                <a:gd name="T3" fmla="*/ 63 h 11"/>
                <a:gd name="T4" fmla="*/ 0 w 9"/>
                <a:gd name="T5" fmla="*/ 63 h 11"/>
                <a:gd name="T6" fmla="*/ 320 w 9"/>
                <a:gd name="T7" fmla="*/ 688 h 11"/>
                <a:gd name="T8" fmla="*/ 576 w 9"/>
                <a:gd name="T9" fmla="*/ 63 h 11"/>
                <a:gd name="T10" fmla="*/ 0 60000 65536"/>
                <a:gd name="T11" fmla="*/ 0 60000 65536"/>
                <a:gd name="T12" fmla="*/ 0 60000 65536"/>
                <a:gd name="T13" fmla="*/ 0 60000 65536"/>
                <a:gd name="T14" fmla="*/ 0 60000 65536"/>
                <a:gd name="T15" fmla="*/ 0 w 9"/>
                <a:gd name="T16" fmla="*/ 0 h 11"/>
                <a:gd name="T17" fmla="*/ 9 w 9"/>
                <a:gd name="T18" fmla="*/ 11 h 11"/>
              </a:gdLst>
              <a:ahLst/>
              <a:cxnLst>
                <a:cxn ang="T10">
                  <a:pos x="T0" y="T1"/>
                </a:cxn>
                <a:cxn ang="T11">
                  <a:pos x="T2" y="T3"/>
                </a:cxn>
                <a:cxn ang="T12">
                  <a:pos x="T4" y="T5"/>
                </a:cxn>
                <a:cxn ang="T13">
                  <a:pos x="T6" y="T7"/>
                </a:cxn>
                <a:cxn ang="T14">
                  <a:pos x="T8" y="T9"/>
                </a:cxn>
              </a:cxnLst>
              <a:rect l="T15" t="T16" r="T17" b="T18"/>
              <a:pathLst>
                <a:path w="9" h="11">
                  <a:moveTo>
                    <a:pt x="9" y="1"/>
                  </a:moveTo>
                  <a:cubicBezTo>
                    <a:pt x="7" y="1"/>
                    <a:pt x="6" y="1"/>
                    <a:pt x="5" y="1"/>
                  </a:cubicBezTo>
                  <a:cubicBezTo>
                    <a:pt x="3" y="0"/>
                    <a:pt x="2" y="1"/>
                    <a:pt x="0" y="1"/>
                  </a:cubicBezTo>
                  <a:lnTo>
                    <a:pt x="5" y="11"/>
                  </a:lnTo>
                  <a:lnTo>
                    <a:pt x="9" y="1"/>
                  </a:lnTo>
                  <a:close/>
                </a:path>
              </a:pathLst>
            </a:custGeom>
            <a:noFill/>
            <a:ln w="9525">
              <a:noFill/>
              <a:round/>
              <a:headEnd/>
              <a:tailEnd/>
            </a:ln>
          </p:spPr>
          <p:txBody>
            <a:bodyPr/>
            <a:lstStyle/>
            <a:p>
              <a:endParaRPr lang="en-IN"/>
            </a:p>
          </p:txBody>
        </p:sp>
        <p:sp>
          <p:nvSpPr>
            <p:cNvPr id="25754" name="Line 355"/>
            <p:cNvSpPr>
              <a:spLocks noChangeShapeType="1"/>
            </p:cNvSpPr>
            <p:nvPr/>
          </p:nvSpPr>
          <p:spPr bwMode="auto">
            <a:xfrm>
              <a:off x="3371" y="1990"/>
              <a:ext cx="1" cy="80"/>
            </a:xfrm>
            <a:prstGeom prst="line">
              <a:avLst/>
            </a:prstGeom>
            <a:noFill/>
            <a:ln w="12700">
              <a:solidFill>
                <a:srgbClr val="000000"/>
              </a:solidFill>
              <a:round/>
              <a:headEnd/>
              <a:tailEnd/>
            </a:ln>
          </p:spPr>
          <p:txBody>
            <a:bodyPr/>
            <a:lstStyle/>
            <a:p>
              <a:endParaRPr lang="en-US"/>
            </a:p>
          </p:txBody>
        </p:sp>
        <p:sp>
          <p:nvSpPr>
            <p:cNvPr id="25755" name="Line 356"/>
            <p:cNvSpPr>
              <a:spLocks noChangeShapeType="1"/>
            </p:cNvSpPr>
            <p:nvPr/>
          </p:nvSpPr>
          <p:spPr bwMode="auto">
            <a:xfrm>
              <a:off x="2110" y="2636"/>
              <a:ext cx="710" cy="1"/>
            </a:xfrm>
            <a:prstGeom prst="line">
              <a:avLst/>
            </a:prstGeom>
            <a:noFill/>
            <a:ln w="12700">
              <a:solidFill>
                <a:srgbClr val="000000"/>
              </a:solidFill>
              <a:round/>
              <a:headEnd/>
              <a:tailEnd/>
            </a:ln>
          </p:spPr>
          <p:txBody>
            <a:bodyPr/>
            <a:lstStyle/>
            <a:p>
              <a:endParaRPr lang="en-US"/>
            </a:p>
          </p:txBody>
        </p:sp>
        <p:sp>
          <p:nvSpPr>
            <p:cNvPr id="25756" name="Line 357"/>
            <p:cNvSpPr>
              <a:spLocks noChangeShapeType="1"/>
            </p:cNvSpPr>
            <p:nvPr/>
          </p:nvSpPr>
          <p:spPr bwMode="auto">
            <a:xfrm>
              <a:off x="2269" y="2468"/>
              <a:ext cx="551" cy="168"/>
            </a:xfrm>
            <a:prstGeom prst="line">
              <a:avLst/>
            </a:prstGeom>
            <a:noFill/>
            <a:ln w="12700">
              <a:solidFill>
                <a:srgbClr val="000000"/>
              </a:solidFill>
              <a:round/>
              <a:headEnd/>
              <a:tailEnd/>
            </a:ln>
          </p:spPr>
          <p:txBody>
            <a:bodyPr/>
            <a:lstStyle/>
            <a:p>
              <a:endParaRPr lang="en-US"/>
            </a:p>
          </p:txBody>
        </p:sp>
        <p:sp>
          <p:nvSpPr>
            <p:cNvPr id="25757" name="Line 358"/>
            <p:cNvSpPr>
              <a:spLocks noChangeShapeType="1"/>
            </p:cNvSpPr>
            <p:nvPr/>
          </p:nvSpPr>
          <p:spPr bwMode="auto">
            <a:xfrm flipV="1">
              <a:off x="1926" y="2636"/>
              <a:ext cx="870" cy="159"/>
            </a:xfrm>
            <a:prstGeom prst="line">
              <a:avLst/>
            </a:prstGeom>
            <a:noFill/>
            <a:ln w="12700">
              <a:solidFill>
                <a:srgbClr val="000000"/>
              </a:solidFill>
              <a:round/>
              <a:headEnd/>
              <a:tailEnd/>
            </a:ln>
          </p:spPr>
          <p:txBody>
            <a:bodyPr/>
            <a:lstStyle/>
            <a:p>
              <a:endParaRPr lang="en-US"/>
            </a:p>
          </p:txBody>
        </p:sp>
        <p:sp>
          <p:nvSpPr>
            <p:cNvPr id="25758" name="Freeform 359"/>
            <p:cNvSpPr>
              <a:spLocks/>
            </p:cNvSpPr>
            <p:nvPr/>
          </p:nvSpPr>
          <p:spPr bwMode="auto">
            <a:xfrm>
              <a:off x="2780" y="2732"/>
              <a:ext cx="72" cy="87"/>
            </a:xfrm>
            <a:custGeom>
              <a:avLst/>
              <a:gdLst>
                <a:gd name="T0" fmla="*/ 576 w 9"/>
                <a:gd name="T1" fmla="*/ 63 h 11"/>
                <a:gd name="T2" fmla="*/ 320 w 9"/>
                <a:gd name="T3" fmla="*/ 63 h 11"/>
                <a:gd name="T4" fmla="*/ 0 w 9"/>
                <a:gd name="T5" fmla="*/ 63 h 11"/>
                <a:gd name="T6" fmla="*/ 320 w 9"/>
                <a:gd name="T7" fmla="*/ 688 h 11"/>
                <a:gd name="T8" fmla="*/ 576 w 9"/>
                <a:gd name="T9" fmla="*/ 63 h 11"/>
                <a:gd name="T10" fmla="*/ 0 60000 65536"/>
                <a:gd name="T11" fmla="*/ 0 60000 65536"/>
                <a:gd name="T12" fmla="*/ 0 60000 65536"/>
                <a:gd name="T13" fmla="*/ 0 60000 65536"/>
                <a:gd name="T14" fmla="*/ 0 60000 65536"/>
                <a:gd name="T15" fmla="*/ 0 w 9"/>
                <a:gd name="T16" fmla="*/ 0 h 11"/>
                <a:gd name="T17" fmla="*/ 9 w 9"/>
                <a:gd name="T18" fmla="*/ 11 h 11"/>
              </a:gdLst>
              <a:ahLst/>
              <a:cxnLst>
                <a:cxn ang="T10">
                  <a:pos x="T0" y="T1"/>
                </a:cxn>
                <a:cxn ang="T11">
                  <a:pos x="T2" y="T3"/>
                </a:cxn>
                <a:cxn ang="T12">
                  <a:pos x="T4" y="T5"/>
                </a:cxn>
                <a:cxn ang="T13">
                  <a:pos x="T6" y="T7"/>
                </a:cxn>
                <a:cxn ang="T14">
                  <a:pos x="T8" y="T9"/>
                </a:cxn>
              </a:cxnLst>
              <a:rect l="T15" t="T16" r="T17" b="T18"/>
              <a:pathLst>
                <a:path w="9" h="11">
                  <a:moveTo>
                    <a:pt x="9" y="1"/>
                  </a:moveTo>
                  <a:cubicBezTo>
                    <a:pt x="7" y="1"/>
                    <a:pt x="6" y="1"/>
                    <a:pt x="5" y="1"/>
                  </a:cubicBezTo>
                  <a:cubicBezTo>
                    <a:pt x="3" y="0"/>
                    <a:pt x="2" y="1"/>
                    <a:pt x="0" y="1"/>
                  </a:cubicBezTo>
                  <a:lnTo>
                    <a:pt x="5" y="11"/>
                  </a:lnTo>
                  <a:lnTo>
                    <a:pt x="9" y="1"/>
                  </a:lnTo>
                  <a:close/>
                </a:path>
              </a:pathLst>
            </a:custGeom>
            <a:noFill/>
            <a:ln w="9525">
              <a:noFill/>
              <a:round/>
              <a:headEnd/>
              <a:tailEnd/>
            </a:ln>
          </p:spPr>
          <p:txBody>
            <a:bodyPr/>
            <a:lstStyle/>
            <a:p>
              <a:endParaRPr lang="en-IN"/>
            </a:p>
          </p:txBody>
        </p:sp>
        <p:sp>
          <p:nvSpPr>
            <p:cNvPr id="25759" name="Line 360"/>
            <p:cNvSpPr>
              <a:spLocks noChangeShapeType="1"/>
            </p:cNvSpPr>
            <p:nvPr/>
          </p:nvSpPr>
          <p:spPr bwMode="auto">
            <a:xfrm>
              <a:off x="2820" y="2636"/>
              <a:ext cx="1" cy="119"/>
            </a:xfrm>
            <a:prstGeom prst="line">
              <a:avLst/>
            </a:prstGeom>
            <a:noFill/>
            <a:ln w="12700">
              <a:solidFill>
                <a:srgbClr val="000000"/>
              </a:solidFill>
              <a:round/>
              <a:headEnd/>
              <a:tailEnd/>
            </a:ln>
          </p:spPr>
          <p:txBody>
            <a:bodyPr/>
            <a:lstStyle/>
            <a:p>
              <a:endParaRPr lang="en-US"/>
            </a:p>
          </p:txBody>
        </p:sp>
        <p:sp>
          <p:nvSpPr>
            <p:cNvPr id="25760" name="Line 361"/>
            <p:cNvSpPr>
              <a:spLocks noChangeShapeType="1"/>
            </p:cNvSpPr>
            <p:nvPr/>
          </p:nvSpPr>
          <p:spPr bwMode="auto">
            <a:xfrm>
              <a:off x="1503" y="3282"/>
              <a:ext cx="758" cy="1"/>
            </a:xfrm>
            <a:prstGeom prst="line">
              <a:avLst/>
            </a:prstGeom>
            <a:noFill/>
            <a:ln w="12700">
              <a:solidFill>
                <a:srgbClr val="000000"/>
              </a:solidFill>
              <a:round/>
              <a:headEnd/>
              <a:tailEnd/>
            </a:ln>
          </p:spPr>
          <p:txBody>
            <a:bodyPr/>
            <a:lstStyle/>
            <a:p>
              <a:endParaRPr lang="en-US"/>
            </a:p>
          </p:txBody>
        </p:sp>
        <p:sp>
          <p:nvSpPr>
            <p:cNvPr id="25761" name="Line 362"/>
            <p:cNvSpPr>
              <a:spLocks noChangeShapeType="1"/>
            </p:cNvSpPr>
            <p:nvPr/>
          </p:nvSpPr>
          <p:spPr bwMode="auto">
            <a:xfrm>
              <a:off x="1686" y="3122"/>
              <a:ext cx="567" cy="168"/>
            </a:xfrm>
            <a:prstGeom prst="line">
              <a:avLst/>
            </a:prstGeom>
            <a:noFill/>
            <a:ln w="12700">
              <a:solidFill>
                <a:srgbClr val="000000"/>
              </a:solidFill>
              <a:round/>
              <a:headEnd/>
              <a:tailEnd/>
            </a:ln>
          </p:spPr>
          <p:txBody>
            <a:bodyPr/>
            <a:lstStyle/>
            <a:p>
              <a:endParaRPr lang="en-US"/>
            </a:p>
          </p:txBody>
        </p:sp>
        <p:sp>
          <p:nvSpPr>
            <p:cNvPr id="25762" name="Line 363"/>
            <p:cNvSpPr>
              <a:spLocks noChangeShapeType="1"/>
            </p:cNvSpPr>
            <p:nvPr/>
          </p:nvSpPr>
          <p:spPr bwMode="auto">
            <a:xfrm flipV="1">
              <a:off x="1319" y="3282"/>
              <a:ext cx="942" cy="167"/>
            </a:xfrm>
            <a:prstGeom prst="line">
              <a:avLst/>
            </a:prstGeom>
            <a:noFill/>
            <a:ln w="12700">
              <a:solidFill>
                <a:srgbClr val="000000"/>
              </a:solidFill>
              <a:round/>
              <a:headEnd/>
              <a:tailEnd/>
            </a:ln>
          </p:spPr>
          <p:txBody>
            <a:bodyPr/>
            <a:lstStyle/>
            <a:p>
              <a:endParaRPr lang="en-US"/>
            </a:p>
          </p:txBody>
        </p:sp>
        <p:sp>
          <p:nvSpPr>
            <p:cNvPr id="25763" name="Freeform 364"/>
            <p:cNvSpPr>
              <a:spLocks/>
            </p:cNvSpPr>
            <p:nvPr/>
          </p:nvSpPr>
          <p:spPr bwMode="auto">
            <a:xfrm>
              <a:off x="2213" y="3385"/>
              <a:ext cx="72" cy="88"/>
            </a:xfrm>
            <a:custGeom>
              <a:avLst/>
              <a:gdLst>
                <a:gd name="T0" fmla="*/ 576 w 9"/>
                <a:gd name="T1" fmla="*/ 64 h 11"/>
                <a:gd name="T2" fmla="*/ 320 w 9"/>
                <a:gd name="T3" fmla="*/ 64 h 11"/>
                <a:gd name="T4" fmla="*/ 0 w 9"/>
                <a:gd name="T5" fmla="*/ 64 h 11"/>
                <a:gd name="T6" fmla="*/ 320 w 9"/>
                <a:gd name="T7" fmla="*/ 704 h 11"/>
                <a:gd name="T8" fmla="*/ 576 w 9"/>
                <a:gd name="T9" fmla="*/ 64 h 11"/>
                <a:gd name="T10" fmla="*/ 0 60000 65536"/>
                <a:gd name="T11" fmla="*/ 0 60000 65536"/>
                <a:gd name="T12" fmla="*/ 0 60000 65536"/>
                <a:gd name="T13" fmla="*/ 0 60000 65536"/>
                <a:gd name="T14" fmla="*/ 0 60000 65536"/>
                <a:gd name="T15" fmla="*/ 0 w 9"/>
                <a:gd name="T16" fmla="*/ 0 h 11"/>
                <a:gd name="T17" fmla="*/ 9 w 9"/>
                <a:gd name="T18" fmla="*/ 11 h 11"/>
              </a:gdLst>
              <a:ahLst/>
              <a:cxnLst>
                <a:cxn ang="T10">
                  <a:pos x="T0" y="T1"/>
                </a:cxn>
                <a:cxn ang="T11">
                  <a:pos x="T2" y="T3"/>
                </a:cxn>
                <a:cxn ang="T12">
                  <a:pos x="T4" y="T5"/>
                </a:cxn>
                <a:cxn ang="T13">
                  <a:pos x="T6" y="T7"/>
                </a:cxn>
                <a:cxn ang="T14">
                  <a:pos x="T8" y="T9"/>
                </a:cxn>
              </a:cxnLst>
              <a:rect l="T15" t="T16" r="T17" b="T18"/>
              <a:pathLst>
                <a:path w="9" h="11">
                  <a:moveTo>
                    <a:pt x="9" y="1"/>
                  </a:moveTo>
                  <a:cubicBezTo>
                    <a:pt x="7" y="1"/>
                    <a:pt x="6" y="1"/>
                    <a:pt x="5" y="1"/>
                  </a:cubicBezTo>
                  <a:cubicBezTo>
                    <a:pt x="3" y="0"/>
                    <a:pt x="2" y="1"/>
                    <a:pt x="0" y="1"/>
                  </a:cubicBezTo>
                  <a:lnTo>
                    <a:pt x="5" y="11"/>
                  </a:lnTo>
                  <a:lnTo>
                    <a:pt x="9" y="1"/>
                  </a:lnTo>
                  <a:close/>
                </a:path>
              </a:pathLst>
            </a:custGeom>
            <a:noFill/>
            <a:ln w="9525">
              <a:noFill/>
              <a:round/>
              <a:headEnd/>
              <a:tailEnd/>
            </a:ln>
          </p:spPr>
          <p:txBody>
            <a:bodyPr/>
            <a:lstStyle/>
            <a:p>
              <a:endParaRPr lang="en-IN"/>
            </a:p>
          </p:txBody>
        </p:sp>
        <p:sp>
          <p:nvSpPr>
            <p:cNvPr id="25764" name="Line 365"/>
            <p:cNvSpPr>
              <a:spLocks noChangeShapeType="1"/>
            </p:cNvSpPr>
            <p:nvPr/>
          </p:nvSpPr>
          <p:spPr bwMode="auto">
            <a:xfrm>
              <a:off x="2253" y="3282"/>
              <a:ext cx="1" cy="127"/>
            </a:xfrm>
            <a:prstGeom prst="line">
              <a:avLst/>
            </a:prstGeom>
            <a:noFill/>
            <a:ln w="12700">
              <a:solidFill>
                <a:srgbClr val="000000"/>
              </a:solidFill>
              <a:round/>
              <a:headEnd/>
              <a:tailEnd/>
            </a:ln>
          </p:spPr>
          <p:txBody>
            <a:bodyPr/>
            <a:lstStyle/>
            <a:p>
              <a:endParaRPr lang="en-US"/>
            </a:p>
          </p:txBody>
        </p:sp>
        <p:sp>
          <p:nvSpPr>
            <p:cNvPr id="25765" name="Freeform 366"/>
            <p:cNvSpPr>
              <a:spLocks/>
            </p:cNvSpPr>
            <p:nvPr/>
          </p:nvSpPr>
          <p:spPr bwMode="auto">
            <a:xfrm>
              <a:off x="3387" y="2253"/>
              <a:ext cx="304" cy="678"/>
            </a:xfrm>
            <a:custGeom>
              <a:avLst/>
              <a:gdLst>
                <a:gd name="T0" fmla="*/ 0 w 304"/>
                <a:gd name="T1" fmla="*/ 0 h 678"/>
                <a:gd name="T2" fmla="*/ 0 w 304"/>
                <a:gd name="T3" fmla="*/ 678 h 678"/>
                <a:gd name="T4" fmla="*/ 304 w 304"/>
                <a:gd name="T5" fmla="*/ 678 h 678"/>
                <a:gd name="T6" fmla="*/ 0 60000 65536"/>
                <a:gd name="T7" fmla="*/ 0 60000 65536"/>
                <a:gd name="T8" fmla="*/ 0 60000 65536"/>
                <a:gd name="T9" fmla="*/ 0 w 304"/>
                <a:gd name="T10" fmla="*/ 0 h 678"/>
                <a:gd name="T11" fmla="*/ 304 w 304"/>
                <a:gd name="T12" fmla="*/ 678 h 678"/>
              </a:gdLst>
              <a:ahLst/>
              <a:cxnLst>
                <a:cxn ang="T6">
                  <a:pos x="T0" y="T1"/>
                </a:cxn>
                <a:cxn ang="T7">
                  <a:pos x="T2" y="T3"/>
                </a:cxn>
                <a:cxn ang="T8">
                  <a:pos x="T4" y="T5"/>
                </a:cxn>
              </a:cxnLst>
              <a:rect l="T9" t="T10" r="T11" b="T12"/>
              <a:pathLst>
                <a:path w="304" h="678">
                  <a:moveTo>
                    <a:pt x="0" y="0"/>
                  </a:moveTo>
                  <a:lnTo>
                    <a:pt x="0" y="678"/>
                  </a:lnTo>
                  <a:lnTo>
                    <a:pt x="304" y="678"/>
                  </a:lnTo>
                </a:path>
              </a:pathLst>
            </a:custGeom>
            <a:noFill/>
            <a:ln w="12700">
              <a:solidFill>
                <a:srgbClr val="000000"/>
              </a:solidFill>
              <a:round/>
              <a:headEnd/>
              <a:tailEnd/>
            </a:ln>
          </p:spPr>
          <p:txBody>
            <a:bodyPr/>
            <a:lstStyle/>
            <a:p>
              <a:endParaRPr lang="en-IN"/>
            </a:p>
          </p:txBody>
        </p:sp>
        <p:sp>
          <p:nvSpPr>
            <p:cNvPr id="25766" name="Freeform 367"/>
            <p:cNvSpPr>
              <a:spLocks/>
            </p:cNvSpPr>
            <p:nvPr/>
          </p:nvSpPr>
          <p:spPr bwMode="auto">
            <a:xfrm>
              <a:off x="2820" y="2907"/>
              <a:ext cx="927" cy="183"/>
            </a:xfrm>
            <a:custGeom>
              <a:avLst/>
              <a:gdLst>
                <a:gd name="T0" fmla="*/ 0 w 927"/>
                <a:gd name="T1" fmla="*/ 0 h 183"/>
                <a:gd name="T2" fmla="*/ 0 w 927"/>
                <a:gd name="T3" fmla="*/ 183 h 183"/>
                <a:gd name="T4" fmla="*/ 927 w 927"/>
                <a:gd name="T5" fmla="*/ 183 h 183"/>
                <a:gd name="T6" fmla="*/ 0 60000 65536"/>
                <a:gd name="T7" fmla="*/ 0 60000 65536"/>
                <a:gd name="T8" fmla="*/ 0 60000 65536"/>
                <a:gd name="T9" fmla="*/ 0 w 927"/>
                <a:gd name="T10" fmla="*/ 0 h 183"/>
                <a:gd name="T11" fmla="*/ 927 w 927"/>
                <a:gd name="T12" fmla="*/ 183 h 183"/>
              </a:gdLst>
              <a:ahLst/>
              <a:cxnLst>
                <a:cxn ang="T6">
                  <a:pos x="T0" y="T1"/>
                </a:cxn>
                <a:cxn ang="T7">
                  <a:pos x="T2" y="T3"/>
                </a:cxn>
                <a:cxn ang="T8">
                  <a:pos x="T4" y="T5"/>
                </a:cxn>
              </a:cxnLst>
              <a:rect l="T9" t="T10" r="T11" b="T12"/>
              <a:pathLst>
                <a:path w="927" h="183">
                  <a:moveTo>
                    <a:pt x="0" y="0"/>
                  </a:moveTo>
                  <a:lnTo>
                    <a:pt x="0" y="183"/>
                  </a:lnTo>
                  <a:lnTo>
                    <a:pt x="927" y="183"/>
                  </a:lnTo>
                </a:path>
              </a:pathLst>
            </a:custGeom>
            <a:noFill/>
            <a:ln w="12700">
              <a:solidFill>
                <a:srgbClr val="000000"/>
              </a:solidFill>
              <a:round/>
              <a:headEnd/>
              <a:tailEnd/>
            </a:ln>
          </p:spPr>
          <p:txBody>
            <a:bodyPr/>
            <a:lstStyle/>
            <a:p>
              <a:endParaRPr lang="en-IN"/>
            </a:p>
          </p:txBody>
        </p:sp>
        <p:sp>
          <p:nvSpPr>
            <p:cNvPr id="25767" name="Freeform 368"/>
            <p:cNvSpPr>
              <a:spLocks/>
            </p:cNvSpPr>
            <p:nvPr/>
          </p:nvSpPr>
          <p:spPr bwMode="auto">
            <a:xfrm>
              <a:off x="2253" y="3258"/>
              <a:ext cx="1541" cy="550"/>
            </a:xfrm>
            <a:custGeom>
              <a:avLst/>
              <a:gdLst>
                <a:gd name="T0" fmla="*/ 1541 w 1541"/>
                <a:gd name="T1" fmla="*/ 0 h 550"/>
                <a:gd name="T2" fmla="*/ 0 w 1541"/>
                <a:gd name="T3" fmla="*/ 550 h 550"/>
                <a:gd name="T4" fmla="*/ 0 w 1541"/>
                <a:gd name="T5" fmla="*/ 359 h 550"/>
                <a:gd name="T6" fmla="*/ 0 60000 65536"/>
                <a:gd name="T7" fmla="*/ 0 60000 65536"/>
                <a:gd name="T8" fmla="*/ 0 60000 65536"/>
                <a:gd name="T9" fmla="*/ 0 w 1541"/>
                <a:gd name="T10" fmla="*/ 0 h 550"/>
                <a:gd name="T11" fmla="*/ 1541 w 1541"/>
                <a:gd name="T12" fmla="*/ 550 h 550"/>
              </a:gdLst>
              <a:ahLst/>
              <a:cxnLst>
                <a:cxn ang="T6">
                  <a:pos x="T0" y="T1"/>
                </a:cxn>
                <a:cxn ang="T7">
                  <a:pos x="T2" y="T3"/>
                </a:cxn>
                <a:cxn ang="T8">
                  <a:pos x="T4" y="T5"/>
                </a:cxn>
              </a:cxnLst>
              <a:rect l="T9" t="T10" r="T11" b="T12"/>
              <a:pathLst>
                <a:path w="1541" h="550">
                  <a:moveTo>
                    <a:pt x="1541" y="0"/>
                  </a:moveTo>
                  <a:lnTo>
                    <a:pt x="0" y="550"/>
                  </a:lnTo>
                  <a:lnTo>
                    <a:pt x="0" y="359"/>
                  </a:lnTo>
                </a:path>
              </a:pathLst>
            </a:custGeom>
            <a:noFill/>
            <a:ln w="12700">
              <a:solidFill>
                <a:srgbClr val="000000"/>
              </a:solidFill>
              <a:round/>
              <a:headEnd/>
              <a:tailEnd/>
            </a:ln>
          </p:spPr>
          <p:txBody>
            <a:bodyPr/>
            <a:lstStyle/>
            <a:p>
              <a:endParaRPr lang="en-IN"/>
            </a:p>
          </p:txBody>
        </p:sp>
        <p:sp>
          <p:nvSpPr>
            <p:cNvPr id="25768" name="Rectangle 369"/>
            <p:cNvSpPr>
              <a:spLocks noChangeArrowheads="1"/>
            </p:cNvSpPr>
            <p:nvPr/>
          </p:nvSpPr>
          <p:spPr bwMode="auto">
            <a:xfrm>
              <a:off x="3699" y="2644"/>
              <a:ext cx="311" cy="151"/>
            </a:xfrm>
            <a:prstGeom prst="rect">
              <a:avLst/>
            </a:prstGeom>
            <a:solidFill>
              <a:srgbClr val="FFFFFF"/>
            </a:solidFill>
            <a:ln w="9525">
              <a:noFill/>
              <a:miter lim="800000"/>
              <a:headEnd/>
              <a:tailEnd/>
            </a:ln>
          </p:spPr>
          <p:txBody>
            <a:bodyPr/>
            <a:lstStyle/>
            <a:p>
              <a:endParaRPr lang="en-US"/>
            </a:p>
          </p:txBody>
        </p:sp>
        <p:sp>
          <p:nvSpPr>
            <p:cNvPr id="25769" name="Rectangle 370"/>
            <p:cNvSpPr>
              <a:spLocks noChangeArrowheads="1"/>
            </p:cNvSpPr>
            <p:nvPr/>
          </p:nvSpPr>
          <p:spPr bwMode="auto">
            <a:xfrm>
              <a:off x="3731" y="2659"/>
              <a:ext cx="279"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Red</a:t>
              </a:r>
              <a:endParaRPr lang="en-US"/>
            </a:p>
          </p:txBody>
        </p:sp>
        <p:sp>
          <p:nvSpPr>
            <p:cNvPr id="25770" name="Rectangle 371"/>
            <p:cNvSpPr>
              <a:spLocks noChangeArrowheads="1"/>
            </p:cNvSpPr>
            <p:nvPr/>
          </p:nvSpPr>
          <p:spPr bwMode="auto">
            <a:xfrm>
              <a:off x="3715" y="3314"/>
              <a:ext cx="343" cy="151"/>
            </a:xfrm>
            <a:prstGeom prst="rect">
              <a:avLst/>
            </a:prstGeom>
            <a:solidFill>
              <a:srgbClr val="FFFFFF"/>
            </a:solidFill>
            <a:ln w="9525">
              <a:noFill/>
              <a:miter lim="800000"/>
              <a:headEnd/>
              <a:tailEnd/>
            </a:ln>
          </p:spPr>
          <p:txBody>
            <a:bodyPr/>
            <a:lstStyle/>
            <a:p>
              <a:endParaRPr lang="en-US"/>
            </a:p>
          </p:txBody>
        </p:sp>
        <p:sp>
          <p:nvSpPr>
            <p:cNvPr id="25771" name="Rectangle 372"/>
            <p:cNvSpPr>
              <a:spLocks noChangeArrowheads="1"/>
            </p:cNvSpPr>
            <p:nvPr/>
          </p:nvSpPr>
          <p:spPr bwMode="auto">
            <a:xfrm>
              <a:off x="3747" y="3329"/>
              <a:ext cx="311" cy="152"/>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Blue</a:t>
              </a:r>
              <a:endParaRPr lang="en-US"/>
            </a:p>
          </p:txBody>
        </p:sp>
        <p:sp>
          <p:nvSpPr>
            <p:cNvPr id="25772" name="Rectangle 373"/>
            <p:cNvSpPr>
              <a:spLocks noChangeArrowheads="1"/>
            </p:cNvSpPr>
            <p:nvPr/>
          </p:nvSpPr>
          <p:spPr bwMode="auto">
            <a:xfrm>
              <a:off x="1487" y="2014"/>
              <a:ext cx="152" cy="151"/>
            </a:xfrm>
            <a:prstGeom prst="rect">
              <a:avLst/>
            </a:prstGeom>
            <a:solidFill>
              <a:srgbClr val="FFFFFF"/>
            </a:solidFill>
            <a:ln w="9525">
              <a:noFill/>
              <a:miter lim="800000"/>
              <a:headEnd/>
              <a:tailEnd/>
            </a:ln>
          </p:spPr>
          <p:txBody>
            <a:bodyPr/>
            <a:lstStyle/>
            <a:p>
              <a:endParaRPr lang="en-US"/>
            </a:p>
          </p:txBody>
        </p:sp>
        <p:sp>
          <p:nvSpPr>
            <p:cNvPr id="25773" name="Rectangle 374"/>
            <p:cNvSpPr>
              <a:spLocks noChangeArrowheads="1"/>
            </p:cNvSpPr>
            <p:nvPr/>
          </p:nvSpPr>
          <p:spPr bwMode="auto">
            <a:xfrm>
              <a:off x="1555" y="2029"/>
              <a:ext cx="62" cy="134"/>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8</a:t>
              </a:r>
              <a:endParaRPr lang="en-US"/>
            </a:p>
          </p:txBody>
        </p:sp>
        <p:sp>
          <p:nvSpPr>
            <p:cNvPr id="25774" name="Rectangle 375"/>
            <p:cNvSpPr>
              <a:spLocks noChangeArrowheads="1"/>
            </p:cNvSpPr>
            <p:nvPr/>
          </p:nvSpPr>
          <p:spPr bwMode="auto">
            <a:xfrm>
              <a:off x="2086" y="1376"/>
              <a:ext cx="151" cy="151"/>
            </a:xfrm>
            <a:prstGeom prst="rect">
              <a:avLst/>
            </a:prstGeom>
            <a:solidFill>
              <a:srgbClr val="FFFFFF"/>
            </a:solidFill>
            <a:ln w="9525">
              <a:noFill/>
              <a:miter lim="800000"/>
              <a:headEnd/>
              <a:tailEnd/>
            </a:ln>
          </p:spPr>
          <p:txBody>
            <a:bodyPr/>
            <a:lstStyle/>
            <a:p>
              <a:endParaRPr lang="en-US"/>
            </a:p>
          </p:txBody>
        </p:sp>
        <p:sp>
          <p:nvSpPr>
            <p:cNvPr id="25775" name="Rectangle 376"/>
            <p:cNvSpPr>
              <a:spLocks noChangeArrowheads="1"/>
            </p:cNvSpPr>
            <p:nvPr/>
          </p:nvSpPr>
          <p:spPr bwMode="auto">
            <a:xfrm>
              <a:off x="2154" y="1392"/>
              <a:ext cx="62" cy="134"/>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8</a:t>
              </a:r>
              <a:endParaRPr lang="en-US"/>
            </a:p>
          </p:txBody>
        </p:sp>
        <p:sp>
          <p:nvSpPr>
            <p:cNvPr id="25776" name="Rectangle 377"/>
            <p:cNvSpPr>
              <a:spLocks noChangeArrowheads="1"/>
            </p:cNvSpPr>
            <p:nvPr/>
          </p:nvSpPr>
          <p:spPr bwMode="auto">
            <a:xfrm>
              <a:off x="944" y="2644"/>
              <a:ext cx="152" cy="151"/>
            </a:xfrm>
            <a:prstGeom prst="rect">
              <a:avLst/>
            </a:prstGeom>
            <a:solidFill>
              <a:srgbClr val="FFFFFF"/>
            </a:solidFill>
            <a:ln w="9525">
              <a:noFill/>
              <a:miter lim="800000"/>
              <a:headEnd/>
              <a:tailEnd/>
            </a:ln>
          </p:spPr>
          <p:txBody>
            <a:bodyPr/>
            <a:lstStyle/>
            <a:p>
              <a:endParaRPr lang="en-US"/>
            </a:p>
          </p:txBody>
        </p:sp>
        <p:sp>
          <p:nvSpPr>
            <p:cNvPr id="25777" name="Rectangle 378"/>
            <p:cNvSpPr>
              <a:spLocks noChangeArrowheads="1"/>
            </p:cNvSpPr>
            <p:nvPr/>
          </p:nvSpPr>
          <p:spPr bwMode="auto">
            <a:xfrm>
              <a:off x="1012" y="2659"/>
              <a:ext cx="62" cy="134"/>
            </a:xfrm>
            <a:prstGeom prst="rect">
              <a:avLst/>
            </a:prstGeom>
            <a:noFill/>
            <a:ln w="9525">
              <a:noFill/>
              <a:miter lim="800000"/>
              <a:headEnd/>
              <a:tailEnd/>
            </a:ln>
          </p:spPr>
          <p:txBody>
            <a:bodyPr wrap="none" lIns="0" tIns="0" rIns="0" bIns="0">
              <a:spAutoFit/>
            </a:bodyPr>
            <a:lstStyle/>
            <a:p>
              <a:r>
                <a:rPr lang="en-US" sz="1400" b="1">
                  <a:solidFill>
                    <a:srgbClr val="000000"/>
                  </a:solidFill>
                  <a:latin typeface="Geneva" charset="0"/>
                </a:rPr>
                <a:t>8</a:t>
              </a:r>
              <a:endParaRPr lang="en-US"/>
            </a:p>
          </p:txBody>
        </p:sp>
      </p:gr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Difference between raster scan and random scan</a:t>
            </a:r>
            <a:br>
              <a:rPr lang="en-US" b="1" dirty="0" smtClean="0"/>
            </a:br>
            <a:endParaRPr lang="en-US" dirty="0"/>
          </a:p>
        </p:txBody>
      </p:sp>
      <p:graphicFrame>
        <p:nvGraphicFramePr>
          <p:cNvPr id="4" name="Content Placeholder 3"/>
          <p:cNvGraphicFramePr>
            <a:graphicFrameLocks noGrp="1"/>
          </p:cNvGraphicFramePr>
          <p:nvPr>
            <p:ph idx="1"/>
          </p:nvPr>
        </p:nvGraphicFramePr>
        <p:xfrm>
          <a:off x="0" y="1142999"/>
          <a:ext cx="9144000" cy="5715001"/>
        </p:xfrm>
        <a:graphic>
          <a:graphicData uri="http://schemas.openxmlformats.org/drawingml/2006/table">
            <a:tbl>
              <a:tblPr firstRow="1" bandRow="1">
                <a:tableStyleId>{5C22544A-7EE6-4342-B048-85BDC9FD1C3A}</a:tableStyleId>
              </a:tblPr>
              <a:tblGrid>
                <a:gridCol w="1676400"/>
                <a:gridCol w="3505200"/>
                <a:gridCol w="3962400"/>
              </a:tblGrid>
              <a:tr h="725557">
                <a:tc>
                  <a:txBody>
                    <a:bodyPr/>
                    <a:lstStyle/>
                    <a:p>
                      <a:pPr marL="67945" marR="0">
                        <a:lnSpc>
                          <a:spcPts val="1325"/>
                        </a:lnSpc>
                        <a:spcBef>
                          <a:spcPts val="0"/>
                        </a:spcBef>
                        <a:spcAft>
                          <a:spcPts val="0"/>
                        </a:spcAft>
                      </a:pPr>
                      <a:r>
                        <a:rPr lang="en-US" sz="1600" b="1" dirty="0">
                          <a:latin typeface="Calibri"/>
                          <a:ea typeface="Calibri"/>
                          <a:cs typeface="Times New Roman"/>
                        </a:rPr>
                        <a:t>Base of Difference</a:t>
                      </a:r>
                      <a:endParaRPr lang="en-US" sz="1600" dirty="0">
                        <a:latin typeface="Calibri"/>
                        <a:ea typeface="Calibri"/>
                        <a:cs typeface="Times New Roman"/>
                      </a:endParaRPr>
                    </a:p>
                  </a:txBody>
                  <a:tcPr marL="0" marR="0" marT="0" marB="0"/>
                </a:tc>
                <a:tc>
                  <a:txBody>
                    <a:bodyPr/>
                    <a:lstStyle/>
                    <a:p>
                      <a:pPr marL="67945" marR="0">
                        <a:lnSpc>
                          <a:spcPts val="1325"/>
                        </a:lnSpc>
                        <a:spcBef>
                          <a:spcPts val="0"/>
                        </a:spcBef>
                        <a:spcAft>
                          <a:spcPts val="0"/>
                        </a:spcAft>
                      </a:pPr>
                      <a:r>
                        <a:rPr lang="en-US" sz="1600" b="1">
                          <a:latin typeface="Calibri"/>
                          <a:ea typeface="Calibri"/>
                          <a:cs typeface="Times New Roman"/>
                        </a:rPr>
                        <a:t>Raster Scan System</a:t>
                      </a:r>
                      <a:endParaRPr lang="en-US" sz="1600">
                        <a:latin typeface="Calibri"/>
                        <a:ea typeface="Calibri"/>
                        <a:cs typeface="Times New Roman"/>
                      </a:endParaRPr>
                    </a:p>
                  </a:txBody>
                  <a:tcPr marL="0" marR="0" marT="0" marB="0"/>
                </a:tc>
                <a:tc>
                  <a:txBody>
                    <a:bodyPr/>
                    <a:lstStyle/>
                    <a:p>
                      <a:pPr marL="67945" marR="0">
                        <a:lnSpc>
                          <a:spcPts val="1325"/>
                        </a:lnSpc>
                        <a:spcBef>
                          <a:spcPts val="0"/>
                        </a:spcBef>
                        <a:spcAft>
                          <a:spcPts val="0"/>
                        </a:spcAft>
                      </a:pPr>
                      <a:r>
                        <a:rPr lang="en-US" sz="1600" b="1">
                          <a:latin typeface="Calibri"/>
                          <a:ea typeface="Calibri"/>
                          <a:cs typeface="Times New Roman"/>
                        </a:rPr>
                        <a:t>Random Scan System</a:t>
                      </a:r>
                      <a:endParaRPr lang="en-US" sz="1600">
                        <a:latin typeface="Calibri"/>
                        <a:ea typeface="Calibri"/>
                        <a:cs typeface="Times New Roman"/>
                      </a:endParaRPr>
                    </a:p>
                  </a:txBody>
                  <a:tcPr marL="0" marR="0" marT="0" marB="0"/>
                </a:tc>
              </a:tr>
              <a:tr h="983974">
                <a:tc>
                  <a:txBody>
                    <a:bodyPr/>
                    <a:lstStyle/>
                    <a:p>
                      <a:pPr marL="67945" marR="0">
                        <a:lnSpc>
                          <a:spcPts val="1325"/>
                        </a:lnSpc>
                        <a:spcBef>
                          <a:spcPts val="0"/>
                        </a:spcBef>
                        <a:spcAft>
                          <a:spcPts val="0"/>
                        </a:spcAft>
                      </a:pPr>
                      <a:r>
                        <a:rPr lang="en-US" sz="1600" b="1">
                          <a:latin typeface="Calibri"/>
                          <a:ea typeface="Calibri"/>
                          <a:cs typeface="Times New Roman"/>
                        </a:rPr>
                        <a:t>Electron Beam</a:t>
                      </a:r>
                      <a:endParaRPr lang="en-US" sz="1600">
                        <a:latin typeface="Calibri"/>
                        <a:ea typeface="Calibri"/>
                        <a:cs typeface="Times New Roman"/>
                      </a:endParaRPr>
                    </a:p>
                  </a:txBody>
                  <a:tcPr marL="0" marR="0" marT="0" marB="0"/>
                </a:tc>
                <a:tc>
                  <a:txBody>
                    <a:bodyPr/>
                    <a:lstStyle/>
                    <a:p>
                      <a:pPr marL="67945" marR="61595" algn="just">
                        <a:spcBef>
                          <a:spcPts val="0"/>
                        </a:spcBef>
                        <a:spcAft>
                          <a:spcPts val="0"/>
                        </a:spcAft>
                      </a:pPr>
                      <a:r>
                        <a:rPr lang="en-US" sz="1600">
                          <a:latin typeface="Calibri"/>
                          <a:ea typeface="Calibri"/>
                          <a:cs typeface="Times New Roman"/>
                        </a:rPr>
                        <a:t>The electron beam is swept across the screen, one row at a time, from top to bottom.</a:t>
                      </a:r>
                    </a:p>
                  </a:txBody>
                  <a:tcPr marL="0" marR="0" marT="0" marB="0"/>
                </a:tc>
                <a:tc>
                  <a:txBody>
                    <a:bodyPr/>
                    <a:lstStyle/>
                    <a:p>
                      <a:pPr marL="67945" marR="60960" algn="just">
                        <a:spcBef>
                          <a:spcPts val="0"/>
                        </a:spcBef>
                        <a:spcAft>
                          <a:spcPts val="0"/>
                        </a:spcAft>
                      </a:pPr>
                      <a:r>
                        <a:rPr lang="en-US" sz="1600">
                          <a:latin typeface="Calibri"/>
                          <a:ea typeface="Calibri"/>
                          <a:cs typeface="Times New Roman"/>
                        </a:rPr>
                        <a:t>The electron beam is directed only to the parts of screen where a picture is to be drawn.</a:t>
                      </a:r>
                    </a:p>
                  </a:txBody>
                  <a:tcPr marL="0" marR="0" marT="0" marB="0"/>
                </a:tc>
              </a:tr>
              <a:tr h="983974">
                <a:tc>
                  <a:txBody>
                    <a:bodyPr/>
                    <a:lstStyle/>
                    <a:p>
                      <a:pPr marL="67945" marR="0">
                        <a:lnSpc>
                          <a:spcPts val="1325"/>
                        </a:lnSpc>
                        <a:spcBef>
                          <a:spcPts val="0"/>
                        </a:spcBef>
                        <a:spcAft>
                          <a:spcPts val="0"/>
                        </a:spcAft>
                      </a:pPr>
                      <a:r>
                        <a:rPr lang="en-US" sz="1600" b="1">
                          <a:latin typeface="Calibri"/>
                          <a:ea typeface="Calibri"/>
                          <a:cs typeface="Times New Roman"/>
                        </a:rPr>
                        <a:t>Resolution</a:t>
                      </a:r>
                      <a:endParaRPr lang="en-US" sz="1600">
                        <a:latin typeface="Calibri"/>
                        <a:ea typeface="Calibri"/>
                        <a:cs typeface="Times New Roman"/>
                      </a:endParaRPr>
                    </a:p>
                  </a:txBody>
                  <a:tcPr marL="0" marR="0" marT="0" marB="0"/>
                </a:tc>
                <a:tc>
                  <a:txBody>
                    <a:bodyPr/>
                    <a:lstStyle/>
                    <a:p>
                      <a:pPr marL="67945" marR="59690" algn="just">
                        <a:spcBef>
                          <a:spcPts val="0"/>
                        </a:spcBef>
                        <a:spcAft>
                          <a:spcPts val="0"/>
                        </a:spcAft>
                      </a:pPr>
                      <a:r>
                        <a:rPr lang="en-US" sz="1600" dirty="0">
                          <a:latin typeface="Calibri"/>
                          <a:ea typeface="Calibri"/>
                          <a:cs typeface="Times New Roman"/>
                        </a:rPr>
                        <a:t>Its resolution is poor because raster system in contrast produces zigzag lines that are plotted as discrete point sets.</a:t>
                      </a:r>
                    </a:p>
                  </a:txBody>
                  <a:tcPr marL="0" marR="0" marT="0" marB="0"/>
                </a:tc>
                <a:tc>
                  <a:txBody>
                    <a:bodyPr/>
                    <a:lstStyle/>
                    <a:p>
                      <a:pPr marL="67945" marR="60325" algn="just">
                        <a:spcBef>
                          <a:spcPts val="0"/>
                        </a:spcBef>
                        <a:spcAft>
                          <a:spcPts val="0"/>
                        </a:spcAft>
                      </a:pPr>
                      <a:r>
                        <a:rPr lang="en-US" sz="1600">
                          <a:latin typeface="Calibri"/>
                          <a:ea typeface="Calibri"/>
                          <a:cs typeface="Times New Roman"/>
                        </a:rPr>
                        <a:t>Its resolution is good because this system produces smooth lines drawings because CRT beam directly follows the line path.</a:t>
                      </a:r>
                    </a:p>
                  </a:txBody>
                  <a:tcPr marL="0" marR="0" marT="0" marB="0"/>
                </a:tc>
              </a:tr>
              <a:tr h="983974">
                <a:tc>
                  <a:txBody>
                    <a:bodyPr/>
                    <a:lstStyle/>
                    <a:p>
                      <a:pPr marL="67945" marR="0">
                        <a:lnSpc>
                          <a:spcPts val="1325"/>
                        </a:lnSpc>
                        <a:spcBef>
                          <a:spcPts val="0"/>
                        </a:spcBef>
                        <a:spcAft>
                          <a:spcPts val="0"/>
                        </a:spcAft>
                      </a:pPr>
                      <a:r>
                        <a:rPr lang="en-US" sz="1600" b="1">
                          <a:latin typeface="Calibri"/>
                          <a:ea typeface="Calibri"/>
                          <a:cs typeface="Times New Roman"/>
                        </a:rPr>
                        <a:t>Picture Definition</a:t>
                      </a:r>
                      <a:endParaRPr lang="en-US" sz="1600">
                        <a:latin typeface="Calibri"/>
                        <a:ea typeface="Calibri"/>
                        <a:cs typeface="Times New Roman"/>
                      </a:endParaRPr>
                    </a:p>
                  </a:txBody>
                  <a:tcPr marL="0" marR="0" marT="0" marB="0"/>
                </a:tc>
                <a:tc>
                  <a:txBody>
                    <a:bodyPr/>
                    <a:lstStyle/>
                    <a:p>
                      <a:pPr marL="67945" marR="60325" algn="just">
                        <a:spcBef>
                          <a:spcPts val="0"/>
                        </a:spcBef>
                        <a:spcAft>
                          <a:spcPts val="0"/>
                        </a:spcAft>
                      </a:pPr>
                      <a:r>
                        <a:rPr lang="en-US" sz="1600">
                          <a:latin typeface="Calibri"/>
                          <a:ea typeface="Calibri"/>
                          <a:cs typeface="Times New Roman"/>
                        </a:rPr>
                        <a:t>Picture definition is stored as a set of intensity values for all screen points, called pixels in a refresh buffer area.</a:t>
                      </a:r>
                    </a:p>
                  </a:txBody>
                  <a:tcPr marL="0" marR="0" marT="0" marB="0"/>
                </a:tc>
                <a:tc>
                  <a:txBody>
                    <a:bodyPr/>
                    <a:lstStyle/>
                    <a:p>
                      <a:pPr marL="67945" marR="0">
                        <a:spcBef>
                          <a:spcPts val="0"/>
                        </a:spcBef>
                        <a:spcAft>
                          <a:spcPts val="0"/>
                        </a:spcAft>
                      </a:pPr>
                      <a:r>
                        <a:rPr lang="en-US" sz="1600">
                          <a:latin typeface="Calibri"/>
                          <a:ea typeface="Calibri"/>
                          <a:cs typeface="Times New Roman"/>
                        </a:rPr>
                        <a:t>Picture definition is stored as a set of line drawing instructions in a display file.</a:t>
                      </a:r>
                    </a:p>
                  </a:txBody>
                  <a:tcPr marL="0" marR="0" marT="0" marB="0"/>
                </a:tc>
              </a:tr>
              <a:tr h="1311965">
                <a:tc>
                  <a:txBody>
                    <a:bodyPr/>
                    <a:lstStyle/>
                    <a:p>
                      <a:pPr marL="67945" marR="0">
                        <a:lnSpc>
                          <a:spcPts val="1325"/>
                        </a:lnSpc>
                        <a:spcBef>
                          <a:spcPts val="0"/>
                        </a:spcBef>
                        <a:spcAft>
                          <a:spcPts val="0"/>
                        </a:spcAft>
                      </a:pPr>
                      <a:r>
                        <a:rPr lang="en-US" sz="1600" b="1">
                          <a:latin typeface="Calibri"/>
                          <a:ea typeface="Calibri"/>
                          <a:cs typeface="Times New Roman"/>
                        </a:rPr>
                        <a:t>Realistic Display</a:t>
                      </a:r>
                      <a:endParaRPr lang="en-US" sz="1600">
                        <a:latin typeface="Calibri"/>
                        <a:ea typeface="Calibri"/>
                        <a:cs typeface="Times New Roman"/>
                      </a:endParaRPr>
                    </a:p>
                  </a:txBody>
                  <a:tcPr marL="0" marR="0" marT="0" marB="0"/>
                </a:tc>
                <a:tc>
                  <a:txBody>
                    <a:bodyPr/>
                    <a:lstStyle/>
                    <a:p>
                      <a:pPr marL="67945" marR="59690" algn="just">
                        <a:spcBef>
                          <a:spcPts val="0"/>
                        </a:spcBef>
                        <a:spcAft>
                          <a:spcPts val="0"/>
                        </a:spcAft>
                      </a:pPr>
                      <a:r>
                        <a:rPr lang="en-US" sz="1600">
                          <a:latin typeface="Calibri"/>
                          <a:ea typeface="Calibri"/>
                          <a:cs typeface="Times New Roman"/>
                        </a:rPr>
                        <a:t>The capability of this system to store intensity values for pixel makes it well suited for the realistic display of scenes contain shadow and color pattern.</a:t>
                      </a:r>
                    </a:p>
                  </a:txBody>
                  <a:tcPr marL="0" marR="0" marT="0" marB="0"/>
                </a:tc>
                <a:tc>
                  <a:txBody>
                    <a:bodyPr/>
                    <a:lstStyle/>
                    <a:p>
                      <a:pPr marL="67945" marR="59690" algn="just">
                        <a:spcBef>
                          <a:spcPts val="0"/>
                        </a:spcBef>
                        <a:spcAft>
                          <a:spcPts val="0"/>
                        </a:spcAft>
                      </a:pPr>
                      <a:r>
                        <a:rPr lang="en-US" sz="1600">
                          <a:latin typeface="Calibri"/>
                          <a:ea typeface="Calibri"/>
                          <a:cs typeface="Times New Roman"/>
                        </a:rPr>
                        <a:t>These systems are designed for line- drawing and can’t display realistic shaded scenes.</a:t>
                      </a:r>
                    </a:p>
                  </a:txBody>
                  <a:tcPr marL="0" marR="0" marT="0" marB="0"/>
                </a:tc>
              </a:tr>
              <a:tr h="725557">
                <a:tc>
                  <a:txBody>
                    <a:bodyPr/>
                    <a:lstStyle/>
                    <a:p>
                      <a:pPr marL="67945" marR="0">
                        <a:lnSpc>
                          <a:spcPts val="1325"/>
                        </a:lnSpc>
                        <a:spcBef>
                          <a:spcPts val="0"/>
                        </a:spcBef>
                        <a:spcAft>
                          <a:spcPts val="0"/>
                        </a:spcAft>
                      </a:pPr>
                      <a:r>
                        <a:rPr lang="en-US" sz="1600" b="1" dirty="0">
                          <a:latin typeface="Calibri"/>
                          <a:ea typeface="Calibri"/>
                          <a:cs typeface="Times New Roman"/>
                        </a:rPr>
                        <a:t>Draw an Image</a:t>
                      </a:r>
                      <a:endParaRPr lang="en-US" sz="1600" dirty="0">
                        <a:latin typeface="Calibri"/>
                        <a:ea typeface="Calibri"/>
                        <a:cs typeface="Times New Roman"/>
                      </a:endParaRPr>
                    </a:p>
                  </a:txBody>
                  <a:tcPr marL="0" marR="0" marT="0" marB="0"/>
                </a:tc>
                <a:tc>
                  <a:txBody>
                    <a:bodyPr/>
                    <a:lstStyle/>
                    <a:p>
                      <a:pPr marL="67945" marR="38100">
                        <a:spcBef>
                          <a:spcPts val="0"/>
                        </a:spcBef>
                        <a:spcAft>
                          <a:spcPts val="0"/>
                        </a:spcAft>
                      </a:pPr>
                      <a:r>
                        <a:rPr lang="en-US" sz="1600">
                          <a:latin typeface="Calibri"/>
                          <a:ea typeface="Calibri"/>
                          <a:cs typeface="Times New Roman"/>
                        </a:rPr>
                        <a:t>Screen points/pixels are used to draw an image.</a:t>
                      </a:r>
                    </a:p>
                  </a:txBody>
                  <a:tcPr marL="0" marR="0" marT="0" marB="0"/>
                </a:tc>
                <a:tc>
                  <a:txBody>
                    <a:bodyPr/>
                    <a:lstStyle/>
                    <a:p>
                      <a:pPr marL="67945" marR="62230">
                        <a:spcBef>
                          <a:spcPts val="0"/>
                        </a:spcBef>
                        <a:spcAft>
                          <a:spcPts val="0"/>
                        </a:spcAft>
                      </a:pPr>
                      <a:r>
                        <a:rPr lang="en-US" sz="1600" dirty="0">
                          <a:latin typeface="Calibri"/>
                          <a:ea typeface="Calibri"/>
                          <a:cs typeface="Times New Roman"/>
                        </a:rPr>
                        <a:t>Mathematical functions are used to  draw an</a:t>
                      </a:r>
                      <a:r>
                        <a:rPr lang="en-US" sz="1600" spc="-5" dirty="0">
                          <a:latin typeface="Calibri"/>
                          <a:ea typeface="Calibri"/>
                          <a:cs typeface="Times New Roman"/>
                        </a:rPr>
                        <a:t> </a:t>
                      </a:r>
                      <a:r>
                        <a:rPr lang="en-US" sz="1600" dirty="0">
                          <a:latin typeface="Calibri"/>
                          <a:ea typeface="Calibri"/>
                          <a:cs typeface="Times New Roman"/>
                        </a:rPr>
                        <a:t>image.</a:t>
                      </a:r>
                    </a:p>
                  </a:txBody>
                  <a:tcPr marL="0" marR="0" marT="0" marB="0"/>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sz="3200" dirty="0" smtClean="0">
                <a:solidFill>
                  <a:srgbClr val="FFFF0A"/>
                </a:solidFill>
                <a:effectLst>
                  <a:outerShdw blurRad="38100" dist="38100" dir="2700000" algn="tl">
                    <a:srgbClr val="FFFFFF"/>
                  </a:outerShdw>
                </a:effectLst>
                <a:latin typeface="Comic Sans MS" pitchFamily="66" charset="0"/>
              </a:rPr>
              <a:t>Interlaced Systems</a:t>
            </a:r>
            <a:endParaRPr lang="en-IN" sz="3200" dirty="0" smtClean="0">
              <a:solidFill>
                <a:srgbClr val="FFFF0A"/>
              </a:solidFill>
              <a:effectLst>
                <a:outerShdw blurRad="38100" dist="38100" dir="2700000" algn="tl">
                  <a:srgbClr val="FFFFFF"/>
                </a:outerShdw>
              </a:effectLst>
              <a:latin typeface="Comic Sans MS" pitchFamily="66" charset="0"/>
            </a:endParaRPr>
          </a:p>
        </p:txBody>
      </p:sp>
      <p:sp>
        <p:nvSpPr>
          <p:cNvPr id="22531" name="Rectangle 3"/>
          <p:cNvSpPr>
            <a:spLocks noGrp="1" noChangeArrowheads="1"/>
          </p:cNvSpPr>
          <p:nvPr>
            <p:ph type="body" idx="1"/>
          </p:nvPr>
        </p:nvSpPr>
        <p:spPr>
          <a:xfrm>
            <a:off x="323850" y="1125538"/>
            <a:ext cx="8820150" cy="3671887"/>
          </a:xfrm>
        </p:spPr>
        <p:txBody>
          <a:bodyPr/>
          <a:lstStyle/>
          <a:p>
            <a:pPr algn="just" eaLnBrk="1" hangingPunct="1">
              <a:lnSpc>
                <a:spcPct val="115000"/>
              </a:lnSpc>
              <a:buFontTx/>
              <a:buNone/>
            </a:pPr>
            <a:r>
              <a:rPr lang="en-US" sz="2800" dirty="0" smtClean="0">
                <a:solidFill>
                  <a:schemeClr val="bg1"/>
                </a:solidFill>
                <a:latin typeface="Comic Sans MS" pitchFamily="66" charset="0"/>
              </a:rPr>
              <a:t>   </a:t>
            </a:r>
            <a:r>
              <a:rPr lang="en-US" sz="2800" dirty="0" smtClean="0">
                <a:latin typeface="Comic Sans MS" pitchFamily="66" charset="0"/>
              </a:rPr>
              <a:t>In some raster system interlacing technique is used for painting the screen . Instead of refreshing every line in an interlaced mode the electron gun sweeps alternate line in each pass (each frame is displayed in two frames odd numbered being refreshed first and then the even numbered lines.).</a:t>
            </a:r>
          </a:p>
          <a:p>
            <a:pPr algn="just" eaLnBrk="1" hangingPunct="1">
              <a:lnSpc>
                <a:spcPct val="115000"/>
              </a:lnSpc>
              <a:buFontTx/>
              <a:buNone/>
            </a:pPr>
            <a:endParaRPr lang="en-IN" sz="2800" dirty="0" smtClean="0">
              <a:solidFill>
                <a:schemeClr val="bg1"/>
              </a:solidFill>
              <a:latin typeface="Comic Sans MS" pitchFamily="66" charset="0"/>
            </a:endParaRPr>
          </a:p>
        </p:txBody>
      </p:sp>
      <p:grpSp>
        <p:nvGrpSpPr>
          <p:cNvPr id="2" name="Group 13"/>
          <p:cNvGrpSpPr>
            <a:grpSpLocks/>
          </p:cNvGrpSpPr>
          <p:nvPr/>
        </p:nvGrpSpPr>
        <p:grpSpPr bwMode="auto">
          <a:xfrm>
            <a:off x="4932363" y="4365625"/>
            <a:ext cx="4032250" cy="2303463"/>
            <a:chOff x="2925" y="2659"/>
            <a:chExt cx="2540" cy="1451"/>
          </a:xfrm>
        </p:grpSpPr>
        <p:pic>
          <p:nvPicPr>
            <p:cNvPr id="22534" name="Picture 7" descr="interlace_diagram_interlace"/>
            <p:cNvPicPr>
              <a:picLocks noChangeAspect="1" noChangeArrowheads="1"/>
            </p:cNvPicPr>
            <p:nvPr/>
          </p:nvPicPr>
          <p:blipFill>
            <a:blip r:embed="rId2"/>
            <a:srcRect/>
            <a:stretch>
              <a:fillRect/>
            </a:stretch>
          </p:blipFill>
          <p:spPr bwMode="auto">
            <a:xfrm>
              <a:off x="2998" y="2705"/>
              <a:ext cx="2414" cy="1364"/>
            </a:xfrm>
            <a:prstGeom prst="rect">
              <a:avLst/>
            </a:prstGeom>
            <a:noFill/>
            <a:ln w="9525">
              <a:noFill/>
              <a:miter lim="800000"/>
              <a:headEnd/>
              <a:tailEnd/>
            </a:ln>
          </p:spPr>
        </p:pic>
        <p:sp>
          <p:nvSpPr>
            <p:cNvPr id="22535" name="Rectangle 12"/>
            <p:cNvSpPr>
              <a:spLocks noChangeArrowheads="1"/>
            </p:cNvSpPr>
            <p:nvPr/>
          </p:nvSpPr>
          <p:spPr bwMode="auto">
            <a:xfrm>
              <a:off x="2925" y="2659"/>
              <a:ext cx="2540" cy="1451"/>
            </a:xfrm>
            <a:prstGeom prst="rect">
              <a:avLst/>
            </a:prstGeom>
            <a:noFill/>
            <a:ln w="57150">
              <a:solidFill>
                <a:schemeClr val="bg1"/>
              </a:solidFill>
              <a:miter lim="800000"/>
              <a:headEnd/>
              <a:tailEnd/>
            </a:ln>
            <a:effectLst/>
          </p:spPr>
          <p:txBody>
            <a:bodyPr wrap="none" anchor="ctr"/>
            <a:lstStyle/>
            <a:p>
              <a:endParaRPr lang="en-US"/>
            </a:p>
          </p:txBody>
        </p:sp>
      </p:grpSp>
      <p:sp>
        <p:nvSpPr>
          <p:cNvPr id="22533" name="Text Box 14"/>
          <p:cNvSpPr txBox="1">
            <a:spLocks noChangeArrowheads="1"/>
          </p:cNvSpPr>
          <p:nvPr/>
        </p:nvSpPr>
        <p:spPr bwMode="auto">
          <a:xfrm>
            <a:off x="0" y="4757738"/>
            <a:ext cx="4716463" cy="1754326"/>
          </a:xfrm>
          <a:prstGeom prst="rect">
            <a:avLst/>
          </a:prstGeom>
          <a:noFill/>
          <a:ln w="9525">
            <a:noFill/>
            <a:miter lim="800000"/>
            <a:headEnd/>
            <a:tailEnd/>
          </a:ln>
          <a:effectLst/>
        </p:spPr>
        <p:txBody>
          <a:bodyPr>
            <a:spAutoFit/>
          </a:bodyPr>
          <a:lstStyle/>
          <a:p>
            <a:r>
              <a:rPr lang="en-US" sz="2400" dirty="0">
                <a:solidFill>
                  <a:schemeClr val="bg1"/>
                </a:solidFill>
                <a:latin typeface="Comic Sans MS" pitchFamily="66" charset="0"/>
              </a:rPr>
              <a:t> </a:t>
            </a:r>
            <a:r>
              <a:rPr lang="en-US" sz="2400" dirty="0">
                <a:latin typeface="Comic Sans MS" pitchFamily="66" charset="0"/>
              </a:rPr>
              <a:t>* This is an effective       </a:t>
            </a:r>
          </a:p>
          <a:p>
            <a:r>
              <a:rPr lang="en-US" sz="2400" dirty="0">
                <a:latin typeface="Comic Sans MS" pitchFamily="66" charset="0"/>
              </a:rPr>
              <a:t>  technique  for avoiding flicker</a:t>
            </a:r>
          </a:p>
          <a:p>
            <a:endParaRPr lang="en-US" sz="2400" dirty="0">
              <a:latin typeface="Comic Sans MS" pitchFamily="66" charset="0"/>
            </a:endParaRPr>
          </a:p>
          <a:p>
            <a:pPr>
              <a:spcBef>
                <a:spcPct val="50000"/>
              </a:spcBef>
            </a:pP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611188" y="1700213"/>
            <a:ext cx="8172450" cy="5013745"/>
          </a:xfrm>
          <a:prstGeom prst="rect">
            <a:avLst/>
          </a:prstGeom>
          <a:noFill/>
          <a:ln w="9525">
            <a:noFill/>
            <a:miter lim="800000"/>
            <a:headEnd/>
            <a:tailEnd/>
          </a:ln>
          <a:effectLst/>
        </p:spPr>
        <p:txBody>
          <a:bodyPr>
            <a:spAutoFit/>
          </a:bodyPr>
          <a:lstStyle/>
          <a:p>
            <a:pPr algn="just">
              <a:lnSpc>
                <a:spcPct val="115000"/>
              </a:lnSpc>
            </a:pPr>
            <a:r>
              <a:rPr lang="en-US" sz="2800" dirty="0">
                <a:latin typeface="Comic Sans MS" pitchFamily="66" charset="0"/>
              </a:rPr>
              <a:t>In all the earlier technologies we need refreshing of the screen</a:t>
            </a:r>
          </a:p>
          <a:p>
            <a:pPr algn="just">
              <a:lnSpc>
                <a:spcPct val="115000"/>
              </a:lnSpc>
            </a:pPr>
            <a:r>
              <a:rPr lang="en-US" sz="2800" dirty="0">
                <a:latin typeface="Comic Sans MS" pitchFamily="66" charset="0"/>
              </a:rPr>
              <a:t>An alternative method is Direct View Storage Tube .It stores the picture information as a charge distribution just behind the phosphor coated screen.</a:t>
            </a:r>
          </a:p>
          <a:p>
            <a:pPr algn="just">
              <a:lnSpc>
                <a:spcPct val="115000"/>
              </a:lnSpc>
            </a:pPr>
            <a:r>
              <a:rPr lang="en-US" sz="2800" dirty="0">
                <a:latin typeface="Comic Sans MS" pitchFamily="66" charset="0"/>
              </a:rPr>
              <a:t>Two electron guns primary gun and flood gun are used</a:t>
            </a:r>
          </a:p>
          <a:p>
            <a:pPr algn="just">
              <a:lnSpc>
                <a:spcPct val="115000"/>
              </a:lnSpc>
            </a:pPr>
            <a:r>
              <a:rPr lang="en-US" sz="2800" dirty="0">
                <a:latin typeface="Comic Sans MS" pitchFamily="66" charset="0"/>
              </a:rPr>
              <a:t>Primary gun stores the picture pattern and flood gun maintains the picture display</a:t>
            </a:r>
            <a:endParaRPr lang="en-IN" sz="2800" dirty="0">
              <a:latin typeface="Comic Sans MS" pitchFamily="66" charset="0"/>
            </a:endParaRPr>
          </a:p>
        </p:txBody>
      </p:sp>
      <p:sp>
        <p:nvSpPr>
          <p:cNvPr id="39941" name="Rectangle 5"/>
          <p:cNvSpPr>
            <a:spLocks noGrp="1" noChangeArrowheads="1"/>
          </p:cNvSpPr>
          <p:nvPr>
            <p:ph type="title"/>
          </p:nvPr>
        </p:nvSpPr>
        <p:spPr>
          <a:xfrm>
            <a:off x="395288" y="188913"/>
            <a:ext cx="8229600" cy="1143000"/>
          </a:xfrm>
        </p:spPr>
        <p:txBody>
          <a:bodyPr/>
          <a:lstStyle/>
          <a:p>
            <a:pPr eaLnBrk="1" hangingPunct="1">
              <a:defRPr/>
            </a:pPr>
            <a:r>
              <a:rPr lang="en-US" sz="3200" smtClean="0">
                <a:solidFill>
                  <a:srgbClr val="FFFF0A"/>
                </a:solidFill>
                <a:effectLst>
                  <a:outerShdw blurRad="38100" dist="38100" dir="2700000" algn="tl">
                    <a:srgbClr val="FFFFFF"/>
                  </a:outerShdw>
                </a:effectLst>
                <a:latin typeface="Comic Sans MS" pitchFamily="66" charset="0"/>
              </a:rPr>
              <a:t>Direct View Storage Tube</a:t>
            </a:r>
            <a:endParaRPr lang="en-IN" sz="3200" smtClean="0">
              <a:solidFill>
                <a:srgbClr val="FFFF0A"/>
              </a:solidFill>
              <a:effectLst>
                <a:outerShdw blurRad="38100" dist="38100" dir="2700000" algn="tl">
                  <a:srgbClr val="FFFFFF"/>
                </a:outerShdw>
              </a:effectLst>
              <a:latin typeface="Comic Sans MS"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2.Presentation Graphics</a:t>
            </a:r>
            <a:endParaRPr lang="en-US" smtClean="0"/>
          </a:p>
        </p:txBody>
      </p:sp>
      <p:sp>
        <p:nvSpPr>
          <p:cNvPr id="9219" name="Rectangle 3"/>
          <p:cNvSpPr>
            <a:spLocks noGrp="1" noChangeArrowheads="1"/>
          </p:cNvSpPr>
          <p:nvPr>
            <p:ph type="body" idx="1"/>
          </p:nvPr>
        </p:nvSpPr>
        <p:spPr/>
        <p:txBody>
          <a:bodyPr/>
          <a:lstStyle/>
          <a:p>
            <a:pPr eaLnBrk="1" hangingPunct="1"/>
            <a:r>
              <a:rPr lang="en-US" sz="2800" smtClean="0"/>
              <a:t>Used to produce illustrations for reports or generate slides for use with projectors</a:t>
            </a:r>
          </a:p>
          <a:p>
            <a:pPr eaLnBrk="1" hangingPunct="1"/>
            <a:r>
              <a:rPr lang="en-US" sz="2800" smtClean="0"/>
              <a:t>Commonly used to summarize financial, statistical, mathematical, scientific, economic data for research reports, managerial reports &amp; customer information bulletins</a:t>
            </a:r>
          </a:p>
          <a:p>
            <a:pPr eaLnBrk="1" hangingPunct="1"/>
            <a:r>
              <a:rPr lang="en-US" sz="2800" smtClean="0"/>
              <a:t>Examples : Bar charts, line graphs, pie charts, surface graphs, time chart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p:txBody>
          <a:bodyPr/>
          <a:lstStyle/>
          <a:p>
            <a:pPr eaLnBrk="1" hangingPunct="1">
              <a:defRPr/>
            </a:pPr>
            <a:r>
              <a:rPr lang="en-US" sz="3200" smtClean="0">
                <a:solidFill>
                  <a:srgbClr val="FFFF0A"/>
                </a:solidFill>
                <a:effectLst>
                  <a:outerShdw blurRad="38100" dist="38100" dir="2700000" algn="tl">
                    <a:srgbClr val="FFFFFF"/>
                  </a:outerShdw>
                </a:effectLst>
                <a:latin typeface="Comic Sans MS" pitchFamily="66" charset="0"/>
              </a:rPr>
              <a:t>DVST Vs Refresh CRT </a:t>
            </a:r>
          </a:p>
        </p:txBody>
      </p:sp>
      <p:sp>
        <p:nvSpPr>
          <p:cNvPr id="25603" name="Rectangle 3"/>
          <p:cNvSpPr>
            <a:spLocks noGrp="1" noChangeArrowheads="1"/>
          </p:cNvSpPr>
          <p:nvPr>
            <p:ph type="body" sz="half" idx="1"/>
          </p:nvPr>
        </p:nvSpPr>
        <p:spPr>
          <a:xfrm>
            <a:off x="457200" y="1600200"/>
            <a:ext cx="4762500" cy="4565650"/>
          </a:xfrm>
        </p:spPr>
        <p:txBody>
          <a:bodyPr/>
          <a:lstStyle/>
          <a:p>
            <a:pPr algn="just" eaLnBrk="1" hangingPunct="1">
              <a:lnSpc>
                <a:spcPct val="115000"/>
              </a:lnSpc>
            </a:pPr>
            <a:r>
              <a:rPr lang="en-US" sz="2400" dirty="0" smtClean="0">
                <a:latin typeface="Comic Sans MS" pitchFamily="66" charset="0"/>
              </a:rPr>
              <a:t>In DVST since no refreshing required so complex pictures can be displayed at higher resolution without flicker.</a:t>
            </a:r>
          </a:p>
          <a:p>
            <a:pPr algn="just" eaLnBrk="1" hangingPunct="1">
              <a:lnSpc>
                <a:spcPct val="115000"/>
              </a:lnSpc>
            </a:pPr>
            <a:r>
              <a:rPr lang="en-US" sz="2400" dirty="0" smtClean="0">
                <a:latin typeface="Comic Sans MS" pitchFamily="66" charset="0"/>
              </a:rPr>
              <a:t>However DVST ordinarily does not display colors and parts of image cannot be erased here so not good for animation</a:t>
            </a:r>
          </a:p>
          <a:p>
            <a:pPr algn="just" eaLnBrk="1" hangingPunct="1">
              <a:lnSpc>
                <a:spcPct val="115000"/>
              </a:lnSpc>
              <a:buFontTx/>
              <a:buNone/>
            </a:pPr>
            <a:endParaRPr lang="en-US" sz="2400" dirty="0" smtClean="0">
              <a:solidFill>
                <a:schemeClr val="bg1"/>
              </a:solidFill>
              <a:latin typeface="Comic Sans MS" pitchFamily="66" charset="0"/>
            </a:endParaRPr>
          </a:p>
          <a:p>
            <a:pPr algn="just" eaLnBrk="1" hangingPunct="1">
              <a:lnSpc>
                <a:spcPct val="115000"/>
              </a:lnSpc>
            </a:pPr>
            <a:endParaRPr lang="en-IN" sz="2400" dirty="0" smtClean="0">
              <a:solidFill>
                <a:schemeClr val="bg1"/>
              </a:solidFill>
              <a:latin typeface="Comic Sans MS" pitchFamily="66" charset="0"/>
            </a:endParaRPr>
          </a:p>
        </p:txBody>
      </p:sp>
      <p:grpSp>
        <p:nvGrpSpPr>
          <p:cNvPr id="2" name="Group 8"/>
          <p:cNvGrpSpPr>
            <a:grpSpLocks/>
          </p:cNvGrpSpPr>
          <p:nvPr/>
        </p:nvGrpSpPr>
        <p:grpSpPr bwMode="auto">
          <a:xfrm>
            <a:off x="5651500" y="2349500"/>
            <a:ext cx="3024188" cy="2303463"/>
            <a:chOff x="3424" y="1344"/>
            <a:chExt cx="2223" cy="1632"/>
          </a:xfrm>
        </p:grpSpPr>
        <p:pic>
          <p:nvPicPr>
            <p:cNvPr id="25605" name="Picture 5" descr="tektronix"/>
            <p:cNvPicPr>
              <a:picLocks noChangeAspect="1" noChangeArrowheads="1"/>
            </p:cNvPicPr>
            <p:nvPr/>
          </p:nvPicPr>
          <p:blipFill>
            <a:blip r:embed="rId2"/>
            <a:srcRect/>
            <a:stretch>
              <a:fillRect/>
            </a:stretch>
          </p:blipFill>
          <p:spPr bwMode="auto">
            <a:xfrm>
              <a:off x="3515" y="1434"/>
              <a:ext cx="2042" cy="1451"/>
            </a:xfrm>
            <a:prstGeom prst="rect">
              <a:avLst/>
            </a:prstGeom>
            <a:noFill/>
            <a:ln w="57150">
              <a:solidFill>
                <a:schemeClr val="bg1"/>
              </a:solidFill>
              <a:miter lim="800000"/>
              <a:headEnd/>
              <a:tailEnd/>
            </a:ln>
            <a:effectLst/>
          </p:spPr>
        </p:pic>
        <p:sp>
          <p:nvSpPr>
            <p:cNvPr id="25606" name="Rectangle 7"/>
            <p:cNvSpPr>
              <a:spLocks noChangeArrowheads="1"/>
            </p:cNvSpPr>
            <p:nvPr/>
          </p:nvSpPr>
          <p:spPr bwMode="auto">
            <a:xfrm>
              <a:off x="3424" y="1344"/>
              <a:ext cx="2223" cy="1632"/>
            </a:xfrm>
            <a:prstGeom prst="rect">
              <a:avLst/>
            </a:prstGeom>
            <a:noFill/>
            <a:ln w="57150">
              <a:solidFill>
                <a:schemeClr val="bg1"/>
              </a:solidFill>
              <a:miter lim="800000"/>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Grp="1" noChangeArrowheads="1"/>
          </p:cNvSpPr>
          <p:nvPr>
            <p:ph type="title"/>
          </p:nvPr>
        </p:nvSpPr>
        <p:spPr/>
        <p:txBody>
          <a:bodyPr/>
          <a:lstStyle/>
          <a:p>
            <a:pPr eaLnBrk="1" hangingPunct="1"/>
            <a:r>
              <a:rPr lang="en-US" sz="4000" smtClean="0"/>
              <a:t>Examples of presentation graphics</a:t>
            </a:r>
          </a:p>
        </p:txBody>
      </p:sp>
      <p:pic>
        <p:nvPicPr>
          <p:cNvPr id="10243" name="Picture 4" descr="01-standard-bar-chart"/>
          <p:cNvPicPr>
            <a:picLocks noGrp="1" noChangeAspect="1" noChangeArrowheads="1"/>
          </p:cNvPicPr>
          <p:nvPr>
            <p:ph sz="half" idx="1"/>
          </p:nvPr>
        </p:nvPicPr>
        <p:blipFill>
          <a:blip r:embed="rId2"/>
          <a:srcRect/>
          <a:stretch>
            <a:fillRect/>
          </a:stretch>
        </p:blipFill>
        <p:spPr>
          <a:xfrm>
            <a:off x="571500" y="2495550"/>
            <a:ext cx="3810000" cy="2857500"/>
          </a:xfrm>
          <a:noFill/>
        </p:spPr>
      </p:pic>
      <p:pic>
        <p:nvPicPr>
          <p:cNvPr id="10244" name="Picture 7" descr="01-standard-line-chart"/>
          <p:cNvPicPr>
            <a:picLocks noGrp="1" noChangeAspect="1" noChangeArrowheads="1"/>
          </p:cNvPicPr>
          <p:nvPr>
            <p:ph sz="half" idx="2"/>
          </p:nvPr>
        </p:nvPicPr>
        <p:blipFill>
          <a:blip r:embed="rId3"/>
          <a:srcRect/>
          <a:stretch>
            <a:fillRect/>
          </a:stretch>
        </p:blipFill>
        <p:spPr>
          <a:xfrm>
            <a:off x="4762500" y="2495550"/>
            <a:ext cx="3810000" cy="2857500"/>
          </a:xfr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4000" smtClean="0"/>
              <a:t>Examples of presentation graphics</a:t>
            </a:r>
          </a:p>
        </p:txBody>
      </p:sp>
      <p:pic>
        <p:nvPicPr>
          <p:cNvPr id="11267" name="Picture 4" descr="01-standard-pie-chart"/>
          <p:cNvPicPr>
            <a:picLocks noGrp="1" noChangeAspect="1" noChangeArrowheads="1"/>
          </p:cNvPicPr>
          <p:nvPr>
            <p:ph sz="half" idx="1"/>
          </p:nvPr>
        </p:nvPicPr>
        <p:blipFill>
          <a:blip r:embed="rId2"/>
          <a:srcRect/>
          <a:stretch>
            <a:fillRect/>
          </a:stretch>
        </p:blipFill>
        <p:spPr>
          <a:xfrm>
            <a:off x="571500" y="2495550"/>
            <a:ext cx="3314700" cy="2381250"/>
          </a:xfrm>
          <a:noFill/>
        </p:spPr>
      </p:pic>
      <p:pic>
        <p:nvPicPr>
          <p:cNvPr id="11268" name="Picture 6" descr="03-intersection-mesh-surface"/>
          <p:cNvPicPr>
            <a:picLocks noGrp="1" noChangeAspect="1" noChangeArrowheads="1"/>
          </p:cNvPicPr>
          <p:nvPr>
            <p:ph sz="half" idx="2"/>
          </p:nvPr>
        </p:nvPicPr>
        <p:blipFill>
          <a:blip r:embed="rId3"/>
          <a:srcRect/>
          <a:stretch>
            <a:fillRect/>
          </a:stretch>
        </p:blipFill>
        <p:spPr>
          <a:xfrm>
            <a:off x="5334000" y="2362200"/>
            <a:ext cx="3505200" cy="2590800"/>
          </a:xfr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GB" sz="4000" smtClean="0"/>
              <a:t>3.Computer Art</a:t>
            </a:r>
            <a:br>
              <a:rPr lang="en-GB" sz="4000" smtClean="0"/>
            </a:br>
            <a:endParaRPr lang="en-US" sz="4000" smtClean="0"/>
          </a:p>
        </p:txBody>
      </p:sp>
      <p:sp>
        <p:nvSpPr>
          <p:cNvPr id="12291" name="Rectangle 3"/>
          <p:cNvSpPr>
            <a:spLocks noGrp="1" noChangeArrowheads="1"/>
          </p:cNvSpPr>
          <p:nvPr>
            <p:ph type="body" idx="1"/>
          </p:nvPr>
        </p:nvSpPr>
        <p:spPr>
          <a:xfrm>
            <a:off x="457200" y="1676400"/>
            <a:ext cx="8229600" cy="4191000"/>
          </a:xfrm>
        </p:spPr>
        <p:txBody>
          <a:bodyPr/>
          <a:lstStyle/>
          <a:p>
            <a:pPr eaLnBrk="1" hangingPunct="1">
              <a:lnSpc>
                <a:spcPct val="90000"/>
              </a:lnSpc>
            </a:pPr>
            <a:r>
              <a:rPr lang="en-US" smtClean="0"/>
              <a:t>Used in fine art &amp; commercial art</a:t>
            </a:r>
          </a:p>
          <a:p>
            <a:pPr lvl="1" eaLnBrk="1" hangingPunct="1">
              <a:lnSpc>
                <a:spcPct val="90000"/>
              </a:lnSpc>
            </a:pPr>
            <a:r>
              <a:rPr lang="en-US" smtClean="0"/>
              <a:t>Includes artist’s paintbrush programs, paint packages, CAD packages and animation packages</a:t>
            </a:r>
          </a:p>
          <a:p>
            <a:pPr lvl="1" eaLnBrk="1" hangingPunct="1">
              <a:lnSpc>
                <a:spcPct val="90000"/>
              </a:lnSpc>
            </a:pPr>
            <a:r>
              <a:rPr lang="en-US" smtClean="0"/>
              <a:t>These packages provides facilities for designing object shapes &amp; specifying object motions.</a:t>
            </a:r>
          </a:p>
          <a:p>
            <a:pPr lvl="1" eaLnBrk="1" hangingPunct="1">
              <a:lnSpc>
                <a:spcPct val="90000"/>
              </a:lnSpc>
            </a:pPr>
            <a:r>
              <a:rPr lang="en-US" smtClean="0"/>
              <a:t>Examples :  Cartoon drawing, paintings, product advertisements, logo design</a:t>
            </a:r>
          </a:p>
          <a:p>
            <a:pPr lvl="1" eaLnBrk="1" hangingPunct="1">
              <a:lnSpc>
                <a:spcPct val="90000"/>
              </a:lnSpc>
              <a:buFont typeface="Wingdings" pitchFamily="2" charset="2"/>
              <a:buNone/>
            </a:pPr>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BF00082CEB354F851505B9B2BD2B4A" ma:contentTypeVersion="10" ma:contentTypeDescription="Create a new document." ma:contentTypeScope="" ma:versionID="729abe442ab21b7751a7d4100211f726">
  <xsd:schema xmlns:xsd="http://www.w3.org/2001/XMLSchema" xmlns:xs="http://www.w3.org/2001/XMLSchema" xmlns:p="http://schemas.microsoft.com/office/2006/metadata/properties" xmlns:ns2="e5d9e52d-36e2-4bc1-82af-774c177b5726" xmlns:ns3="dbc3d2d7-fa1e-4b97-8e24-6ae37e59164c" targetNamespace="http://schemas.microsoft.com/office/2006/metadata/properties" ma:root="true" ma:fieldsID="7605f982a1e9e9ab0576de15bd6ec147" ns2:_="" ns3:_="">
    <xsd:import namespace="e5d9e52d-36e2-4bc1-82af-774c177b5726"/>
    <xsd:import namespace="dbc3d2d7-fa1e-4b97-8e24-6ae37e59164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d9e52d-36e2-4bc1-82af-774c177b57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bc3d2d7-fa1e-4b97-8e24-6ae37e59164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A42023-8DF5-4419-9322-0CD3FA6FBFB1}"/>
</file>

<file path=customXml/itemProps2.xml><?xml version="1.0" encoding="utf-8"?>
<ds:datastoreItem xmlns:ds="http://schemas.openxmlformats.org/officeDocument/2006/customXml" ds:itemID="{C1D70859-16E0-48EF-A879-5A11533950DA}"/>
</file>

<file path=customXml/itemProps3.xml><?xml version="1.0" encoding="utf-8"?>
<ds:datastoreItem xmlns:ds="http://schemas.openxmlformats.org/officeDocument/2006/customXml" ds:itemID="{CEB74ABF-9ACF-414B-9415-2156319212FB}"/>
</file>

<file path=docProps/app.xml><?xml version="1.0" encoding="utf-8"?>
<Properties xmlns="http://schemas.openxmlformats.org/officeDocument/2006/extended-properties" xmlns:vt="http://schemas.openxmlformats.org/officeDocument/2006/docPropsVTypes">
  <TotalTime>310</TotalTime>
  <Words>3263</Words>
  <Application>Microsoft Office PowerPoint</Application>
  <PresentationFormat>On-screen Show (4:3)</PresentationFormat>
  <Paragraphs>486</Paragraphs>
  <Slides>61</Slides>
  <Notes>15</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Introduction</vt:lpstr>
      <vt:lpstr>What is Computer Graphics?</vt:lpstr>
      <vt:lpstr>Applications of Computer Graphics</vt:lpstr>
      <vt:lpstr>1.Computer Aided Design (CAD) </vt:lpstr>
      <vt:lpstr>Slide 5</vt:lpstr>
      <vt:lpstr>2.Presentation Graphics</vt:lpstr>
      <vt:lpstr>Examples of presentation graphics</vt:lpstr>
      <vt:lpstr>Examples of presentation graphics</vt:lpstr>
      <vt:lpstr>3.Computer Art </vt:lpstr>
      <vt:lpstr>Examples :</vt:lpstr>
      <vt:lpstr>Computer Art</vt:lpstr>
      <vt:lpstr>Slide 12</vt:lpstr>
      <vt:lpstr>4.Entertainment</vt:lpstr>
      <vt:lpstr>Computer Graphics is about animation (films)</vt:lpstr>
      <vt:lpstr>Slide 15</vt:lpstr>
      <vt:lpstr>5.Education &amp; Training</vt:lpstr>
      <vt:lpstr>Slide 17</vt:lpstr>
      <vt:lpstr>Training</vt:lpstr>
      <vt:lpstr>6.Visualization</vt:lpstr>
      <vt:lpstr>Scientific Visualisation</vt:lpstr>
      <vt:lpstr>Slide 21</vt:lpstr>
      <vt:lpstr>7. Image Processing</vt:lpstr>
      <vt:lpstr>Slide 23</vt:lpstr>
      <vt:lpstr>Slide 24</vt:lpstr>
      <vt:lpstr>8.Graphical User Interfaces</vt:lpstr>
      <vt:lpstr>Slide 26</vt:lpstr>
      <vt:lpstr>Graphics packages </vt:lpstr>
      <vt:lpstr>Display Devices</vt:lpstr>
      <vt:lpstr>Displays</vt:lpstr>
      <vt:lpstr>Monochrome Cathode Ray Tube (CRT)</vt:lpstr>
      <vt:lpstr>Properties of the CRT</vt:lpstr>
      <vt:lpstr>Properties of the CRT</vt:lpstr>
      <vt:lpstr>CRT Color Monitor</vt:lpstr>
      <vt:lpstr>Beam Penetration method</vt:lpstr>
      <vt:lpstr>Slide 35</vt:lpstr>
      <vt:lpstr>Shadow Mask</vt:lpstr>
      <vt:lpstr>Slide 37</vt:lpstr>
      <vt:lpstr>Properties of the CRT</vt:lpstr>
      <vt:lpstr>Output Scan Technology</vt:lpstr>
      <vt:lpstr>Vector Display</vt:lpstr>
      <vt:lpstr>Vector Display</vt:lpstr>
      <vt:lpstr>Raster Display</vt:lpstr>
      <vt:lpstr>Architecture of a simple raster-graphics system</vt:lpstr>
      <vt:lpstr>Architecture of a raster system</vt:lpstr>
      <vt:lpstr>Basic video-controller refresh operations</vt:lpstr>
      <vt:lpstr>Architecture of a raster-graphics system with a display processor.</vt:lpstr>
      <vt:lpstr>BASIC DEFINITIONS</vt:lpstr>
      <vt:lpstr>Raster Display</vt:lpstr>
      <vt:lpstr>Scanning An Image</vt:lpstr>
      <vt:lpstr>Video Controller</vt:lpstr>
      <vt:lpstr>Video Controller</vt:lpstr>
      <vt:lpstr>Display Processor</vt:lpstr>
      <vt:lpstr>Frame Buffer</vt:lpstr>
      <vt:lpstr>1-Bit Memory.  Monochrome Display (Bit-map Display)</vt:lpstr>
      <vt:lpstr>3-Bit Color Display</vt:lpstr>
      <vt:lpstr>True Color Display 24 bitplanes, 8 bits per color gun.         224 = 16,777,216 colors</vt:lpstr>
      <vt:lpstr>Difference between raster scan and random scan </vt:lpstr>
      <vt:lpstr>Interlaced Systems</vt:lpstr>
      <vt:lpstr>Direct View Storage Tube</vt:lpstr>
      <vt:lpstr>DVST Vs Refresh CRT </vt:lpstr>
      <vt:lpstr>Slide 61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Narender</dc:creator>
  <cp:lastModifiedBy>Windows User</cp:lastModifiedBy>
  <cp:revision>20</cp:revision>
  <dcterms:created xsi:type="dcterms:W3CDTF">2006-08-16T00:00:00Z</dcterms:created>
  <dcterms:modified xsi:type="dcterms:W3CDTF">2022-01-10T05:29:50Z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0x01010075BF00082CEB354F851505B9B2BD2B4A</vt:lpwstr>
  </property>
</Properties>
</file>