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20.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88" r:id="rId18"/>
    <p:sldId id="274" r:id="rId19"/>
    <p:sldId id="276" r:id="rId20"/>
    <p:sldId id="277" r:id="rId21"/>
    <p:sldId id="278" r:id="rId22"/>
    <p:sldId id="279" r:id="rId23"/>
    <p:sldId id="280" r:id="rId24"/>
    <p:sldId id="281" r:id="rId25"/>
    <p:sldId id="282" r:id="rId26"/>
    <p:sldId id="283" r:id="rId27"/>
    <p:sldId id="284" r:id="rId28"/>
    <p:sldId id="285" r:id="rId29"/>
    <p:sldId id="286"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53CEE447-AC5E-4176-90D9-8BD31B35B7CA}" type="slidenum">
              <a:rPr lang="ar-SA"/>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Circle Generating Algorithm</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609600" y="990600"/>
            <a:ext cx="8229600" cy="5562600"/>
          </a:xfrm>
        </p:spPr>
        <p:txBody>
          <a:bodyPr/>
          <a:lstStyle/>
          <a:p>
            <a:pPr marL="609600" indent="-609600" algn="ctr" eaLnBrk="1" hangingPunct="1">
              <a:lnSpc>
                <a:spcPct val="90000"/>
              </a:lnSpc>
              <a:buFont typeface="Wingdings" pitchFamily="2" charset="2"/>
              <a:buNone/>
            </a:pPr>
            <a:r>
              <a:rPr lang="en-US" sz="2800" b="1" u="sng" dirty="0" err="1" smtClean="0"/>
              <a:t>Bresenham’s</a:t>
            </a:r>
            <a:r>
              <a:rPr lang="en-US" sz="2800" b="1" u="sng" dirty="0" smtClean="0"/>
              <a:t> </a:t>
            </a:r>
            <a:r>
              <a:rPr lang="en-US" sz="2800" b="1" u="sng" smtClean="0"/>
              <a:t>Circle Algorithm</a:t>
            </a:r>
            <a:endParaRPr lang="en-US" sz="2800" b="1" u="sng" dirty="0" smtClean="0"/>
          </a:p>
          <a:p>
            <a:pPr marL="609600" indent="-609600" algn="just" eaLnBrk="1" hangingPunct="1">
              <a:lnSpc>
                <a:spcPct val="90000"/>
              </a:lnSpc>
              <a:buFont typeface="Wingdings" pitchFamily="2" charset="2"/>
              <a:buNone/>
            </a:pPr>
            <a:r>
              <a:rPr lang="en-US" sz="2800" b="1" dirty="0" smtClean="0"/>
              <a:t>Working</a:t>
            </a:r>
            <a:r>
              <a:rPr lang="en-US" sz="2800" dirty="0" smtClean="0"/>
              <a:t>: If the eight-way symmetry of a circle is used to generate a circle, points will have to be generated through 45</a:t>
            </a:r>
            <a:r>
              <a:rPr lang="en-US" sz="2800" dirty="0" smtClean="0">
                <a:cs typeface="Times New Roman" pitchFamily="18" charset="0"/>
              </a:rPr>
              <a:t>º</a:t>
            </a:r>
            <a:r>
              <a:rPr lang="en-US" sz="2800" dirty="0" smtClean="0"/>
              <a:t> angle. And, if points are generated from 90</a:t>
            </a:r>
            <a:r>
              <a:rPr lang="en-US" sz="2800" dirty="0" smtClean="0">
                <a:cs typeface="Times New Roman" pitchFamily="18" charset="0"/>
              </a:rPr>
              <a:t>º to 45º, moves will be made only in the +x and –y directions. </a:t>
            </a:r>
          </a:p>
          <a:p>
            <a:pPr marL="609600" indent="-609600" eaLnBrk="1" hangingPunct="1">
              <a:lnSpc>
                <a:spcPct val="90000"/>
              </a:lnSpc>
              <a:buFont typeface="Wingdings" pitchFamily="2" charset="2"/>
              <a:buNone/>
            </a:pPr>
            <a:endParaRPr lang="en-US" sz="2800" dirty="0" smtClean="0">
              <a:cs typeface="Times New Roman" pitchFamily="18" charset="0"/>
            </a:endParaRPr>
          </a:p>
          <a:p>
            <a:pPr marL="609600" indent="-609600" eaLnBrk="1" hangingPunct="1">
              <a:lnSpc>
                <a:spcPct val="90000"/>
              </a:lnSpc>
              <a:buFont typeface="Wingdings" pitchFamily="2" charset="2"/>
              <a:buNone/>
            </a:pPr>
            <a:r>
              <a:rPr lang="en-US" sz="2800" dirty="0" smtClean="0">
                <a:cs typeface="Times New Roman" pitchFamily="18" charset="0"/>
              </a:rPr>
              <a:t>If points are generated from 90º to 45º each new point closest to the true circle can be found by taking either of two actions: </a:t>
            </a:r>
          </a:p>
          <a:p>
            <a:pPr marL="609600" indent="-609600" eaLnBrk="1" hangingPunct="1">
              <a:lnSpc>
                <a:spcPct val="90000"/>
              </a:lnSpc>
              <a:buFont typeface="Wingdings" pitchFamily="2" charset="2"/>
              <a:buAutoNum type="arabicParenBoth"/>
            </a:pPr>
            <a:r>
              <a:rPr lang="en-US" sz="2800" dirty="0" smtClean="0">
                <a:cs typeface="Times New Roman" pitchFamily="18" charset="0"/>
              </a:rPr>
              <a:t>Move in the x direction one unit or</a:t>
            </a:r>
          </a:p>
          <a:p>
            <a:pPr marL="609600" indent="-609600" eaLnBrk="1" hangingPunct="1">
              <a:lnSpc>
                <a:spcPct val="90000"/>
              </a:lnSpc>
              <a:buFont typeface="Wingdings" pitchFamily="2" charset="2"/>
              <a:buAutoNum type="arabicParenBoth"/>
            </a:pPr>
            <a:r>
              <a:rPr lang="en-US" sz="2800" dirty="0" smtClean="0"/>
              <a:t>Move in the x direction 1 unit &amp; -</a:t>
            </a:r>
            <a:r>
              <a:rPr lang="en-US" sz="2800" dirty="0" err="1" smtClean="0"/>
              <a:t>ve</a:t>
            </a:r>
            <a:r>
              <a:rPr lang="en-US" sz="2800" dirty="0" smtClean="0"/>
              <a:t> y direction 1 unit.</a:t>
            </a:r>
          </a:p>
          <a:p>
            <a:pPr marL="609600" indent="-609600" eaLnBrk="1" hangingPunct="1">
              <a:lnSpc>
                <a:spcPct val="90000"/>
              </a:lnSpc>
              <a:buFont typeface="Wingdings" pitchFamily="2" charset="2"/>
              <a:buNone/>
            </a:pPr>
            <a:endParaRPr lang="en-US" sz="28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0"/>
          <p:cNvGraphicFramePr>
            <a:graphicFrameLocks noChangeAspect="1"/>
          </p:cNvGraphicFramePr>
          <p:nvPr>
            <p:ph idx="1"/>
          </p:nvPr>
        </p:nvGraphicFramePr>
        <p:xfrm>
          <a:off x="2057400" y="1071563"/>
          <a:ext cx="5715000" cy="5405437"/>
        </p:xfrm>
        <a:graphic>
          <a:graphicData uri="http://schemas.openxmlformats.org/presentationml/2006/ole">
            <p:oleObj spid="_x0000_s4098" name="Bitmap Image" r:id="rId3" imgW="2104762" imgH="1991003" progId="PBrush">
              <p:embed/>
            </p:oleObj>
          </a:graphicData>
        </a:graphic>
      </p:graphicFrame>
      <p:sp>
        <p:nvSpPr>
          <p:cNvPr id="4099" name="Line 5"/>
          <p:cNvSpPr>
            <a:spLocks noChangeShapeType="1"/>
          </p:cNvSpPr>
          <p:nvPr/>
        </p:nvSpPr>
        <p:spPr bwMode="auto">
          <a:xfrm>
            <a:off x="3962400" y="1447800"/>
            <a:ext cx="0" cy="1219200"/>
          </a:xfrm>
          <a:prstGeom prst="line">
            <a:avLst/>
          </a:prstGeom>
          <a:noFill/>
          <a:ln w="9525">
            <a:solidFill>
              <a:schemeClr val="tx1"/>
            </a:solidFill>
            <a:miter lim="800000"/>
            <a:headEnd/>
            <a:tailEnd/>
          </a:ln>
        </p:spPr>
        <p:txBody>
          <a:bodyPr wrap="none"/>
          <a:lstStyle/>
          <a:p>
            <a:endParaRPr lang="en-US"/>
          </a:p>
        </p:txBody>
      </p:sp>
      <p:sp>
        <p:nvSpPr>
          <p:cNvPr id="4100" name="Line 6"/>
          <p:cNvSpPr>
            <a:spLocks noChangeShapeType="1"/>
          </p:cNvSpPr>
          <p:nvPr/>
        </p:nvSpPr>
        <p:spPr bwMode="auto">
          <a:xfrm>
            <a:off x="4495800" y="1447800"/>
            <a:ext cx="0" cy="1219200"/>
          </a:xfrm>
          <a:prstGeom prst="line">
            <a:avLst/>
          </a:prstGeom>
          <a:noFill/>
          <a:ln w="9525">
            <a:solidFill>
              <a:schemeClr val="tx1"/>
            </a:solidFill>
            <a:miter lim="800000"/>
            <a:headEnd/>
            <a:tailEnd/>
          </a:ln>
        </p:spPr>
        <p:txBody>
          <a:bodyPr wrap="none"/>
          <a:lstStyle/>
          <a:p>
            <a:endParaRPr lang="en-US"/>
          </a:p>
        </p:txBody>
      </p:sp>
      <p:sp>
        <p:nvSpPr>
          <p:cNvPr id="4101" name="Line 8"/>
          <p:cNvSpPr>
            <a:spLocks noChangeShapeType="1"/>
          </p:cNvSpPr>
          <p:nvPr/>
        </p:nvSpPr>
        <p:spPr bwMode="auto">
          <a:xfrm>
            <a:off x="3962400" y="1447800"/>
            <a:ext cx="533400" cy="0"/>
          </a:xfrm>
          <a:prstGeom prst="line">
            <a:avLst/>
          </a:prstGeom>
          <a:noFill/>
          <a:ln w="9525">
            <a:solidFill>
              <a:schemeClr val="tx1"/>
            </a:solidFill>
            <a:miter lim="800000"/>
            <a:headEnd/>
            <a:tailEnd/>
          </a:ln>
        </p:spPr>
        <p:txBody>
          <a:bodyPr wrap="none"/>
          <a:lstStyle/>
          <a:p>
            <a:endParaRPr lang="en-US"/>
          </a:p>
        </p:txBody>
      </p:sp>
      <p:sp>
        <p:nvSpPr>
          <p:cNvPr id="4102" name="Line 9"/>
          <p:cNvSpPr>
            <a:spLocks noChangeShapeType="1"/>
          </p:cNvSpPr>
          <p:nvPr/>
        </p:nvSpPr>
        <p:spPr bwMode="auto">
          <a:xfrm>
            <a:off x="3962400" y="2057400"/>
            <a:ext cx="533400" cy="0"/>
          </a:xfrm>
          <a:prstGeom prst="line">
            <a:avLst/>
          </a:prstGeom>
          <a:noFill/>
          <a:ln w="9525">
            <a:solidFill>
              <a:schemeClr val="tx1"/>
            </a:solidFill>
            <a:miter lim="800000"/>
            <a:headEnd/>
            <a:tailEnd/>
          </a:ln>
        </p:spPr>
        <p:txBody>
          <a:bodyPr wrap="none"/>
          <a:lstStyle/>
          <a:p>
            <a:endParaRPr lang="en-US"/>
          </a:p>
        </p:txBody>
      </p:sp>
      <p:sp>
        <p:nvSpPr>
          <p:cNvPr id="4103" name="Line 10"/>
          <p:cNvSpPr>
            <a:spLocks noChangeShapeType="1"/>
          </p:cNvSpPr>
          <p:nvPr/>
        </p:nvSpPr>
        <p:spPr bwMode="auto">
          <a:xfrm flipH="1">
            <a:off x="3429000" y="1447800"/>
            <a:ext cx="533400" cy="0"/>
          </a:xfrm>
          <a:prstGeom prst="line">
            <a:avLst/>
          </a:prstGeom>
          <a:noFill/>
          <a:ln w="9525">
            <a:solidFill>
              <a:schemeClr val="tx1"/>
            </a:solidFill>
            <a:miter lim="800000"/>
            <a:headEnd/>
            <a:tailEnd/>
          </a:ln>
        </p:spPr>
        <p:txBody>
          <a:bodyPr wrap="none"/>
          <a:lstStyle/>
          <a:p>
            <a:endParaRPr lang="en-US"/>
          </a:p>
        </p:txBody>
      </p:sp>
      <p:sp>
        <p:nvSpPr>
          <p:cNvPr id="4104" name="Line 11"/>
          <p:cNvSpPr>
            <a:spLocks noChangeShapeType="1"/>
          </p:cNvSpPr>
          <p:nvPr/>
        </p:nvSpPr>
        <p:spPr bwMode="auto">
          <a:xfrm>
            <a:off x="3429000" y="1447800"/>
            <a:ext cx="0" cy="609600"/>
          </a:xfrm>
          <a:prstGeom prst="line">
            <a:avLst/>
          </a:prstGeom>
          <a:noFill/>
          <a:ln w="9525">
            <a:solidFill>
              <a:schemeClr val="tx1"/>
            </a:solidFill>
            <a:miter lim="800000"/>
            <a:headEnd/>
            <a:tailEnd/>
          </a:ln>
        </p:spPr>
        <p:txBody>
          <a:bodyPr wrap="none"/>
          <a:lstStyle/>
          <a:p>
            <a:endParaRPr lang="en-US"/>
          </a:p>
        </p:txBody>
      </p:sp>
      <p:sp>
        <p:nvSpPr>
          <p:cNvPr id="4105" name="Line 12"/>
          <p:cNvSpPr>
            <a:spLocks noChangeShapeType="1"/>
          </p:cNvSpPr>
          <p:nvPr/>
        </p:nvSpPr>
        <p:spPr bwMode="auto">
          <a:xfrm>
            <a:off x="3429000" y="2057400"/>
            <a:ext cx="533400" cy="0"/>
          </a:xfrm>
          <a:prstGeom prst="line">
            <a:avLst/>
          </a:prstGeom>
          <a:noFill/>
          <a:ln w="9525">
            <a:solidFill>
              <a:schemeClr val="tx1"/>
            </a:solidFill>
            <a:miter lim="800000"/>
            <a:headEnd/>
            <a:tailEnd/>
          </a:ln>
        </p:spPr>
        <p:txBody>
          <a:bodyPr wrap="none"/>
          <a:lstStyle/>
          <a:p>
            <a:endParaRPr lang="en-US"/>
          </a:p>
        </p:txBody>
      </p:sp>
      <p:sp>
        <p:nvSpPr>
          <p:cNvPr id="4106" name="Line 13"/>
          <p:cNvSpPr>
            <a:spLocks noChangeShapeType="1"/>
          </p:cNvSpPr>
          <p:nvPr/>
        </p:nvSpPr>
        <p:spPr bwMode="auto">
          <a:xfrm>
            <a:off x="3962400" y="2667000"/>
            <a:ext cx="533400" cy="0"/>
          </a:xfrm>
          <a:prstGeom prst="line">
            <a:avLst/>
          </a:prstGeom>
          <a:noFill/>
          <a:ln w="9525">
            <a:solidFill>
              <a:schemeClr val="tx1"/>
            </a:solidFill>
            <a:miter lim="800000"/>
            <a:headEnd/>
            <a:tailEnd/>
          </a:ln>
        </p:spPr>
        <p:txBody>
          <a:bodyPr wrap="none"/>
          <a:lstStyle/>
          <a:p>
            <a:endParaRPr lang="en-US"/>
          </a:p>
        </p:txBody>
      </p:sp>
      <p:sp>
        <p:nvSpPr>
          <p:cNvPr id="4107" name="Line 14"/>
          <p:cNvSpPr>
            <a:spLocks noChangeShapeType="1"/>
          </p:cNvSpPr>
          <p:nvPr/>
        </p:nvSpPr>
        <p:spPr bwMode="auto">
          <a:xfrm flipV="1">
            <a:off x="2590800" y="1828800"/>
            <a:ext cx="1600200" cy="3810000"/>
          </a:xfrm>
          <a:prstGeom prst="line">
            <a:avLst/>
          </a:prstGeom>
          <a:noFill/>
          <a:ln w="9525">
            <a:solidFill>
              <a:schemeClr val="tx1"/>
            </a:solidFill>
            <a:miter lim="800000"/>
            <a:headEnd/>
            <a:tailEnd type="triangle" w="med" len="med"/>
          </a:ln>
        </p:spPr>
        <p:txBody>
          <a:bodyPr wrap="none"/>
          <a:lstStyle/>
          <a:p>
            <a:endParaRPr lang="en-US"/>
          </a:p>
        </p:txBody>
      </p:sp>
      <p:sp>
        <p:nvSpPr>
          <p:cNvPr id="4108" name="Line 15"/>
          <p:cNvSpPr>
            <a:spLocks noChangeShapeType="1"/>
          </p:cNvSpPr>
          <p:nvPr/>
        </p:nvSpPr>
        <p:spPr bwMode="auto">
          <a:xfrm flipV="1">
            <a:off x="2667000" y="2438400"/>
            <a:ext cx="1524000" cy="3200400"/>
          </a:xfrm>
          <a:prstGeom prst="line">
            <a:avLst/>
          </a:prstGeom>
          <a:noFill/>
          <a:ln w="9525">
            <a:solidFill>
              <a:schemeClr val="tx1"/>
            </a:solidFill>
            <a:miter lim="800000"/>
            <a:headEnd/>
            <a:tailEnd type="triangle" w="med" len="med"/>
          </a:ln>
        </p:spPr>
        <p:txBody>
          <a:bodyPr wrap="none"/>
          <a:lstStyle/>
          <a:p>
            <a:endParaRPr lang="en-US"/>
          </a:p>
        </p:txBody>
      </p:sp>
      <p:sp>
        <p:nvSpPr>
          <p:cNvPr id="4109" name="Line 17"/>
          <p:cNvSpPr>
            <a:spLocks noChangeShapeType="1"/>
          </p:cNvSpPr>
          <p:nvPr/>
        </p:nvSpPr>
        <p:spPr bwMode="auto">
          <a:xfrm flipV="1">
            <a:off x="2667000" y="3048000"/>
            <a:ext cx="2514600" cy="2514600"/>
          </a:xfrm>
          <a:prstGeom prst="line">
            <a:avLst/>
          </a:prstGeom>
          <a:noFill/>
          <a:ln w="9525">
            <a:solidFill>
              <a:schemeClr val="tx1"/>
            </a:solidFill>
            <a:miter lim="800000"/>
            <a:headEnd/>
            <a:tailEnd type="triangle" w="med" len="med"/>
          </a:ln>
        </p:spPr>
        <p:txBody>
          <a:bodyPr wrap="none"/>
          <a:lstStyle/>
          <a:p>
            <a:endParaRPr lang="en-US"/>
          </a:p>
        </p:txBody>
      </p:sp>
      <p:sp>
        <p:nvSpPr>
          <p:cNvPr id="4110" name="Text Box 18"/>
          <p:cNvSpPr txBox="1">
            <a:spLocks noChangeArrowheads="1"/>
          </p:cNvSpPr>
          <p:nvPr/>
        </p:nvSpPr>
        <p:spPr bwMode="auto">
          <a:xfrm>
            <a:off x="4495800" y="3733800"/>
            <a:ext cx="381000" cy="457200"/>
          </a:xfrm>
          <a:prstGeom prst="rect">
            <a:avLst/>
          </a:prstGeom>
          <a:noFill/>
          <a:ln w="9525">
            <a:noFill/>
            <a:miter lim="800000"/>
            <a:headEnd/>
            <a:tailEnd/>
          </a:ln>
        </p:spPr>
        <p:txBody>
          <a:bodyPr>
            <a:spAutoFit/>
          </a:bodyPr>
          <a:lstStyle/>
          <a:p>
            <a:r>
              <a:rPr lang="en-US"/>
              <a:t>r</a:t>
            </a:r>
          </a:p>
        </p:txBody>
      </p:sp>
      <p:sp>
        <p:nvSpPr>
          <p:cNvPr id="4111" name="Text Box 19"/>
          <p:cNvSpPr txBox="1">
            <a:spLocks noChangeArrowheads="1"/>
          </p:cNvSpPr>
          <p:nvPr/>
        </p:nvSpPr>
        <p:spPr bwMode="auto">
          <a:xfrm>
            <a:off x="7070725" y="5680075"/>
            <a:ext cx="336550" cy="457200"/>
          </a:xfrm>
          <a:prstGeom prst="rect">
            <a:avLst/>
          </a:prstGeom>
          <a:noFill/>
          <a:ln w="9525">
            <a:noFill/>
            <a:miter lim="800000"/>
            <a:headEnd/>
            <a:tailEnd/>
          </a:ln>
        </p:spPr>
        <p:txBody>
          <a:bodyPr wrap="none">
            <a:spAutoFit/>
          </a:bodyPr>
          <a:lstStyle/>
          <a:p>
            <a:r>
              <a:rPr lang="en-US"/>
              <a:t>x</a:t>
            </a:r>
          </a:p>
        </p:txBody>
      </p:sp>
      <p:sp>
        <p:nvSpPr>
          <p:cNvPr id="4112" name="Text Box 20"/>
          <p:cNvSpPr txBox="1">
            <a:spLocks noChangeArrowheads="1"/>
          </p:cNvSpPr>
          <p:nvPr/>
        </p:nvSpPr>
        <p:spPr bwMode="auto">
          <a:xfrm>
            <a:off x="2041525" y="955675"/>
            <a:ext cx="336550" cy="457200"/>
          </a:xfrm>
          <a:prstGeom prst="rect">
            <a:avLst/>
          </a:prstGeom>
          <a:noFill/>
          <a:ln w="9525">
            <a:noFill/>
            <a:miter lim="800000"/>
            <a:headEnd/>
            <a:tailEnd/>
          </a:ln>
        </p:spPr>
        <p:txBody>
          <a:bodyPr wrap="none">
            <a:spAutoFit/>
          </a:bodyPr>
          <a:lstStyle/>
          <a:p>
            <a:r>
              <a:rPr lang="en-US"/>
              <a:t>y</a:t>
            </a:r>
          </a:p>
        </p:txBody>
      </p:sp>
      <p:sp>
        <p:nvSpPr>
          <p:cNvPr id="4113" name="Line 21"/>
          <p:cNvSpPr>
            <a:spLocks noChangeShapeType="1"/>
          </p:cNvSpPr>
          <p:nvPr/>
        </p:nvSpPr>
        <p:spPr bwMode="auto">
          <a:xfrm>
            <a:off x="4191000" y="1828800"/>
            <a:ext cx="0" cy="3886200"/>
          </a:xfrm>
          <a:prstGeom prst="line">
            <a:avLst/>
          </a:prstGeom>
          <a:noFill/>
          <a:ln w="9525" cap="rnd">
            <a:solidFill>
              <a:schemeClr val="tx1"/>
            </a:solidFill>
            <a:prstDash val="sysDot"/>
            <a:miter lim="800000"/>
            <a:headEnd/>
            <a:tailEnd/>
          </a:ln>
        </p:spPr>
        <p:txBody>
          <a:bodyPr wrap="none"/>
          <a:lstStyle/>
          <a:p>
            <a:endParaRPr lang="en-US"/>
          </a:p>
        </p:txBody>
      </p:sp>
      <p:sp>
        <p:nvSpPr>
          <p:cNvPr id="4114" name="Text Box 22"/>
          <p:cNvSpPr txBox="1">
            <a:spLocks noChangeArrowheads="1"/>
          </p:cNvSpPr>
          <p:nvPr/>
        </p:nvSpPr>
        <p:spPr bwMode="auto">
          <a:xfrm>
            <a:off x="3886200" y="5791200"/>
            <a:ext cx="914400" cy="457200"/>
          </a:xfrm>
          <a:prstGeom prst="rect">
            <a:avLst/>
          </a:prstGeom>
          <a:noFill/>
          <a:ln w="9525">
            <a:noFill/>
            <a:miter lim="800000"/>
            <a:headEnd/>
            <a:tailEnd/>
          </a:ln>
        </p:spPr>
        <p:txBody>
          <a:bodyPr>
            <a:spAutoFit/>
          </a:bodyPr>
          <a:lstStyle/>
          <a:p>
            <a:r>
              <a:rPr lang="en-US"/>
              <a:t>xi + 1</a:t>
            </a:r>
          </a:p>
        </p:txBody>
      </p:sp>
      <p:sp>
        <p:nvSpPr>
          <p:cNvPr id="4115" name="Line 24"/>
          <p:cNvSpPr>
            <a:spLocks noChangeShapeType="1"/>
          </p:cNvSpPr>
          <p:nvPr/>
        </p:nvSpPr>
        <p:spPr bwMode="auto">
          <a:xfrm>
            <a:off x="2590800" y="1752600"/>
            <a:ext cx="1066800" cy="0"/>
          </a:xfrm>
          <a:prstGeom prst="line">
            <a:avLst/>
          </a:prstGeom>
          <a:noFill/>
          <a:ln w="9525" cap="rnd">
            <a:solidFill>
              <a:schemeClr val="tx1"/>
            </a:solidFill>
            <a:prstDash val="sysDot"/>
            <a:miter lim="800000"/>
            <a:headEnd/>
            <a:tailEnd/>
          </a:ln>
        </p:spPr>
        <p:txBody>
          <a:bodyPr wrap="none"/>
          <a:lstStyle/>
          <a:p>
            <a:endParaRPr lang="en-US"/>
          </a:p>
        </p:txBody>
      </p:sp>
      <p:sp>
        <p:nvSpPr>
          <p:cNvPr id="4116" name="Line 25"/>
          <p:cNvSpPr>
            <a:spLocks noChangeShapeType="1"/>
          </p:cNvSpPr>
          <p:nvPr/>
        </p:nvSpPr>
        <p:spPr bwMode="auto">
          <a:xfrm>
            <a:off x="3657600" y="1752600"/>
            <a:ext cx="0" cy="3962400"/>
          </a:xfrm>
          <a:prstGeom prst="line">
            <a:avLst/>
          </a:prstGeom>
          <a:noFill/>
          <a:ln w="9525" cap="rnd">
            <a:solidFill>
              <a:schemeClr val="tx1"/>
            </a:solidFill>
            <a:prstDash val="sysDot"/>
            <a:miter lim="800000"/>
            <a:headEnd/>
            <a:tailEnd/>
          </a:ln>
        </p:spPr>
        <p:txBody>
          <a:bodyPr wrap="none"/>
          <a:lstStyle/>
          <a:p>
            <a:endParaRPr lang="en-US"/>
          </a:p>
        </p:txBody>
      </p:sp>
      <p:sp>
        <p:nvSpPr>
          <p:cNvPr id="4117" name="Text Box 26"/>
          <p:cNvSpPr txBox="1">
            <a:spLocks noChangeArrowheads="1"/>
          </p:cNvSpPr>
          <p:nvPr/>
        </p:nvSpPr>
        <p:spPr bwMode="auto">
          <a:xfrm>
            <a:off x="1905000" y="1489075"/>
            <a:ext cx="457200" cy="457200"/>
          </a:xfrm>
          <a:prstGeom prst="rect">
            <a:avLst/>
          </a:prstGeom>
          <a:noFill/>
          <a:ln w="9525">
            <a:noFill/>
            <a:miter lim="800000"/>
            <a:headEnd/>
            <a:tailEnd/>
          </a:ln>
        </p:spPr>
        <p:txBody>
          <a:bodyPr>
            <a:spAutoFit/>
          </a:bodyPr>
          <a:lstStyle/>
          <a:p>
            <a:r>
              <a:rPr lang="en-US"/>
              <a:t>yi</a:t>
            </a:r>
          </a:p>
        </p:txBody>
      </p:sp>
      <p:sp>
        <p:nvSpPr>
          <p:cNvPr id="4118" name="Line 27"/>
          <p:cNvSpPr>
            <a:spLocks noChangeShapeType="1"/>
          </p:cNvSpPr>
          <p:nvPr/>
        </p:nvSpPr>
        <p:spPr bwMode="auto">
          <a:xfrm flipH="1">
            <a:off x="2590800" y="2362200"/>
            <a:ext cx="1600200" cy="0"/>
          </a:xfrm>
          <a:prstGeom prst="line">
            <a:avLst/>
          </a:prstGeom>
          <a:noFill/>
          <a:ln w="9525" cap="rnd">
            <a:solidFill>
              <a:schemeClr val="tx1"/>
            </a:solidFill>
            <a:prstDash val="sysDot"/>
            <a:miter lim="800000"/>
            <a:headEnd/>
            <a:tailEnd/>
          </a:ln>
        </p:spPr>
        <p:txBody>
          <a:bodyPr wrap="none"/>
          <a:lstStyle/>
          <a:p>
            <a:endParaRPr lang="en-US"/>
          </a:p>
        </p:txBody>
      </p:sp>
      <p:sp>
        <p:nvSpPr>
          <p:cNvPr id="4119" name="Text Box 28"/>
          <p:cNvSpPr txBox="1">
            <a:spLocks noChangeArrowheads="1"/>
          </p:cNvSpPr>
          <p:nvPr/>
        </p:nvSpPr>
        <p:spPr bwMode="auto">
          <a:xfrm>
            <a:off x="1600200" y="2209800"/>
            <a:ext cx="990600" cy="457200"/>
          </a:xfrm>
          <a:prstGeom prst="rect">
            <a:avLst/>
          </a:prstGeom>
          <a:noFill/>
          <a:ln w="9525">
            <a:noFill/>
            <a:miter lim="800000"/>
            <a:headEnd/>
            <a:tailEnd/>
          </a:ln>
        </p:spPr>
        <p:txBody>
          <a:bodyPr>
            <a:spAutoFit/>
          </a:bodyPr>
          <a:lstStyle/>
          <a:p>
            <a:r>
              <a:rPr lang="en-US"/>
              <a:t>yi -1</a:t>
            </a:r>
          </a:p>
        </p:txBody>
      </p:sp>
      <p:sp>
        <p:nvSpPr>
          <p:cNvPr id="4120" name="Text Box 29"/>
          <p:cNvSpPr txBox="1">
            <a:spLocks noChangeArrowheads="1"/>
          </p:cNvSpPr>
          <p:nvPr/>
        </p:nvSpPr>
        <p:spPr bwMode="auto">
          <a:xfrm>
            <a:off x="3429000" y="5791200"/>
            <a:ext cx="420688" cy="457200"/>
          </a:xfrm>
          <a:prstGeom prst="rect">
            <a:avLst/>
          </a:prstGeom>
          <a:noFill/>
          <a:ln w="9525">
            <a:noFill/>
            <a:miter lim="800000"/>
            <a:headEnd/>
            <a:tailEnd/>
          </a:ln>
        </p:spPr>
        <p:txBody>
          <a:bodyPr>
            <a:spAutoFit/>
          </a:bodyPr>
          <a:lstStyle/>
          <a:p>
            <a:r>
              <a:rPr lang="en-US"/>
              <a:t>xi</a:t>
            </a:r>
          </a:p>
        </p:txBody>
      </p:sp>
      <p:sp>
        <p:nvSpPr>
          <p:cNvPr id="4121" name="Text Box 30"/>
          <p:cNvSpPr txBox="1">
            <a:spLocks noChangeArrowheads="1"/>
          </p:cNvSpPr>
          <p:nvPr/>
        </p:nvSpPr>
        <p:spPr bwMode="auto">
          <a:xfrm>
            <a:off x="4022725" y="1412875"/>
            <a:ext cx="369888" cy="457200"/>
          </a:xfrm>
          <a:prstGeom prst="rect">
            <a:avLst/>
          </a:prstGeom>
          <a:noFill/>
          <a:ln w="9525">
            <a:noFill/>
            <a:miter lim="800000"/>
            <a:headEnd/>
            <a:tailEnd/>
          </a:ln>
        </p:spPr>
        <p:txBody>
          <a:bodyPr wrap="none">
            <a:spAutoFit/>
          </a:bodyPr>
          <a:lstStyle/>
          <a:p>
            <a:r>
              <a:rPr lang="en-US"/>
              <a:t>T</a:t>
            </a:r>
          </a:p>
        </p:txBody>
      </p:sp>
      <p:sp>
        <p:nvSpPr>
          <p:cNvPr id="4122" name="Text Box 31"/>
          <p:cNvSpPr txBox="1">
            <a:spLocks noChangeArrowheads="1"/>
          </p:cNvSpPr>
          <p:nvPr/>
        </p:nvSpPr>
        <p:spPr bwMode="auto">
          <a:xfrm>
            <a:off x="4175125" y="2479675"/>
            <a:ext cx="354013" cy="457200"/>
          </a:xfrm>
          <a:prstGeom prst="rect">
            <a:avLst/>
          </a:prstGeom>
          <a:noFill/>
          <a:ln w="9525">
            <a:noFill/>
            <a:miter lim="800000"/>
            <a:headEnd/>
            <a:tailEnd/>
          </a:ln>
        </p:spPr>
        <p:txBody>
          <a:bodyPr wrap="none">
            <a:spAutoFit/>
          </a:bodyPr>
          <a:lstStyle/>
          <a:p>
            <a:r>
              <a:rPr lang="en-US"/>
              <a:t>S</a:t>
            </a:r>
          </a:p>
        </p:txBody>
      </p:sp>
      <p:sp>
        <p:nvSpPr>
          <p:cNvPr id="4123" name="Text Box 32"/>
          <p:cNvSpPr txBox="1">
            <a:spLocks noChangeArrowheads="1"/>
          </p:cNvSpPr>
          <p:nvPr/>
        </p:nvSpPr>
        <p:spPr bwMode="auto">
          <a:xfrm>
            <a:off x="4556125" y="1336675"/>
            <a:ext cx="1260475" cy="457200"/>
          </a:xfrm>
          <a:prstGeom prst="rect">
            <a:avLst/>
          </a:prstGeom>
          <a:noFill/>
          <a:ln w="9525">
            <a:noFill/>
            <a:miter lim="800000"/>
            <a:headEnd/>
            <a:tailEnd/>
          </a:ln>
        </p:spPr>
        <p:txBody>
          <a:bodyPr wrap="none">
            <a:spAutoFit/>
          </a:bodyPr>
          <a:lstStyle/>
          <a:p>
            <a:r>
              <a:rPr lang="en-US"/>
              <a:t>(xi+1,yi)</a:t>
            </a:r>
          </a:p>
        </p:txBody>
      </p:sp>
      <p:sp>
        <p:nvSpPr>
          <p:cNvPr id="4124" name="Text Box 33"/>
          <p:cNvSpPr txBox="1">
            <a:spLocks noChangeArrowheads="1"/>
          </p:cNvSpPr>
          <p:nvPr/>
        </p:nvSpPr>
        <p:spPr bwMode="auto">
          <a:xfrm>
            <a:off x="4556125" y="2022475"/>
            <a:ext cx="1514475" cy="457200"/>
          </a:xfrm>
          <a:prstGeom prst="rect">
            <a:avLst/>
          </a:prstGeom>
          <a:noFill/>
          <a:ln w="9525">
            <a:noFill/>
            <a:miter lim="800000"/>
            <a:headEnd/>
            <a:tailEnd/>
          </a:ln>
        </p:spPr>
        <p:txBody>
          <a:bodyPr wrap="none">
            <a:spAutoFit/>
          </a:bodyPr>
          <a:lstStyle/>
          <a:p>
            <a:r>
              <a:rPr lang="en-US"/>
              <a:t>(xi+1,yi-1)</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idx="1"/>
          </p:nvPr>
        </p:nvSpPr>
        <p:spPr>
          <a:xfrm>
            <a:off x="609600" y="838200"/>
            <a:ext cx="8229600" cy="5638800"/>
          </a:xfrm>
        </p:spPr>
        <p:txBody>
          <a:bodyPr>
            <a:normAutofit fontScale="85000" lnSpcReduction="20000"/>
          </a:bodyPr>
          <a:lstStyle/>
          <a:p>
            <a:r>
              <a:rPr lang="en-US" dirty="0" smtClean="0"/>
              <a:t>Assume that (xi, </a:t>
            </a:r>
            <a:r>
              <a:rPr lang="en-US" dirty="0" err="1" smtClean="0"/>
              <a:t>yi</a:t>
            </a:r>
            <a:r>
              <a:rPr lang="en-US" dirty="0" smtClean="0"/>
              <a:t>) are the coordinates of the last scan-converted pixel upon entering step </a:t>
            </a:r>
            <a:r>
              <a:rPr lang="en-US" dirty="0" err="1" smtClean="0"/>
              <a:t>i</a:t>
            </a:r>
            <a:r>
              <a:rPr lang="en-US" dirty="0" smtClean="0"/>
              <a:t>.</a:t>
            </a:r>
          </a:p>
          <a:p>
            <a:pPr>
              <a:lnSpc>
                <a:spcPct val="90000"/>
              </a:lnSpc>
            </a:pPr>
            <a:r>
              <a:rPr lang="en-US" dirty="0" smtClean="0"/>
              <a:t>Coordinates of </a:t>
            </a:r>
            <a:endParaRPr lang="en-US" dirty="0" smtClean="0"/>
          </a:p>
          <a:p>
            <a:pPr lvl="1">
              <a:lnSpc>
                <a:spcPct val="90000"/>
              </a:lnSpc>
              <a:buNone/>
            </a:pPr>
            <a:r>
              <a:rPr lang="en-US" dirty="0" smtClean="0"/>
              <a:t>    T </a:t>
            </a:r>
            <a:r>
              <a:rPr lang="en-US" dirty="0" smtClean="0"/>
              <a:t>are (xi +1, </a:t>
            </a:r>
            <a:r>
              <a:rPr lang="en-US" dirty="0" err="1" smtClean="0"/>
              <a:t>yi</a:t>
            </a:r>
            <a:r>
              <a:rPr lang="en-US" dirty="0" smtClean="0"/>
              <a:t>)</a:t>
            </a:r>
          </a:p>
          <a:p>
            <a:pPr>
              <a:lnSpc>
                <a:spcPct val="90000"/>
              </a:lnSpc>
              <a:buNone/>
            </a:pPr>
            <a:r>
              <a:rPr lang="en-US" dirty="0" smtClean="0"/>
              <a:t>          </a:t>
            </a:r>
            <a:r>
              <a:rPr lang="en-US" dirty="0" smtClean="0"/>
              <a:t>S </a:t>
            </a:r>
            <a:r>
              <a:rPr lang="en-US" dirty="0" smtClean="0"/>
              <a:t>are (xi +1, </a:t>
            </a:r>
            <a:r>
              <a:rPr lang="en-US" dirty="0" err="1" smtClean="0"/>
              <a:t>yi</a:t>
            </a:r>
            <a:r>
              <a:rPr lang="en-US" dirty="0" smtClean="0"/>
              <a:t> – 1) </a:t>
            </a:r>
            <a:endParaRPr lang="en-US" dirty="0" smtClean="0"/>
          </a:p>
          <a:p>
            <a:pPr>
              <a:lnSpc>
                <a:spcPct val="90000"/>
              </a:lnSpc>
              <a:buNone/>
            </a:pPr>
            <a:endParaRPr lang="en-US" dirty="0" smtClean="0"/>
          </a:p>
          <a:p>
            <a:pPr eaLnBrk="1" hangingPunct="1"/>
            <a:r>
              <a:rPr lang="en-US" dirty="0" smtClean="0"/>
              <a:t>Following </a:t>
            </a:r>
            <a:r>
              <a:rPr lang="en-US" dirty="0" smtClean="0"/>
              <a:t>expressions can be developed:</a:t>
            </a:r>
          </a:p>
          <a:p>
            <a:pPr eaLnBrk="1" hangingPunct="1">
              <a:buFont typeface="Wingdings" pitchFamily="2" charset="2"/>
              <a:buNone/>
            </a:pPr>
            <a:r>
              <a:rPr lang="en-US" dirty="0" smtClean="0"/>
              <a:t>		D(T</a:t>
            </a:r>
            <a:r>
              <a:rPr lang="en-US" dirty="0" smtClean="0"/>
              <a:t>) = (xi + 1)</a:t>
            </a:r>
            <a:r>
              <a:rPr lang="en-US" baseline="30000" dirty="0" smtClean="0"/>
              <a:t>2</a:t>
            </a:r>
            <a:r>
              <a:rPr lang="en-US" dirty="0" smtClean="0"/>
              <a:t> + yi</a:t>
            </a:r>
            <a:r>
              <a:rPr lang="en-US" baseline="30000" dirty="0" smtClean="0"/>
              <a:t>2</a:t>
            </a:r>
            <a:r>
              <a:rPr lang="en-US" dirty="0" smtClean="0"/>
              <a:t> – r</a:t>
            </a:r>
            <a:r>
              <a:rPr lang="en-US" baseline="30000" dirty="0" smtClean="0"/>
              <a:t>2</a:t>
            </a:r>
          </a:p>
          <a:p>
            <a:pPr eaLnBrk="1" hangingPunct="1">
              <a:buFont typeface="Wingdings" pitchFamily="2" charset="2"/>
              <a:buNone/>
            </a:pPr>
            <a:r>
              <a:rPr lang="en-US" dirty="0" smtClean="0"/>
              <a:t>		D(S</a:t>
            </a:r>
            <a:r>
              <a:rPr lang="en-US" dirty="0" smtClean="0"/>
              <a:t>) = (xi + 1)</a:t>
            </a:r>
            <a:r>
              <a:rPr lang="en-US" baseline="30000" dirty="0" smtClean="0"/>
              <a:t>2</a:t>
            </a:r>
            <a:r>
              <a:rPr lang="en-US" dirty="0" smtClean="0"/>
              <a:t> + (</a:t>
            </a:r>
            <a:r>
              <a:rPr lang="en-US" dirty="0" err="1" smtClean="0"/>
              <a:t>yi</a:t>
            </a:r>
            <a:r>
              <a:rPr lang="en-US" dirty="0" smtClean="0"/>
              <a:t> – 1)</a:t>
            </a:r>
            <a:r>
              <a:rPr lang="en-US" baseline="30000" dirty="0" smtClean="0"/>
              <a:t>2</a:t>
            </a:r>
            <a:r>
              <a:rPr lang="en-US" dirty="0" smtClean="0"/>
              <a:t> – r</a:t>
            </a:r>
            <a:r>
              <a:rPr lang="en-US" baseline="30000" dirty="0" smtClean="0"/>
              <a:t>2</a:t>
            </a:r>
          </a:p>
          <a:p>
            <a:pPr algn="just" eaLnBrk="1" hangingPunct="1"/>
            <a:r>
              <a:rPr lang="en-US" dirty="0" smtClean="0"/>
              <a:t>This </a:t>
            </a:r>
            <a:r>
              <a:rPr lang="en-US" dirty="0" smtClean="0"/>
              <a:t>function D provides a relative measurement of the distance from the center of a pixel to the true circle. Since D(T) is always +</a:t>
            </a:r>
            <a:r>
              <a:rPr lang="en-US" dirty="0" err="1" smtClean="0"/>
              <a:t>ve</a:t>
            </a:r>
            <a:r>
              <a:rPr lang="en-US" dirty="0" smtClean="0"/>
              <a:t> (T is outside the circle) &amp; D(S) will always be –</a:t>
            </a:r>
            <a:r>
              <a:rPr lang="en-US" dirty="0" err="1" smtClean="0"/>
              <a:t>ve</a:t>
            </a:r>
            <a:r>
              <a:rPr lang="en-US" dirty="0" smtClean="0"/>
              <a:t> (S is inside the true circle), a decision variable </a:t>
            </a:r>
            <a:r>
              <a:rPr lang="en-US" dirty="0" err="1" smtClean="0"/>
              <a:t>di</a:t>
            </a:r>
            <a:r>
              <a:rPr lang="en-US" dirty="0" smtClean="0"/>
              <a:t> can be defined as: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idx="1"/>
          </p:nvPr>
        </p:nvSpPr>
        <p:spPr>
          <a:xfrm>
            <a:off x="609600" y="838200"/>
            <a:ext cx="8229600" cy="5715000"/>
          </a:xfrm>
        </p:spPr>
        <p:txBody>
          <a:bodyPr>
            <a:normAutofit lnSpcReduction="10000"/>
          </a:bodyPr>
          <a:lstStyle/>
          <a:p>
            <a:pPr eaLnBrk="1" hangingPunct="1">
              <a:buFont typeface="Wingdings" pitchFamily="2" charset="2"/>
              <a:buNone/>
            </a:pPr>
            <a:r>
              <a:rPr lang="en-US" dirty="0" smtClean="0"/>
              <a:t>       </a:t>
            </a:r>
            <a:r>
              <a:rPr lang="en-US" dirty="0" err="1" smtClean="0"/>
              <a:t>di</a:t>
            </a:r>
            <a:r>
              <a:rPr lang="en-US" dirty="0" smtClean="0"/>
              <a:t> = D(T) – (-D(S)) = D(T) + D(S)</a:t>
            </a:r>
          </a:p>
          <a:p>
            <a:pPr eaLnBrk="1" hangingPunct="1">
              <a:buFont typeface="Arial" pitchFamily="34" charset="0"/>
              <a:buNone/>
            </a:pPr>
            <a:r>
              <a:rPr lang="en-US" dirty="0" smtClean="0"/>
              <a:t>Therefore,</a:t>
            </a:r>
          </a:p>
          <a:p>
            <a:pPr eaLnBrk="1" hangingPunct="1">
              <a:buFont typeface="Wingdings" pitchFamily="2" charset="2"/>
              <a:buNone/>
            </a:pPr>
            <a:r>
              <a:rPr lang="en-US" dirty="0" smtClean="0"/>
              <a:t> </a:t>
            </a:r>
            <a:r>
              <a:rPr lang="en-US" dirty="0" err="1" smtClean="0"/>
              <a:t>di</a:t>
            </a:r>
            <a:r>
              <a:rPr lang="en-US" dirty="0" smtClean="0"/>
              <a:t> = 2(xi + 1)</a:t>
            </a:r>
            <a:r>
              <a:rPr lang="en-US" baseline="30000" dirty="0" smtClean="0"/>
              <a:t>2</a:t>
            </a:r>
            <a:r>
              <a:rPr lang="en-US" dirty="0" smtClean="0"/>
              <a:t> + yi</a:t>
            </a:r>
            <a:r>
              <a:rPr lang="en-US" baseline="30000" dirty="0" smtClean="0"/>
              <a:t>2</a:t>
            </a:r>
            <a:r>
              <a:rPr lang="en-US" dirty="0" smtClean="0"/>
              <a:t> + (</a:t>
            </a:r>
            <a:r>
              <a:rPr lang="en-US" dirty="0" err="1" smtClean="0"/>
              <a:t>yi</a:t>
            </a:r>
            <a:r>
              <a:rPr lang="en-US" dirty="0" smtClean="0"/>
              <a:t> – 1)</a:t>
            </a:r>
            <a:r>
              <a:rPr lang="en-US" baseline="30000" dirty="0" smtClean="0"/>
              <a:t>2</a:t>
            </a:r>
            <a:r>
              <a:rPr lang="en-US" dirty="0" smtClean="0"/>
              <a:t> – 2r</a:t>
            </a:r>
            <a:r>
              <a:rPr lang="en-US" baseline="30000" dirty="0" smtClean="0"/>
              <a:t>2</a:t>
            </a:r>
          </a:p>
          <a:p>
            <a:pPr eaLnBrk="1" hangingPunct="1"/>
            <a:r>
              <a:rPr lang="en-US" dirty="0" smtClean="0"/>
              <a:t>When </a:t>
            </a:r>
            <a:r>
              <a:rPr lang="en-US" dirty="0" err="1" smtClean="0"/>
              <a:t>di</a:t>
            </a:r>
            <a:r>
              <a:rPr lang="en-US" dirty="0" smtClean="0"/>
              <a:t>&lt;0, we have |D(T)|&lt;|D(S)| and pixel T</a:t>
            </a:r>
          </a:p>
          <a:p>
            <a:pPr eaLnBrk="1" hangingPunct="1">
              <a:buFont typeface="Wingdings" pitchFamily="2" charset="2"/>
              <a:buNone/>
            </a:pPr>
            <a:r>
              <a:rPr lang="en-US" dirty="0" smtClean="0"/>
              <a:t>is chosen. </a:t>
            </a:r>
          </a:p>
          <a:p>
            <a:pPr eaLnBrk="1" hangingPunct="1"/>
            <a:r>
              <a:rPr lang="en-US" dirty="0" smtClean="0"/>
              <a:t>When </a:t>
            </a:r>
            <a:r>
              <a:rPr lang="en-US" dirty="0" smtClean="0"/>
              <a:t>di</a:t>
            </a:r>
            <a:r>
              <a:rPr lang="en-US" dirty="0" smtClean="0"/>
              <a:t>≥</a:t>
            </a:r>
            <a:r>
              <a:rPr lang="en-US" dirty="0" smtClean="0"/>
              <a:t>0</a:t>
            </a:r>
            <a:r>
              <a:rPr lang="en-US" dirty="0" smtClean="0"/>
              <a:t>, we have |D(T</a:t>
            </a:r>
            <a:r>
              <a:rPr lang="en-US" dirty="0" smtClean="0"/>
              <a:t>)|≥|</a:t>
            </a:r>
            <a:r>
              <a:rPr lang="en-US" dirty="0" smtClean="0"/>
              <a:t>D(S)| and pixel S</a:t>
            </a:r>
          </a:p>
          <a:p>
            <a:pPr eaLnBrk="1" hangingPunct="1">
              <a:buFont typeface="Wingdings" pitchFamily="2" charset="2"/>
              <a:buNone/>
            </a:pPr>
            <a:r>
              <a:rPr lang="en-US" dirty="0" smtClean="0"/>
              <a:t>is selected. </a:t>
            </a:r>
          </a:p>
          <a:p>
            <a:pPr eaLnBrk="1" hangingPunct="1">
              <a:buFont typeface="Wingdings" pitchFamily="2" charset="2"/>
              <a:buNone/>
            </a:pPr>
            <a:r>
              <a:rPr lang="en-US" dirty="0" smtClean="0"/>
              <a:t>Decision variable for next step:</a:t>
            </a:r>
          </a:p>
          <a:p>
            <a:pPr eaLnBrk="1" hangingPunct="1">
              <a:buFont typeface="Wingdings" pitchFamily="2" charset="2"/>
              <a:buNone/>
            </a:pPr>
            <a:r>
              <a:rPr lang="en-US" dirty="0" smtClean="0"/>
              <a:t>d</a:t>
            </a:r>
            <a:r>
              <a:rPr lang="en-US" baseline="-25000" dirty="0" smtClean="0"/>
              <a:t>i+1</a:t>
            </a:r>
            <a:r>
              <a:rPr lang="en-US" dirty="0" smtClean="0"/>
              <a:t> = 2(x</a:t>
            </a:r>
            <a:r>
              <a:rPr lang="en-US" baseline="-25000" dirty="0" smtClean="0"/>
              <a:t>i+1</a:t>
            </a:r>
            <a:r>
              <a:rPr lang="en-US" dirty="0" smtClean="0"/>
              <a:t> + 1)</a:t>
            </a:r>
            <a:r>
              <a:rPr lang="en-US" baseline="30000" dirty="0" smtClean="0"/>
              <a:t>2</a:t>
            </a:r>
            <a:r>
              <a:rPr lang="en-US" dirty="0" smtClean="0"/>
              <a:t> + y</a:t>
            </a:r>
            <a:r>
              <a:rPr lang="en-US" baseline="-25000" dirty="0" smtClean="0"/>
              <a:t>i+1</a:t>
            </a:r>
            <a:r>
              <a:rPr lang="en-US" baseline="30000" dirty="0" smtClean="0"/>
              <a:t>2</a:t>
            </a:r>
            <a:r>
              <a:rPr lang="en-US" dirty="0" smtClean="0"/>
              <a:t> + (y </a:t>
            </a:r>
            <a:r>
              <a:rPr lang="en-US" baseline="-25000" dirty="0" smtClean="0"/>
              <a:t>i+1</a:t>
            </a:r>
            <a:r>
              <a:rPr lang="en-US" dirty="0" smtClean="0"/>
              <a:t> – 1)</a:t>
            </a:r>
            <a:r>
              <a:rPr lang="en-US" baseline="30000" dirty="0" smtClean="0"/>
              <a:t>2</a:t>
            </a:r>
            <a:r>
              <a:rPr lang="en-US" dirty="0" smtClean="0"/>
              <a:t> – 2r</a:t>
            </a:r>
            <a:r>
              <a:rPr lang="en-US" baseline="30000" dirty="0" smtClean="0"/>
              <a:t>2</a:t>
            </a:r>
          </a:p>
          <a:p>
            <a:pPr eaLnBrk="1" hangingPunct="1">
              <a:buFont typeface="Wingdings" pitchFamily="2" charset="2"/>
              <a:buNone/>
            </a:pPr>
            <a:r>
              <a:rPr lang="en-US" dirty="0" smtClean="0"/>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idx="1"/>
          </p:nvPr>
        </p:nvSpPr>
        <p:spPr>
          <a:xfrm>
            <a:off x="685800" y="838200"/>
            <a:ext cx="8153400" cy="5638800"/>
          </a:xfrm>
        </p:spPr>
        <p:txBody>
          <a:bodyPr/>
          <a:lstStyle/>
          <a:p>
            <a:pPr eaLnBrk="1" hangingPunct="1">
              <a:buFont typeface="Wingdings" pitchFamily="2" charset="2"/>
              <a:buNone/>
            </a:pPr>
            <a:r>
              <a:rPr lang="en-US" smtClean="0"/>
              <a:t>Hence, </a:t>
            </a:r>
          </a:p>
          <a:p>
            <a:pPr eaLnBrk="1" hangingPunct="1">
              <a:buFont typeface="Wingdings" pitchFamily="2" charset="2"/>
              <a:buNone/>
            </a:pPr>
            <a:r>
              <a:rPr lang="en-US" smtClean="0"/>
              <a:t>d</a:t>
            </a:r>
            <a:r>
              <a:rPr lang="en-US" baseline="-25000" smtClean="0"/>
              <a:t>i+1 </a:t>
            </a:r>
            <a:r>
              <a:rPr lang="en-US" smtClean="0"/>
              <a:t>– di = 2(x</a:t>
            </a:r>
            <a:r>
              <a:rPr lang="en-US" baseline="-25000" smtClean="0"/>
              <a:t>i+1</a:t>
            </a:r>
            <a:r>
              <a:rPr lang="en-US" smtClean="0"/>
              <a:t> + 1)</a:t>
            </a:r>
            <a:r>
              <a:rPr lang="en-US" baseline="30000" smtClean="0"/>
              <a:t>2</a:t>
            </a:r>
            <a:r>
              <a:rPr lang="en-US" smtClean="0"/>
              <a:t> + y</a:t>
            </a:r>
            <a:r>
              <a:rPr lang="en-US" baseline="-25000" smtClean="0"/>
              <a:t>i+1</a:t>
            </a:r>
            <a:r>
              <a:rPr lang="en-US" baseline="30000" smtClean="0"/>
              <a:t>2</a:t>
            </a:r>
            <a:r>
              <a:rPr lang="en-US" smtClean="0"/>
              <a:t> + (y</a:t>
            </a:r>
            <a:r>
              <a:rPr lang="en-US" baseline="-25000" smtClean="0"/>
              <a:t>i+1</a:t>
            </a:r>
            <a:r>
              <a:rPr lang="en-US" smtClean="0"/>
              <a:t> – 1)</a:t>
            </a:r>
            <a:r>
              <a:rPr lang="en-US" baseline="30000" smtClean="0"/>
              <a:t>2</a:t>
            </a:r>
            <a:r>
              <a:rPr lang="en-US" smtClean="0"/>
              <a:t> -    </a:t>
            </a:r>
          </a:p>
          <a:p>
            <a:pPr eaLnBrk="1" hangingPunct="1">
              <a:buFont typeface="Wingdings" pitchFamily="2" charset="2"/>
              <a:buNone/>
            </a:pPr>
            <a:r>
              <a:rPr lang="en-US" smtClean="0"/>
              <a:t>                2(xi + 1)</a:t>
            </a:r>
            <a:r>
              <a:rPr lang="en-US" baseline="30000" smtClean="0"/>
              <a:t>2</a:t>
            </a:r>
            <a:r>
              <a:rPr lang="en-US" smtClean="0"/>
              <a:t> - yi</a:t>
            </a:r>
            <a:r>
              <a:rPr lang="en-US" baseline="30000" smtClean="0"/>
              <a:t>2</a:t>
            </a:r>
            <a:r>
              <a:rPr lang="en-US" smtClean="0"/>
              <a:t> - (yi – 1)</a:t>
            </a:r>
            <a:r>
              <a:rPr lang="en-US" baseline="30000" smtClean="0"/>
              <a:t>2</a:t>
            </a:r>
            <a:r>
              <a:rPr lang="en-US" smtClean="0"/>
              <a:t> </a:t>
            </a:r>
          </a:p>
          <a:p>
            <a:pPr eaLnBrk="1" hangingPunct="1">
              <a:buFont typeface="Wingdings" pitchFamily="2" charset="2"/>
              <a:buNone/>
            </a:pPr>
            <a:r>
              <a:rPr lang="en-US" smtClean="0"/>
              <a:t>Since x</a:t>
            </a:r>
            <a:r>
              <a:rPr lang="en-US" baseline="-25000" smtClean="0"/>
              <a:t>i+1</a:t>
            </a:r>
            <a:r>
              <a:rPr lang="en-US" smtClean="0"/>
              <a:t> = xi + 1, we have</a:t>
            </a:r>
          </a:p>
          <a:p>
            <a:pPr eaLnBrk="1" hangingPunct="1">
              <a:buFont typeface="Wingdings" pitchFamily="2" charset="2"/>
              <a:buNone/>
            </a:pPr>
            <a:r>
              <a:rPr lang="en-US" smtClean="0"/>
              <a:t>d</a:t>
            </a:r>
            <a:r>
              <a:rPr lang="en-US" baseline="-25000" smtClean="0"/>
              <a:t>i+1 </a:t>
            </a:r>
            <a:r>
              <a:rPr lang="en-US" smtClean="0"/>
              <a:t>= di + 4xi + 2(y</a:t>
            </a:r>
            <a:r>
              <a:rPr lang="en-US" baseline="-25000" smtClean="0"/>
              <a:t>i+1</a:t>
            </a:r>
            <a:r>
              <a:rPr lang="en-US" baseline="30000" smtClean="0"/>
              <a:t>2</a:t>
            </a:r>
            <a:r>
              <a:rPr lang="en-US" smtClean="0"/>
              <a:t> - yi</a:t>
            </a:r>
            <a:r>
              <a:rPr lang="en-US" baseline="30000" smtClean="0"/>
              <a:t>2</a:t>
            </a:r>
            <a:r>
              <a:rPr lang="en-US" smtClean="0"/>
              <a:t>) – 2(y</a:t>
            </a:r>
            <a:r>
              <a:rPr lang="en-US" baseline="-25000" smtClean="0"/>
              <a:t>i+1</a:t>
            </a:r>
            <a:r>
              <a:rPr lang="en-US" smtClean="0"/>
              <a:t> – yi) + 6</a:t>
            </a:r>
          </a:p>
          <a:p>
            <a:pPr eaLnBrk="1" hangingPunct="1">
              <a:buFont typeface="Wingdings" pitchFamily="2" charset="2"/>
              <a:buNone/>
            </a:pPr>
            <a:r>
              <a:rPr lang="en-US" smtClean="0">
                <a:sym typeface="Wingdings" pitchFamily="2" charset="2"/>
              </a:rPr>
              <a:t></a:t>
            </a:r>
            <a:r>
              <a:rPr lang="en-US" smtClean="0"/>
              <a:t>If T is chosen pixel (meaning that di &lt; 0) then y</a:t>
            </a:r>
            <a:r>
              <a:rPr lang="en-US" baseline="-25000" smtClean="0"/>
              <a:t>i+1</a:t>
            </a:r>
            <a:r>
              <a:rPr lang="en-US" smtClean="0"/>
              <a:t> = yi  and so </a:t>
            </a:r>
            <a:r>
              <a:rPr lang="en-US" smtClean="0">
                <a:solidFill>
                  <a:srgbClr val="FF0000"/>
                </a:solidFill>
              </a:rPr>
              <a:t>d</a:t>
            </a:r>
            <a:r>
              <a:rPr lang="en-US" baseline="-25000" smtClean="0">
                <a:solidFill>
                  <a:srgbClr val="FF0000"/>
                </a:solidFill>
              </a:rPr>
              <a:t>i+1 </a:t>
            </a:r>
            <a:r>
              <a:rPr lang="en-US" smtClean="0">
                <a:solidFill>
                  <a:srgbClr val="FF0000"/>
                </a:solidFill>
              </a:rPr>
              <a:t>= di + 4xi + 6</a:t>
            </a:r>
          </a:p>
          <a:p>
            <a:pPr eaLnBrk="1" hangingPunct="1">
              <a:buFont typeface="Wingdings" pitchFamily="2" charset="2"/>
              <a:buNone/>
            </a:pPr>
            <a:r>
              <a:rPr lang="en-US" smtClean="0">
                <a:sym typeface="Wingdings" pitchFamily="2" charset="2"/>
              </a:rPr>
              <a:t>If S is chosen (meaning that di &gt; 0) then </a:t>
            </a:r>
            <a:r>
              <a:rPr lang="en-US" smtClean="0"/>
              <a:t>y</a:t>
            </a:r>
            <a:r>
              <a:rPr lang="en-US" baseline="-25000" smtClean="0"/>
              <a:t>i+1</a:t>
            </a:r>
            <a:r>
              <a:rPr lang="en-US" smtClean="0"/>
              <a:t> = yi –1 and so </a:t>
            </a:r>
            <a:r>
              <a:rPr lang="en-US" smtClean="0">
                <a:solidFill>
                  <a:srgbClr val="FF0000"/>
                </a:solidFill>
              </a:rPr>
              <a:t>d</a:t>
            </a:r>
            <a:r>
              <a:rPr lang="en-US" baseline="-25000" smtClean="0">
                <a:solidFill>
                  <a:srgbClr val="FF0000"/>
                </a:solidFill>
              </a:rPr>
              <a:t>i+1 </a:t>
            </a:r>
            <a:r>
              <a:rPr lang="en-US" smtClean="0">
                <a:solidFill>
                  <a:srgbClr val="FF0000"/>
                </a:solidFill>
              </a:rPr>
              <a:t>= di + 4(xi-yi) + 10</a:t>
            </a:r>
          </a:p>
          <a:p>
            <a:pPr eaLnBrk="1" hangingPunct="1">
              <a:buFont typeface="Wingdings" pitchFamily="2" charset="2"/>
              <a:buNone/>
            </a:pPr>
            <a:endParaRPr lang="en-US" smtClean="0"/>
          </a:p>
        </p:txBody>
      </p:sp>
      <p:sp>
        <p:nvSpPr>
          <p:cNvPr id="17411" name="Line 5"/>
          <p:cNvSpPr>
            <a:spLocks noChangeShapeType="1"/>
          </p:cNvSpPr>
          <p:nvPr/>
        </p:nvSpPr>
        <p:spPr bwMode="auto">
          <a:xfrm flipV="1">
            <a:off x="6172200" y="5257800"/>
            <a:ext cx="304800" cy="152400"/>
          </a:xfrm>
          <a:prstGeom prst="line">
            <a:avLst/>
          </a:prstGeom>
          <a:noFill/>
          <a:ln w="9525">
            <a:solidFill>
              <a:schemeClr val="tx1"/>
            </a:solidFill>
            <a:miter lim="800000"/>
            <a:headEnd/>
            <a:tailEnd/>
          </a:ln>
        </p:spPr>
        <p:txBody>
          <a:bodyPr wrap="none"/>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idx="1"/>
          </p:nvPr>
        </p:nvSpPr>
        <p:spPr>
          <a:xfrm>
            <a:off x="685800" y="1066800"/>
            <a:ext cx="8153400" cy="5486400"/>
          </a:xfrm>
        </p:spPr>
        <p:txBody>
          <a:bodyPr/>
          <a:lstStyle/>
          <a:p>
            <a:pPr eaLnBrk="1" hangingPunct="1">
              <a:buFont typeface="Wingdings" pitchFamily="2" charset="2"/>
              <a:buNone/>
            </a:pPr>
            <a:r>
              <a:rPr lang="en-US" smtClean="0"/>
              <a:t>Hence we have</a:t>
            </a:r>
          </a:p>
          <a:p>
            <a:pPr eaLnBrk="1" hangingPunct="1">
              <a:buFont typeface="Wingdings" pitchFamily="2" charset="2"/>
              <a:buNone/>
            </a:pPr>
            <a:r>
              <a:rPr lang="en-US" smtClean="0"/>
              <a:t>d</a:t>
            </a:r>
            <a:r>
              <a:rPr lang="en-US" baseline="-25000" smtClean="0"/>
              <a:t>i+1 </a:t>
            </a:r>
            <a:r>
              <a:rPr lang="en-US" smtClean="0"/>
              <a:t>=</a:t>
            </a:r>
            <a:r>
              <a:rPr lang="en-US" baseline="-25000" smtClean="0"/>
              <a:t>  </a:t>
            </a:r>
            <a:r>
              <a:rPr lang="en-US" smtClean="0"/>
              <a:t>di + 4xi + 6                if di &lt; 0</a:t>
            </a:r>
          </a:p>
          <a:p>
            <a:pPr eaLnBrk="1" hangingPunct="1">
              <a:buFont typeface="Wingdings" pitchFamily="2" charset="2"/>
              <a:buNone/>
            </a:pPr>
            <a:r>
              <a:rPr lang="en-US" smtClean="0"/>
              <a:t>          di + 4(xi-yi) + 10       if di &gt; 0</a:t>
            </a:r>
          </a:p>
          <a:p>
            <a:pPr eaLnBrk="1" hangingPunct="1">
              <a:buFont typeface="Wingdings" pitchFamily="2" charset="2"/>
              <a:buNone/>
            </a:pPr>
            <a:r>
              <a:rPr lang="en-US" smtClean="0"/>
              <a:t>Finally, we set(0,r) to the starting pixel coordinates and compute d1 from the original definition of di:</a:t>
            </a:r>
          </a:p>
          <a:p>
            <a:pPr eaLnBrk="1" hangingPunct="1">
              <a:buFont typeface="Wingdings" pitchFamily="2" charset="2"/>
              <a:buNone/>
            </a:pPr>
            <a:r>
              <a:rPr lang="en-US" smtClean="0"/>
              <a:t>      x = 0, y = r</a:t>
            </a:r>
          </a:p>
          <a:p>
            <a:pPr eaLnBrk="1" hangingPunct="1">
              <a:buFont typeface="Wingdings" pitchFamily="2" charset="2"/>
              <a:buNone/>
            </a:pPr>
            <a:r>
              <a:rPr lang="en-US" b="1" smtClean="0"/>
              <a:t>d1= 2(0 + 1)</a:t>
            </a:r>
            <a:r>
              <a:rPr lang="en-US" b="1" baseline="30000" smtClean="0"/>
              <a:t>2</a:t>
            </a:r>
            <a:r>
              <a:rPr lang="en-US" b="1" smtClean="0"/>
              <a:t> + r</a:t>
            </a:r>
            <a:r>
              <a:rPr lang="en-US" b="1" baseline="30000" smtClean="0"/>
              <a:t>2</a:t>
            </a:r>
            <a:r>
              <a:rPr lang="en-US" b="1" smtClean="0"/>
              <a:t> + (r-1)</a:t>
            </a:r>
            <a:r>
              <a:rPr lang="en-US" b="1" baseline="30000" smtClean="0"/>
              <a:t>2</a:t>
            </a:r>
            <a:r>
              <a:rPr lang="en-US" b="1" smtClean="0"/>
              <a:t> – 2r</a:t>
            </a:r>
            <a:r>
              <a:rPr lang="en-US" b="1" baseline="30000" smtClean="0"/>
              <a:t>2</a:t>
            </a:r>
            <a:r>
              <a:rPr lang="en-US" b="1" smtClean="0"/>
              <a:t> </a:t>
            </a:r>
          </a:p>
          <a:p>
            <a:pPr eaLnBrk="1" hangingPunct="1">
              <a:buFont typeface="Wingdings" pitchFamily="2" charset="2"/>
              <a:buNone/>
            </a:pPr>
            <a:r>
              <a:rPr lang="en-US" b="1" smtClean="0">
                <a:solidFill>
                  <a:srgbClr val="FF0000"/>
                </a:solidFill>
              </a:rPr>
              <a:t>d1= 3 – 2r</a:t>
            </a:r>
          </a:p>
          <a:p>
            <a:pPr eaLnBrk="1" hangingPunct="1">
              <a:buFont typeface="Wingdings" pitchFamily="2" charset="2"/>
              <a:buNone/>
            </a:pPr>
            <a:endParaRPr lang="en-US" b="1" smtClean="0"/>
          </a:p>
        </p:txBody>
      </p:sp>
      <p:sp>
        <p:nvSpPr>
          <p:cNvPr id="18435" name="Line 4"/>
          <p:cNvSpPr>
            <a:spLocks noChangeShapeType="1"/>
          </p:cNvSpPr>
          <p:nvPr/>
        </p:nvSpPr>
        <p:spPr bwMode="auto">
          <a:xfrm flipV="1">
            <a:off x="5715000" y="2667000"/>
            <a:ext cx="152400" cy="76200"/>
          </a:xfrm>
          <a:prstGeom prst="line">
            <a:avLst/>
          </a:prstGeom>
          <a:noFill/>
          <a:ln w="9525">
            <a:solidFill>
              <a:schemeClr val="tx1"/>
            </a:solidFill>
            <a:miter lim="800000"/>
            <a:headEnd/>
            <a:tailEnd/>
          </a:ln>
        </p:spPr>
        <p:txBody>
          <a:bodyPr wrap="none"/>
          <a:lstStyle/>
          <a:p>
            <a:endParaRPr lang="en-US"/>
          </a:p>
        </p:txBody>
      </p:sp>
      <p:sp>
        <p:nvSpPr>
          <p:cNvPr id="18436" name="Line 6"/>
          <p:cNvSpPr>
            <a:spLocks noChangeShapeType="1"/>
          </p:cNvSpPr>
          <p:nvPr/>
        </p:nvSpPr>
        <p:spPr bwMode="auto">
          <a:xfrm>
            <a:off x="1676400" y="1676400"/>
            <a:ext cx="0" cy="1143000"/>
          </a:xfrm>
          <a:prstGeom prst="line">
            <a:avLst/>
          </a:prstGeom>
          <a:noFill/>
          <a:ln w="9525">
            <a:solidFill>
              <a:schemeClr val="tx1"/>
            </a:solidFill>
            <a:miter lim="800000"/>
            <a:headEnd/>
            <a:tailEnd/>
          </a:ln>
        </p:spPr>
        <p:txBody>
          <a:bodyPr wrap="none"/>
          <a:lstStyle/>
          <a:p>
            <a:endParaRPr lang="en-US"/>
          </a:p>
        </p:txBody>
      </p:sp>
      <p:sp>
        <p:nvSpPr>
          <p:cNvPr id="18437" name="Line 7"/>
          <p:cNvSpPr>
            <a:spLocks noChangeShapeType="1"/>
          </p:cNvSpPr>
          <p:nvPr/>
        </p:nvSpPr>
        <p:spPr bwMode="auto">
          <a:xfrm>
            <a:off x="1676400" y="1676400"/>
            <a:ext cx="457200" cy="0"/>
          </a:xfrm>
          <a:prstGeom prst="line">
            <a:avLst/>
          </a:prstGeom>
          <a:noFill/>
          <a:ln w="9525">
            <a:solidFill>
              <a:schemeClr val="tx1"/>
            </a:solidFill>
            <a:miter lim="800000"/>
            <a:headEnd/>
            <a:tailEnd/>
          </a:ln>
        </p:spPr>
        <p:txBody>
          <a:bodyPr wrap="none"/>
          <a:lstStyle/>
          <a:p>
            <a:endParaRPr lang="en-US"/>
          </a:p>
        </p:txBody>
      </p:sp>
      <p:sp>
        <p:nvSpPr>
          <p:cNvPr id="18438" name="Line 8"/>
          <p:cNvSpPr>
            <a:spLocks noChangeShapeType="1"/>
          </p:cNvSpPr>
          <p:nvPr/>
        </p:nvSpPr>
        <p:spPr bwMode="auto">
          <a:xfrm>
            <a:off x="1676400" y="2819400"/>
            <a:ext cx="457200" cy="0"/>
          </a:xfrm>
          <a:prstGeom prst="line">
            <a:avLst/>
          </a:prstGeom>
          <a:noFill/>
          <a:ln w="9525">
            <a:solidFill>
              <a:schemeClr val="tx1"/>
            </a:solidFill>
            <a:miter lim="800000"/>
            <a:headEnd/>
            <a:tailEnd/>
          </a:ln>
        </p:spPr>
        <p:txBody>
          <a:bodyPr wrap="none"/>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381000" y="228600"/>
            <a:ext cx="8458200" cy="6629400"/>
          </a:xfrm>
        </p:spPr>
        <p:txBody>
          <a:bodyPr>
            <a:normAutofit/>
          </a:bodyPr>
          <a:lstStyle/>
          <a:p>
            <a:pPr marL="660400" indent="-660400" eaLnBrk="1" hangingPunct="1">
              <a:lnSpc>
                <a:spcPct val="90000"/>
              </a:lnSpc>
              <a:buFont typeface="Wingdings" pitchFamily="2" charset="2"/>
              <a:buNone/>
            </a:pPr>
            <a:r>
              <a:rPr lang="en-US" sz="2400" b="1" u="sng" dirty="0" smtClean="0"/>
              <a:t>Algorithm:</a:t>
            </a:r>
          </a:p>
          <a:p>
            <a:pPr marL="660400" indent="-660400" eaLnBrk="1" hangingPunct="1">
              <a:lnSpc>
                <a:spcPct val="90000"/>
              </a:lnSpc>
              <a:buFont typeface="Wingdings" pitchFamily="2" charset="2"/>
              <a:buNone/>
            </a:pPr>
            <a:endParaRPr lang="en-US" sz="2000" b="1" u="sng" dirty="0" smtClean="0"/>
          </a:p>
          <a:p>
            <a:pPr marL="660400" indent="-660400" eaLnBrk="1" hangingPunct="1">
              <a:lnSpc>
                <a:spcPct val="90000"/>
              </a:lnSpc>
              <a:buFont typeface="Wingdings" pitchFamily="2" charset="2"/>
              <a:buNone/>
            </a:pPr>
            <a:r>
              <a:rPr lang="en-US" sz="2000" dirty="0" smtClean="0"/>
              <a:t>For generating all the pixel coordinates in the</a:t>
            </a:r>
            <a:endParaRPr lang="en-US" sz="2000" b="1" dirty="0" smtClean="0"/>
          </a:p>
          <a:p>
            <a:pPr marL="660400" indent="-660400" eaLnBrk="1" hangingPunct="1">
              <a:lnSpc>
                <a:spcPct val="90000"/>
              </a:lnSpc>
              <a:buFont typeface="Wingdings" pitchFamily="2" charset="2"/>
              <a:buNone/>
            </a:pPr>
            <a:r>
              <a:rPr lang="en-US" sz="2000" dirty="0" smtClean="0">
                <a:cs typeface="Times New Roman" pitchFamily="18" charset="0"/>
              </a:rPr>
              <a:t>90º to 45º octant that are needed when scan-</a:t>
            </a:r>
          </a:p>
          <a:p>
            <a:pPr marL="660400" indent="-660400" eaLnBrk="1" hangingPunct="1">
              <a:lnSpc>
                <a:spcPct val="90000"/>
              </a:lnSpc>
              <a:buFont typeface="Wingdings" pitchFamily="2" charset="2"/>
              <a:buNone/>
            </a:pPr>
            <a:r>
              <a:rPr lang="en-US" sz="2000" dirty="0" smtClean="0">
                <a:cs typeface="Times New Roman" pitchFamily="18" charset="0"/>
              </a:rPr>
              <a:t>converting a circle of radius r.</a:t>
            </a:r>
          </a:p>
          <a:p>
            <a:pPr marL="660400" indent="-660400" eaLnBrk="1" hangingPunct="1">
              <a:lnSpc>
                <a:spcPct val="90000"/>
              </a:lnSpc>
              <a:buFont typeface="Wingdings" pitchFamily="2" charset="2"/>
              <a:buAutoNum type="romanLcParenBoth"/>
            </a:pPr>
            <a:r>
              <a:rPr lang="en-US" sz="2000" dirty="0" err="1" smtClean="0">
                <a:cs typeface="Times New Roman" pitchFamily="18" charset="0"/>
              </a:rPr>
              <a:t>int</a:t>
            </a:r>
            <a:r>
              <a:rPr lang="en-US" sz="2000" dirty="0" smtClean="0">
                <a:cs typeface="Times New Roman" pitchFamily="18" charset="0"/>
              </a:rPr>
              <a:t> x = 0, y = r, d = 3-2r</a:t>
            </a:r>
          </a:p>
          <a:p>
            <a:pPr marL="660400" indent="-660400" eaLnBrk="1" hangingPunct="1">
              <a:lnSpc>
                <a:spcPct val="90000"/>
              </a:lnSpc>
              <a:buFont typeface="Wingdings" pitchFamily="2" charset="2"/>
              <a:buAutoNum type="romanLcParenBoth"/>
            </a:pPr>
            <a:r>
              <a:rPr lang="en-US" sz="2000" dirty="0" smtClean="0">
                <a:cs typeface="Times New Roman" pitchFamily="18" charset="0"/>
              </a:rPr>
              <a:t>while (x&lt;= y)</a:t>
            </a:r>
          </a:p>
          <a:p>
            <a:pPr marL="660400" indent="-660400" eaLnBrk="1" hangingPunct="1">
              <a:lnSpc>
                <a:spcPct val="90000"/>
              </a:lnSpc>
              <a:buFont typeface="Wingdings" pitchFamily="2" charset="2"/>
              <a:buNone/>
            </a:pPr>
            <a:r>
              <a:rPr lang="en-US" sz="2000" dirty="0" smtClean="0">
                <a:cs typeface="Times New Roman" pitchFamily="18" charset="0"/>
              </a:rPr>
              <a:t>       {</a:t>
            </a:r>
          </a:p>
          <a:p>
            <a:pPr marL="660400" indent="-660400" eaLnBrk="1" hangingPunct="1">
              <a:lnSpc>
                <a:spcPct val="90000"/>
              </a:lnSpc>
              <a:buFont typeface="Wingdings" pitchFamily="2" charset="2"/>
              <a:buNone/>
            </a:pPr>
            <a:r>
              <a:rPr lang="en-US" sz="2000" dirty="0" smtClean="0">
                <a:cs typeface="Times New Roman" pitchFamily="18" charset="0"/>
              </a:rPr>
              <a:t>       </a:t>
            </a:r>
            <a:r>
              <a:rPr lang="en-US" sz="2000" dirty="0" err="1" smtClean="0">
                <a:cs typeface="Times New Roman" pitchFamily="18" charset="0"/>
              </a:rPr>
              <a:t>setpixel</a:t>
            </a:r>
            <a:r>
              <a:rPr lang="en-US" sz="2000" dirty="0" smtClean="0">
                <a:cs typeface="Times New Roman" pitchFamily="18" charset="0"/>
              </a:rPr>
              <a:t>(</a:t>
            </a:r>
            <a:r>
              <a:rPr lang="en-US" sz="2000" dirty="0" err="1" smtClean="0">
                <a:cs typeface="Times New Roman" pitchFamily="18" charset="0"/>
              </a:rPr>
              <a:t>x,y</a:t>
            </a:r>
            <a:r>
              <a:rPr lang="en-US" sz="2000" dirty="0" smtClean="0">
                <a:cs typeface="Times New Roman" pitchFamily="18" charset="0"/>
              </a:rPr>
              <a:t>)</a:t>
            </a:r>
          </a:p>
          <a:p>
            <a:pPr marL="660400" indent="-660400" eaLnBrk="1" hangingPunct="1">
              <a:lnSpc>
                <a:spcPct val="90000"/>
              </a:lnSpc>
              <a:buFont typeface="Wingdings" pitchFamily="2" charset="2"/>
              <a:buNone/>
            </a:pPr>
            <a:r>
              <a:rPr lang="en-US" sz="2000" dirty="0" smtClean="0">
                <a:cs typeface="Times New Roman" pitchFamily="18" charset="0"/>
              </a:rPr>
              <a:t>        if (d &lt; 0)</a:t>
            </a:r>
          </a:p>
          <a:p>
            <a:pPr marL="660400" indent="-660400" eaLnBrk="1" hangingPunct="1">
              <a:lnSpc>
                <a:spcPct val="90000"/>
              </a:lnSpc>
              <a:buFont typeface="Wingdings" pitchFamily="2" charset="2"/>
              <a:buNone/>
            </a:pPr>
            <a:r>
              <a:rPr lang="en-US" sz="2000" dirty="0" smtClean="0">
                <a:cs typeface="Times New Roman" pitchFamily="18" charset="0"/>
              </a:rPr>
              <a:t>        d = d + 4x + 6</a:t>
            </a:r>
          </a:p>
          <a:p>
            <a:pPr marL="660400" indent="-660400" eaLnBrk="1" hangingPunct="1">
              <a:buFont typeface="Wingdings" pitchFamily="2" charset="2"/>
              <a:buNone/>
            </a:pPr>
            <a:r>
              <a:rPr lang="en-US" sz="2000" dirty="0" smtClean="0">
                <a:cs typeface="Times New Roman" pitchFamily="18" charset="0"/>
              </a:rPr>
              <a:t> else</a:t>
            </a:r>
          </a:p>
          <a:p>
            <a:pPr marL="660400" indent="-660400" eaLnBrk="1" hangingPunct="1">
              <a:buFont typeface="Wingdings" pitchFamily="2" charset="2"/>
              <a:buNone/>
            </a:pPr>
            <a:r>
              <a:rPr lang="en-US" sz="2000" dirty="0" smtClean="0">
                <a:cs typeface="Times New Roman" pitchFamily="18" charset="0"/>
              </a:rPr>
              <a:t>       {</a:t>
            </a:r>
          </a:p>
          <a:p>
            <a:pPr marL="660400" indent="-660400" eaLnBrk="1" hangingPunct="1">
              <a:buFont typeface="Wingdings" pitchFamily="2" charset="2"/>
              <a:buNone/>
            </a:pPr>
            <a:r>
              <a:rPr lang="en-US" sz="2000" dirty="0" smtClean="0">
                <a:cs typeface="Times New Roman" pitchFamily="18" charset="0"/>
              </a:rPr>
              <a:t>        d = d + 4(x - y) + 10</a:t>
            </a:r>
          </a:p>
          <a:p>
            <a:pPr marL="660400" indent="-660400" eaLnBrk="1" hangingPunct="1">
              <a:buFont typeface="Wingdings" pitchFamily="2" charset="2"/>
              <a:buNone/>
            </a:pPr>
            <a:r>
              <a:rPr lang="en-US" sz="2000" dirty="0" smtClean="0">
                <a:cs typeface="Times New Roman" pitchFamily="18" charset="0"/>
              </a:rPr>
              <a:t>        y--</a:t>
            </a:r>
          </a:p>
          <a:p>
            <a:pPr marL="660400" indent="-660400" eaLnBrk="1" hangingPunct="1">
              <a:buFont typeface="Wingdings" pitchFamily="2" charset="2"/>
              <a:buNone/>
            </a:pPr>
            <a:r>
              <a:rPr lang="en-US" sz="2000" dirty="0" smtClean="0">
                <a:cs typeface="Times New Roman" pitchFamily="18" charset="0"/>
              </a:rPr>
              <a:t>        }</a:t>
            </a:r>
          </a:p>
          <a:p>
            <a:pPr marL="660400" indent="-660400" eaLnBrk="1" hangingPunct="1">
              <a:buFont typeface="Wingdings" pitchFamily="2" charset="2"/>
              <a:buNone/>
            </a:pPr>
            <a:r>
              <a:rPr lang="en-US" sz="2000" dirty="0" smtClean="0">
                <a:cs typeface="Times New Roman" pitchFamily="18" charset="0"/>
              </a:rPr>
              <a:t>       x++</a:t>
            </a:r>
          </a:p>
          <a:p>
            <a:pPr marL="660400" indent="-660400" eaLnBrk="1" hangingPunct="1">
              <a:buFont typeface="Wingdings" pitchFamily="2" charset="2"/>
              <a:buNone/>
            </a:pPr>
            <a:r>
              <a:rPr lang="en-US" sz="2000" dirty="0" smtClean="0">
                <a:cs typeface="Times New Roman" pitchFamily="18" charset="0"/>
              </a:rPr>
              <a:t>     }</a:t>
            </a:r>
            <a:r>
              <a:rPr lang="en-US" sz="2800" dirty="0" smtClean="0">
                <a:cs typeface="Times New Roman" pitchFamily="18" charset="0"/>
              </a:rPr>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p:txBody>
          <a:bodyPr/>
          <a:lstStyle/>
          <a:p>
            <a:pPr>
              <a:defRPr/>
            </a:pPr>
            <a:fld id="{F131D0E9-F4BB-42E3-B072-94B5494848B5}" type="slidenum">
              <a:rPr lang="ar-SA"/>
              <a:pPr>
                <a:defRPr/>
              </a:pPr>
              <a:t>17</a:t>
            </a:fld>
            <a:endParaRPr lang="en-US"/>
          </a:p>
        </p:txBody>
      </p:sp>
      <p:sp>
        <p:nvSpPr>
          <p:cNvPr id="30723" name="Text Box 3"/>
          <p:cNvSpPr txBox="1">
            <a:spLocks noChangeArrowheads="1"/>
          </p:cNvSpPr>
          <p:nvPr/>
        </p:nvSpPr>
        <p:spPr bwMode="auto">
          <a:xfrm>
            <a:off x="609600" y="762000"/>
            <a:ext cx="7924800" cy="4413516"/>
          </a:xfrm>
          <a:prstGeom prst="rect">
            <a:avLst/>
          </a:prstGeom>
          <a:noFill/>
          <a:ln w="9525">
            <a:noFill/>
            <a:miter lim="800000"/>
            <a:headEnd/>
            <a:tailEnd/>
          </a:ln>
        </p:spPr>
        <p:txBody>
          <a:bodyPr wrap="square">
            <a:spAutoFit/>
          </a:bodyPr>
          <a:lstStyle/>
          <a:p>
            <a:pPr>
              <a:lnSpc>
                <a:spcPct val="90000"/>
              </a:lnSpc>
            </a:pPr>
            <a:r>
              <a:rPr kumimoji="1" lang="en-US" sz="2400" dirty="0" err="1">
                <a:solidFill>
                  <a:srgbClr val="0000CC"/>
                </a:solidFill>
              </a:rPr>
              <a:t>circlePlotPoints</a:t>
            </a:r>
            <a:r>
              <a:rPr kumimoji="1" lang="en-US" sz="2400" dirty="0"/>
              <a:t>(</a:t>
            </a:r>
            <a:r>
              <a:rPr kumimoji="1" lang="en-US" sz="2400" dirty="0" err="1"/>
              <a:t>xCenter</a:t>
            </a:r>
            <a:r>
              <a:rPr kumimoji="1" lang="en-US" sz="2400" dirty="0"/>
              <a:t>,  </a:t>
            </a:r>
            <a:r>
              <a:rPr kumimoji="1" lang="en-US" sz="2400" dirty="0" err="1"/>
              <a:t>yCenter</a:t>
            </a:r>
            <a:r>
              <a:rPr kumimoji="1" lang="en-US" sz="2400" dirty="0"/>
              <a:t>, x, y);</a:t>
            </a:r>
          </a:p>
          <a:p>
            <a:pPr>
              <a:lnSpc>
                <a:spcPct val="90000"/>
              </a:lnSpc>
            </a:pPr>
            <a:endParaRPr kumimoji="1" lang="en-US" sz="2400" dirty="0"/>
          </a:p>
          <a:p>
            <a:pPr>
              <a:lnSpc>
                <a:spcPct val="90000"/>
              </a:lnSpc>
            </a:pPr>
            <a:r>
              <a:rPr kumimoji="1" lang="en-US" sz="2400" dirty="0"/>
              <a:t>void </a:t>
            </a:r>
            <a:r>
              <a:rPr kumimoji="1" lang="en-US" sz="2400" dirty="0" err="1">
                <a:solidFill>
                  <a:srgbClr val="0000CC"/>
                </a:solidFill>
              </a:rPr>
              <a:t>circlePlotPoints</a:t>
            </a:r>
            <a:r>
              <a:rPr kumimoji="1" lang="en-US" sz="2400" dirty="0"/>
              <a:t> (</a:t>
            </a:r>
            <a:r>
              <a:rPr kumimoji="1" lang="en-US" sz="2400" dirty="0" err="1"/>
              <a:t>int</a:t>
            </a:r>
            <a:r>
              <a:rPr kumimoji="1" lang="en-US" sz="2400" dirty="0"/>
              <a:t> </a:t>
            </a:r>
            <a:r>
              <a:rPr kumimoji="1" lang="en-US" sz="2400" dirty="0" err="1"/>
              <a:t>xCenter</a:t>
            </a:r>
            <a:r>
              <a:rPr kumimoji="1" lang="en-US" sz="2400" dirty="0"/>
              <a:t>, </a:t>
            </a:r>
            <a:r>
              <a:rPr kumimoji="1" lang="en-US" sz="2400" dirty="0" err="1"/>
              <a:t>int</a:t>
            </a:r>
            <a:r>
              <a:rPr kumimoji="1" lang="en-US" sz="2400" dirty="0"/>
              <a:t> </a:t>
            </a:r>
            <a:r>
              <a:rPr kumimoji="1" lang="en-US" sz="2400" dirty="0" err="1"/>
              <a:t>yCenter</a:t>
            </a:r>
            <a:r>
              <a:rPr kumimoji="1" lang="en-US" sz="2400" dirty="0"/>
              <a:t>, </a:t>
            </a:r>
            <a:r>
              <a:rPr kumimoji="1" lang="en-US" sz="2400" dirty="0" err="1"/>
              <a:t>int</a:t>
            </a:r>
            <a:r>
              <a:rPr kumimoji="1" lang="en-US" sz="2400" dirty="0"/>
              <a:t> x, </a:t>
            </a:r>
            <a:r>
              <a:rPr kumimoji="1" lang="en-US" sz="2400" dirty="0" err="1"/>
              <a:t>int</a:t>
            </a:r>
            <a:r>
              <a:rPr kumimoji="1" lang="en-US" sz="2400" dirty="0"/>
              <a:t> y)</a:t>
            </a:r>
          </a:p>
          <a:p>
            <a:pPr>
              <a:lnSpc>
                <a:spcPct val="90000"/>
              </a:lnSpc>
            </a:pPr>
            <a:r>
              <a:rPr kumimoji="1" lang="en-US" sz="2400" dirty="0"/>
              <a:t>{</a:t>
            </a:r>
          </a:p>
          <a:p>
            <a:pPr>
              <a:lnSpc>
                <a:spcPct val="90000"/>
              </a:lnSpc>
            </a:pPr>
            <a:r>
              <a:rPr kumimoji="1" lang="en-US" sz="2400" dirty="0"/>
              <a:t>	</a:t>
            </a:r>
            <a:r>
              <a:rPr kumimoji="1" lang="en-US" sz="2400" dirty="0" err="1"/>
              <a:t>setPixel</a:t>
            </a:r>
            <a:r>
              <a:rPr kumimoji="1" lang="en-US" sz="2400" dirty="0"/>
              <a:t> (</a:t>
            </a:r>
            <a:r>
              <a:rPr kumimoji="1" lang="en-US" sz="2400" dirty="0" err="1"/>
              <a:t>xCenter</a:t>
            </a:r>
            <a:r>
              <a:rPr kumimoji="1" lang="en-US" sz="2400" dirty="0"/>
              <a:t> + x, </a:t>
            </a:r>
            <a:r>
              <a:rPr kumimoji="1" lang="en-US" sz="2400" dirty="0" err="1"/>
              <a:t>yCenter</a:t>
            </a:r>
            <a:r>
              <a:rPr kumimoji="1" lang="en-US" sz="2400" dirty="0"/>
              <a:t> + y);</a:t>
            </a:r>
          </a:p>
          <a:p>
            <a:pPr>
              <a:lnSpc>
                <a:spcPct val="90000"/>
              </a:lnSpc>
            </a:pPr>
            <a:r>
              <a:rPr kumimoji="1" lang="en-US" sz="2400" dirty="0"/>
              <a:t>	</a:t>
            </a:r>
            <a:r>
              <a:rPr kumimoji="1" lang="en-US" sz="2400" dirty="0" err="1"/>
              <a:t>setPixel</a:t>
            </a:r>
            <a:r>
              <a:rPr kumimoji="1" lang="en-US" sz="2400" dirty="0"/>
              <a:t> (</a:t>
            </a:r>
            <a:r>
              <a:rPr kumimoji="1" lang="en-US" sz="2400" dirty="0" err="1"/>
              <a:t>xCenter</a:t>
            </a:r>
            <a:r>
              <a:rPr kumimoji="1" lang="en-US" sz="2400" dirty="0"/>
              <a:t> – x, </a:t>
            </a:r>
            <a:r>
              <a:rPr kumimoji="1" lang="en-US" sz="2400" dirty="0" err="1"/>
              <a:t>yCenter</a:t>
            </a:r>
            <a:r>
              <a:rPr kumimoji="1" lang="en-US" sz="2400" dirty="0"/>
              <a:t> + y);</a:t>
            </a:r>
          </a:p>
          <a:p>
            <a:pPr>
              <a:lnSpc>
                <a:spcPct val="90000"/>
              </a:lnSpc>
            </a:pPr>
            <a:r>
              <a:rPr kumimoji="1" lang="en-US" sz="2400" dirty="0"/>
              <a:t>	</a:t>
            </a:r>
            <a:r>
              <a:rPr kumimoji="1" lang="en-US" sz="2400" dirty="0" err="1"/>
              <a:t>setPixel</a:t>
            </a:r>
            <a:r>
              <a:rPr kumimoji="1" lang="en-US" sz="2400" dirty="0"/>
              <a:t> (</a:t>
            </a:r>
            <a:r>
              <a:rPr kumimoji="1" lang="en-US" sz="2400" dirty="0" err="1"/>
              <a:t>xCenter</a:t>
            </a:r>
            <a:r>
              <a:rPr kumimoji="1" lang="en-US" sz="2400" dirty="0"/>
              <a:t> + x, </a:t>
            </a:r>
            <a:r>
              <a:rPr kumimoji="1" lang="en-US" sz="2400" dirty="0" err="1"/>
              <a:t>yCenter</a:t>
            </a:r>
            <a:r>
              <a:rPr kumimoji="1" lang="en-US" sz="2400" dirty="0"/>
              <a:t> </a:t>
            </a:r>
            <a:r>
              <a:rPr kumimoji="1" lang="en-US" sz="2400" dirty="0">
                <a:cs typeface="Arial" pitchFamily="34" charset="0"/>
              </a:rPr>
              <a:t>–</a:t>
            </a:r>
            <a:r>
              <a:rPr kumimoji="1" lang="en-US" sz="2400" dirty="0"/>
              <a:t> y);</a:t>
            </a:r>
          </a:p>
          <a:p>
            <a:pPr>
              <a:lnSpc>
                <a:spcPct val="90000"/>
              </a:lnSpc>
            </a:pPr>
            <a:r>
              <a:rPr kumimoji="1" lang="en-US" sz="2400" dirty="0"/>
              <a:t>	</a:t>
            </a:r>
            <a:r>
              <a:rPr kumimoji="1" lang="en-US" sz="2400" dirty="0" err="1"/>
              <a:t>setPixel</a:t>
            </a:r>
            <a:r>
              <a:rPr kumimoji="1" lang="en-US" sz="2400" dirty="0"/>
              <a:t> (</a:t>
            </a:r>
            <a:r>
              <a:rPr kumimoji="1" lang="en-US" sz="2400" dirty="0" err="1"/>
              <a:t>xCenter</a:t>
            </a:r>
            <a:r>
              <a:rPr kumimoji="1" lang="en-US" sz="2400" dirty="0"/>
              <a:t> – x, </a:t>
            </a:r>
            <a:r>
              <a:rPr kumimoji="1" lang="en-US" sz="2400" dirty="0" err="1"/>
              <a:t>yCenter</a:t>
            </a:r>
            <a:r>
              <a:rPr kumimoji="1" lang="en-US" sz="2400" dirty="0"/>
              <a:t> –  y);</a:t>
            </a:r>
          </a:p>
          <a:p>
            <a:pPr>
              <a:lnSpc>
                <a:spcPct val="90000"/>
              </a:lnSpc>
            </a:pPr>
            <a:r>
              <a:rPr kumimoji="1" lang="en-US" sz="2400" dirty="0"/>
              <a:t>	</a:t>
            </a:r>
            <a:r>
              <a:rPr kumimoji="1" lang="en-US" sz="2400" dirty="0" err="1"/>
              <a:t>setPixel</a:t>
            </a:r>
            <a:r>
              <a:rPr kumimoji="1" lang="en-US" sz="2400" dirty="0"/>
              <a:t> (</a:t>
            </a:r>
            <a:r>
              <a:rPr kumimoji="1" lang="en-US" sz="2400" dirty="0" err="1"/>
              <a:t>xCenter</a:t>
            </a:r>
            <a:r>
              <a:rPr kumimoji="1" lang="en-US" sz="2400" dirty="0"/>
              <a:t> + </a:t>
            </a:r>
            <a:r>
              <a:rPr kumimoji="1" lang="en-US" sz="2400" dirty="0">
                <a:solidFill>
                  <a:srgbClr val="FF0000"/>
                </a:solidFill>
              </a:rPr>
              <a:t>y</a:t>
            </a:r>
            <a:r>
              <a:rPr kumimoji="1" lang="en-US" sz="2400" dirty="0"/>
              <a:t>, </a:t>
            </a:r>
            <a:r>
              <a:rPr kumimoji="1" lang="en-US" sz="2400" dirty="0" err="1"/>
              <a:t>yCenter</a:t>
            </a:r>
            <a:r>
              <a:rPr kumimoji="1" lang="en-US" sz="2400" dirty="0"/>
              <a:t> + </a:t>
            </a:r>
            <a:r>
              <a:rPr kumimoji="1" lang="en-US" sz="2400" dirty="0">
                <a:solidFill>
                  <a:srgbClr val="FF0000"/>
                </a:solidFill>
              </a:rPr>
              <a:t>x</a:t>
            </a:r>
            <a:r>
              <a:rPr kumimoji="1" lang="en-US" sz="2400" dirty="0"/>
              <a:t>);</a:t>
            </a:r>
          </a:p>
          <a:p>
            <a:pPr>
              <a:lnSpc>
                <a:spcPct val="90000"/>
              </a:lnSpc>
            </a:pPr>
            <a:r>
              <a:rPr kumimoji="1" lang="en-US" sz="2400" dirty="0"/>
              <a:t>	</a:t>
            </a:r>
            <a:r>
              <a:rPr kumimoji="1" lang="en-US" sz="2400" dirty="0" err="1"/>
              <a:t>setPixel</a:t>
            </a:r>
            <a:r>
              <a:rPr kumimoji="1" lang="en-US" sz="2400" dirty="0"/>
              <a:t> (</a:t>
            </a:r>
            <a:r>
              <a:rPr kumimoji="1" lang="en-US" sz="2400" dirty="0" err="1"/>
              <a:t>xCenter</a:t>
            </a:r>
            <a:r>
              <a:rPr kumimoji="1" lang="en-US" sz="2400" dirty="0"/>
              <a:t> – </a:t>
            </a:r>
            <a:r>
              <a:rPr kumimoji="1" lang="en-US" sz="2400" dirty="0">
                <a:solidFill>
                  <a:srgbClr val="FF0000"/>
                </a:solidFill>
              </a:rPr>
              <a:t>y</a:t>
            </a:r>
            <a:r>
              <a:rPr kumimoji="1" lang="en-US" sz="2400" dirty="0"/>
              <a:t>, </a:t>
            </a:r>
            <a:r>
              <a:rPr kumimoji="1" lang="en-US" sz="2400" dirty="0" err="1"/>
              <a:t>yCenter</a:t>
            </a:r>
            <a:r>
              <a:rPr kumimoji="1" lang="en-US" sz="2400" dirty="0"/>
              <a:t> + </a:t>
            </a:r>
            <a:r>
              <a:rPr kumimoji="1" lang="en-US" sz="2400" dirty="0">
                <a:solidFill>
                  <a:srgbClr val="FF0000"/>
                </a:solidFill>
              </a:rPr>
              <a:t>x</a:t>
            </a:r>
            <a:r>
              <a:rPr kumimoji="1" lang="en-US" sz="2400" dirty="0"/>
              <a:t>);</a:t>
            </a:r>
          </a:p>
          <a:p>
            <a:pPr>
              <a:lnSpc>
                <a:spcPct val="90000"/>
              </a:lnSpc>
            </a:pPr>
            <a:r>
              <a:rPr kumimoji="1" lang="en-US" sz="2400" dirty="0"/>
              <a:t>	</a:t>
            </a:r>
            <a:r>
              <a:rPr kumimoji="1" lang="en-US" sz="2400" dirty="0" err="1"/>
              <a:t>setPixel</a:t>
            </a:r>
            <a:r>
              <a:rPr kumimoji="1" lang="en-US" sz="2400" dirty="0"/>
              <a:t> (</a:t>
            </a:r>
            <a:r>
              <a:rPr kumimoji="1" lang="en-US" sz="2400" dirty="0" err="1"/>
              <a:t>xCenter</a:t>
            </a:r>
            <a:r>
              <a:rPr kumimoji="1" lang="en-US" sz="2400" dirty="0"/>
              <a:t> + </a:t>
            </a:r>
            <a:r>
              <a:rPr kumimoji="1" lang="en-US" sz="2400" dirty="0">
                <a:solidFill>
                  <a:srgbClr val="FF0000"/>
                </a:solidFill>
              </a:rPr>
              <a:t>y</a:t>
            </a:r>
            <a:r>
              <a:rPr kumimoji="1" lang="en-US" sz="2400" dirty="0"/>
              <a:t>, </a:t>
            </a:r>
            <a:r>
              <a:rPr kumimoji="1" lang="en-US" sz="2400" dirty="0" err="1"/>
              <a:t>yCenter</a:t>
            </a:r>
            <a:r>
              <a:rPr kumimoji="1" lang="en-US" sz="2400" dirty="0"/>
              <a:t> – </a:t>
            </a:r>
            <a:r>
              <a:rPr kumimoji="1" lang="en-US" sz="2400" dirty="0">
                <a:solidFill>
                  <a:srgbClr val="FF0000"/>
                </a:solidFill>
              </a:rPr>
              <a:t>x</a:t>
            </a:r>
            <a:r>
              <a:rPr kumimoji="1" lang="en-US" sz="2400" dirty="0"/>
              <a:t>);</a:t>
            </a:r>
          </a:p>
          <a:p>
            <a:pPr>
              <a:lnSpc>
                <a:spcPct val="90000"/>
              </a:lnSpc>
            </a:pPr>
            <a:r>
              <a:rPr kumimoji="1" lang="en-US" sz="2400" dirty="0"/>
              <a:t>	</a:t>
            </a:r>
            <a:r>
              <a:rPr kumimoji="1" lang="en-US" sz="2400" dirty="0" err="1"/>
              <a:t>setPixel</a:t>
            </a:r>
            <a:r>
              <a:rPr kumimoji="1" lang="en-US" sz="2400" dirty="0"/>
              <a:t> (</a:t>
            </a:r>
            <a:r>
              <a:rPr kumimoji="1" lang="en-US" sz="2400" dirty="0" err="1"/>
              <a:t>xCenter</a:t>
            </a:r>
            <a:r>
              <a:rPr kumimoji="1" lang="en-US" sz="2400" dirty="0"/>
              <a:t> – </a:t>
            </a:r>
            <a:r>
              <a:rPr kumimoji="1" lang="en-US" sz="2400" dirty="0">
                <a:solidFill>
                  <a:srgbClr val="FF0000"/>
                </a:solidFill>
              </a:rPr>
              <a:t>y</a:t>
            </a:r>
            <a:r>
              <a:rPr kumimoji="1" lang="en-US" sz="2400" dirty="0"/>
              <a:t>, </a:t>
            </a:r>
            <a:r>
              <a:rPr kumimoji="1" lang="en-US" sz="2400" dirty="0" err="1"/>
              <a:t>yCenter</a:t>
            </a:r>
            <a:r>
              <a:rPr kumimoji="1" lang="en-US" sz="2400" dirty="0"/>
              <a:t> – </a:t>
            </a:r>
            <a:r>
              <a:rPr kumimoji="1" lang="en-US" sz="2400" dirty="0">
                <a:solidFill>
                  <a:srgbClr val="FF0000"/>
                </a:solidFill>
              </a:rPr>
              <a:t>x</a:t>
            </a:r>
            <a:r>
              <a:rPr kumimoji="1" lang="en-US" sz="2400" dirty="0"/>
              <a:t>);</a:t>
            </a:r>
          </a:p>
          <a:p>
            <a:pPr>
              <a:lnSpc>
                <a:spcPct val="90000"/>
              </a:lnSpc>
            </a:pPr>
            <a:r>
              <a:rPr kumimoji="1" lang="en-US" sz="2400" dirty="0"/>
              <a:t>}</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IE" smtClean="0"/>
              <a:t>Eight-Way Symmetry</a:t>
            </a:r>
            <a:endParaRPr lang="en-US" smtClean="0"/>
          </a:p>
        </p:txBody>
      </p:sp>
      <p:sp>
        <p:nvSpPr>
          <p:cNvPr id="5124" name="Rectangle 3"/>
          <p:cNvSpPr>
            <a:spLocks noGrp="1" noChangeArrowheads="1"/>
          </p:cNvSpPr>
          <p:nvPr>
            <p:ph type="body" idx="1"/>
          </p:nvPr>
        </p:nvSpPr>
        <p:spPr>
          <a:xfrm>
            <a:off x="457200" y="1333500"/>
            <a:ext cx="8686800" cy="5524500"/>
          </a:xfrm>
        </p:spPr>
        <p:txBody>
          <a:bodyPr/>
          <a:lstStyle/>
          <a:p>
            <a:pPr eaLnBrk="1" hangingPunct="1"/>
            <a:r>
              <a:rPr lang="en-IE" smtClean="0"/>
              <a:t>The first thing we can notice to make our circle drawing algorithm more efficient is that circles centred at </a:t>
            </a:r>
            <a:r>
              <a:rPr lang="en-IE" smtClean="0">
                <a:latin typeface="Times New Roman" pitchFamily="18" charset="0"/>
              </a:rPr>
              <a:t>(</a:t>
            </a:r>
            <a:r>
              <a:rPr lang="en-IE" i="1" smtClean="0">
                <a:latin typeface="Times New Roman" pitchFamily="18" charset="0"/>
              </a:rPr>
              <a:t>0, 0</a:t>
            </a:r>
            <a:r>
              <a:rPr lang="en-IE" smtClean="0">
                <a:latin typeface="Times New Roman" pitchFamily="18" charset="0"/>
              </a:rPr>
              <a:t>)</a:t>
            </a:r>
            <a:r>
              <a:rPr lang="en-IE" smtClean="0"/>
              <a:t> have </a:t>
            </a:r>
            <a:r>
              <a:rPr lang="en-IE" i="1" smtClean="0"/>
              <a:t>eight-way symmetry.</a:t>
            </a:r>
            <a:endParaRPr lang="en-US" i="1" smtClean="0"/>
          </a:p>
        </p:txBody>
      </p:sp>
      <p:grpSp>
        <p:nvGrpSpPr>
          <p:cNvPr id="2" name="Group 4"/>
          <p:cNvGrpSpPr>
            <a:grpSpLocks/>
          </p:cNvGrpSpPr>
          <p:nvPr/>
        </p:nvGrpSpPr>
        <p:grpSpPr bwMode="auto">
          <a:xfrm>
            <a:off x="2300288" y="3063875"/>
            <a:ext cx="4414837" cy="3571875"/>
            <a:chOff x="1449" y="1930"/>
            <a:chExt cx="2781" cy="2250"/>
          </a:xfrm>
        </p:grpSpPr>
        <p:grpSp>
          <p:nvGrpSpPr>
            <p:cNvPr id="3" name="Group 5"/>
            <p:cNvGrpSpPr>
              <a:grpSpLocks/>
            </p:cNvGrpSpPr>
            <p:nvPr/>
          </p:nvGrpSpPr>
          <p:grpSpPr bwMode="auto">
            <a:xfrm>
              <a:off x="1449" y="1930"/>
              <a:ext cx="2781" cy="2250"/>
              <a:chOff x="1178" y="1494"/>
              <a:chExt cx="2781" cy="2250"/>
            </a:xfrm>
          </p:grpSpPr>
          <p:grpSp>
            <p:nvGrpSpPr>
              <p:cNvPr id="4" name="Group 6"/>
              <p:cNvGrpSpPr>
                <a:grpSpLocks/>
              </p:cNvGrpSpPr>
              <p:nvPr/>
            </p:nvGrpSpPr>
            <p:grpSpPr bwMode="auto">
              <a:xfrm>
                <a:off x="1477" y="1494"/>
                <a:ext cx="2250" cy="2250"/>
                <a:chOff x="1477" y="1494"/>
                <a:chExt cx="2250" cy="2250"/>
              </a:xfrm>
            </p:grpSpPr>
            <p:sp>
              <p:nvSpPr>
                <p:cNvPr id="5150" name="Line 7"/>
                <p:cNvSpPr>
                  <a:spLocks noChangeShapeType="1"/>
                </p:cNvSpPr>
                <p:nvPr/>
              </p:nvSpPr>
              <p:spPr bwMode="auto">
                <a:xfrm flipV="1">
                  <a:off x="2602" y="1494"/>
                  <a:ext cx="0" cy="2250"/>
                </a:xfrm>
                <a:prstGeom prst="line">
                  <a:avLst/>
                </a:prstGeom>
                <a:noFill/>
                <a:ln w="12700">
                  <a:solidFill>
                    <a:schemeClr val="tx1"/>
                  </a:solidFill>
                  <a:round/>
                  <a:headEnd type="triangle" w="med" len="med"/>
                  <a:tailEnd type="triangle" w="med" len="med"/>
                </a:ln>
              </p:spPr>
              <p:txBody>
                <a:bodyPr wrap="none"/>
                <a:lstStyle/>
                <a:p>
                  <a:endParaRPr lang="en-US"/>
                </a:p>
              </p:txBody>
            </p:sp>
            <p:sp>
              <p:nvSpPr>
                <p:cNvPr id="5151" name="Line 8"/>
                <p:cNvSpPr>
                  <a:spLocks noChangeShapeType="1"/>
                </p:cNvSpPr>
                <p:nvPr/>
              </p:nvSpPr>
              <p:spPr bwMode="auto">
                <a:xfrm rot="5400000" flipV="1">
                  <a:off x="2602" y="1494"/>
                  <a:ext cx="0" cy="2250"/>
                </a:xfrm>
                <a:prstGeom prst="line">
                  <a:avLst/>
                </a:prstGeom>
                <a:noFill/>
                <a:ln w="12700">
                  <a:solidFill>
                    <a:schemeClr val="tx1"/>
                  </a:solidFill>
                  <a:round/>
                  <a:headEnd type="triangle" w="med" len="med"/>
                  <a:tailEnd type="triangle" w="med" len="med"/>
                </a:ln>
              </p:spPr>
              <p:txBody>
                <a:bodyPr wrap="none"/>
                <a:lstStyle/>
                <a:p>
                  <a:endParaRPr lang="en-US"/>
                </a:p>
              </p:txBody>
            </p:sp>
          </p:grpSp>
          <p:sp>
            <p:nvSpPr>
              <p:cNvPr id="5133" name="Oval 9"/>
              <p:cNvSpPr>
                <a:spLocks noChangeArrowheads="1"/>
              </p:cNvSpPr>
              <p:nvPr/>
            </p:nvSpPr>
            <p:spPr bwMode="auto">
              <a:xfrm>
                <a:off x="1728" y="1737"/>
                <a:ext cx="1746" cy="1746"/>
              </a:xfrm>
              <a:prstGeom prst="ellipse">
                <a:avLst/>
              </a:prstGeom>
              <a:noFill/>
              <a:ln w="25400">
                <a:solidFill>
                  <a:srgbClr val="000080"/>
                </a:solidFill>
                <a:round/>
                <a:headEnd/>
                <a:tailEnd/>
              </a:ln>
            </p:spPr>
            <p:txBody>
              <a:bodyPr wrap="none" anchor="ctr"/>
              <a:lstStyle/>
              <a:p>
                <a:endParaRPr lang="en-US"/>
              </a:p>
            </p:txBody>
          </p:sp>
          <p:sp>
            <p:nvSpPr>
              <p:cNvPr id="5134" name="Oval 10"/>
              <p:cNvSpPr>
                <a:spLocks noChangeArrowheads="1"/>
              </p:cNvSpPr>
              <p:nvPr/>
            </p:nvSpPr>
            <p:spPr bwMode="auto">
              <a:xfrm>
                <a:off x="2816" y="1739"/>
                <a:ext cx="77" cy="77"/>
              </a:xfrm>
              <a:prstGeom prst="ellipse">
                <a:avLst/>
              </a:prstGeom>
              <a:solidFill>
                <a:srgbClr val="FF6600"/>
              </a:solidFill>
              <a:ln w="12700">
                <a:solidFill>
                  <a:schemeClr val="tx1"/>
                </a:solidFill>
                <a:round/>
                <a:headEnd/>
                <a:tailEnd/>
              </a:ln>
            </p:spPr>
            <p:txBody>
              <a:bodyPr wrap="none" anchor="ctr"/>
              <a:lstStyle/>
              <a:p>
                <a:endParaRPr lang="en-US"/>
              </a:p>
            </p:txBody>
          </p:sp>
          <p:sp>
            <p:nvSpPr>
              <p:cNvPr id="5135" name="Oval 11"/>
              <p:cNvSpPr>
                <a:spLocks noChangeArrowheads="1"/>
              </p:cNvSpPr>
              <p:nvPr/>
            </p:nvSpPr>
            <p:spPr bwMode="auto">
              <a:xfrm>
                <a:off x="2321" y="1739"/>
                <a:ext cx="77" cy="77"/>
              </a:xfrm>
              <a:prstGeom prst="ellipse">
                <a:avLst/>
              </a:prstGeom>
              <a:solidFill>
                <a:srgbClr val="FF6600"/>
              </a:solidFill>
              <a:ln w="12700">
                <a:solidFill>
                  <a:schemeClr val="tx1"/>
                </a:solidFill>
                <a:round/>
                <a:headEnd/>
                <a:tailEnd/>
              </a:ln>
            </p:spPr>
            <p:txBody>
              <a:bodyPr wrap="none" anchor="ctr"/>
              <a:lstStyle/>
              <a:p>
                <a:endParaRPr lang="en-US"/>
              </a:p>
            </p:txBody>
          </p:sp>
          <p:sp>
            <p:nvSpPr>
              <p:cNvPr id="5136" name="Oval 12"/>
              <p:cNvSpPr>
                <a:spLocks noChangeArrowheads="1"/>
              </p:cNvSpPr>
              <p:nvPr/>
            </p:nvSpPr>
            <p:spPr bwMode="auto">
              <a:xfrm>
                <a:off x="2816" y="3407"/>
                <a:ext cx="77" cy="77"/>
              </a:xfrm>
              <a:prstGeom prst="ellipse">
                <a:avLst/>
              </a:prstGeom>
              <a:solidFill>
                <a:srgbClr val="FF6600"/>
              </a:solidFill>
              <a:ln w="12700">
                <a:solidFill>
                  <a:schemeClr val="tx1"/>
                </a:solidFill>
                <a:round/>
                <a:headEnd/>
                <a:tailEnd/>
              </a:ln>
            </p:spPr>
            <p:txBody>
              <a:bodyPr wrap="none" anchor="ctr"/>
              <a:lstStyle/>
              <a:p>
                <a:endParaRPr lang="en-US"/>
              </a:p>
            </p:txBody>
          </p:sp>
          <p:sp>
            <p:nvSpPr>
              <p:cNvPr id="5137" name="Oval 13"/>
              <p:cNvSpPr>
                <a:spLocks noChangeArrowheads="1"/>
              </p:cNvSpPr>
              <p:nvPr/>
            </p:nvSpPr>
            <p:spPr bwMode="auto">
              <a:xfrm>
                <a:off x="2321" y="3407"/>
                <a:ext cx="77" cy="77"/>
              </a:xfrm>
              <a:prstGeom prst="ellipse">
                <a:avLst/>
              </a:prstGeom>
              <a:solidFill>
                <a:srgbClr val="FF6600"/>
              </a:solidFill>
              <a:ln w="12700">
                <a:solidFill>
                  <a:schemeClr val="tx1"/>
                </a:solidFill>
                <a:round/>
                <a:headEnd/>
                <a:tailEnd/>
              </a:ln>
            </p:spPr>
            <p:txBody>
              <a:bodyPr wrap="none" anchor="ctr"/>
              <a:lstStyle/>
              <a:p>
                <a:endParaRPr lang="en-US"/>
              </a:p>
            </p:txBody>
          </p:sp>
          <p:sp>
            <p:nvSpPr>
              <p:cNvPr id="5138" name="Oval 14"/>
              <p:cNvSpPr>
                <a:spLocks noChangeArrowheads="1"/>
              </p:cNvSpPr>
              <p:nvPr/>
            </p:nvSpPr>
            <p:spPr bwMode="auto">
              <a:xfrm rot="5400000">
                <a:off x="1724" y="2831"/>
                <a:ext cx="77" cy="77"/>
              </a:xfrm>
              <a:prstGeom prst="ellipse">
                <a:avLst/>
              </a:prstGeom>
              <a:solidFill>
                <a:srgbClr val="FF6600"/>
              </a:solidFill>
              <a:ln w="12700">
                <a:solidFill>
                  <a:schemeClr val="tx1"/>
                </a:solidFill>
                <a:round/>
                <a:headEnd/>
                <a:tailEnd/>
              </a:ln>
            </p:spPr>
            <p:txBody>
              <a:bodyPr wrap="none" anchor="ctr"/>
              <a:lstStyle/>
              <a:p>
                <a:endParaRPr lang="en-US"/>
              </a:p>
            </p:txBody>
          </p:sp>
          <p:sp>
            <p:nvSpPr>
              <p:cNvPr id="5139" name="Oval 15"/>
              <p:cNvSpPr>
                <a:spLocks noChangeArrowheads="1"/>
              </p:cNvSpPr>
              <p:nvPr/>
            </p:nvSpPr>
            <p:spPr bwMode="auto">
              <a:xfrm rot="5400000">
                <a:off x="1724" y="2336"/>
                <a:ext cx="77" cy="77"/>
              </a:xfrm>
              <a:prstGeom prst="ellipse">
                <a:avLst/>
              </a:prstGeom>
              <a:solidFill>
                <a:srgbClr val="FF6600"/>
              </a:solidFill>
              <a:ln w="12700">
                <a:solidFill>
                  <a:schemeClr val="tx1"/>
                </a:solidFill>
                <a:round/>
                <a:headEnd/>
                <a:tailEnd/>
              </a:ln>
            </p:spPr>
            <p:txBody>
              <a:bodyPr wrap="none" anchor="ctr"/>
              <a:lstStyle/>
              <a:p>
                <a:endParaRPr lang="en-US"/>
              </a:p>
            </p:txBody>
          </p:sp>
          <p:sp>
            <p:nvSpPr>
              <p:cNvPr id="5140" name="Oval 16"/>
              <p:cNvSpPr>
                <a:spLocks noChangeArrowheads="1"/>
              </p:cNvSpPr>
              <p:nvPr/>
            </p:nvSpPr>
            <p:spPr bwMode="auto">
              <a:xfrm rot="5400000">
                <a:off x="3396" y="2831"/>
                <a:ext cx="77" cy="77"/>
              </a:xfrm>
              <a:prstGeom prst="ellipse">
                <a:avLst/>
              </a:prstGeom>
              <a:solidFill>
                <a:srgbClr val="FF6600"/>
              </a:solidFill>
              <a:ln w="12700">
                <a:solidFill>
                  <a:schemeClr val="tx1"/>
                </a:solidFill>
                <a:round/>
                <a:headEnd/>
                <a:tailEnd/>
              </a:ln>
            </p:spPr>
            <p:txBody>
              <a:bodyPr wrap="none" anchor="ctr"/>
              <a:lstStyle/>
              <a:p>
                <a:endParaRPr lang="en-US"/>
              </a:p>
            </p:txBody>
          </p:sp>
          <p:sp>
            <p:nvSpPr>
              <p:cNvPr id="5141" name="Oval 17"/>
              <p:cNvSpPr>
                <a:spLocks noChangeArrowheads="1"/>
              </p:cNvSpPr>
              <p:nvPr/>
            </p:nvSpPr>
            <p:spPr bwMode="auto">
              <a:xfrm rot="5400000">
                <a:off x="3396" y="2336"/>
                <a:ext cx="77" cy="77"/>
              </a:xfrm>
              <a:prstGeom prst="ellipse">
                <a:avLst/>
              </a:prstGeom>
              <a:solidFill>
                <a:srgbClr val="FF6600"/>
              </a:solidFill>
              <a:ln w="12700">
                <a:solidFill>
                  <a:schemeClr val="tx1"/>
                </a:solidFill>
                <a:round/>
                <a:headEnd/>
                <a:tailEnd/>
              </a:ln>
            </p:spPr>
            <p:txBody>
              <a:bodyPr wrap="none" anchor="ctr"/>
              <a:lstStyle/>
              <a:p>
                <a:endParaRPr lang="en-US"/>
              </a:p>
            </p:txBody>
          </p:sp>
          <p:sp>
            <p:nvSpPr>
              <p:cNvPr id="5142" name="Text Box 18"/>
              <p:cNvSpPr txBox="1">
                <a:spLocks noChangeArrowheads="1"/>
              </p:cNvSpPr>
              <p:nvPr/>
            </p:nvSpPr>
            <p:spPr bwMode="auto">
              <a:xfrm>
                <a:off x="2847" y="1529"/>
                <a:ext cx="488" cy="269"/>
              </a:xfrm>
              <a:prstGeom prst="rect">
                <a:avLst/>
              </a:prstGeom>
              <a:noFill/>
              <a:ln w="12700">
                <a:noFill/>
                <a:miter lim="800000"/>
                <a:headEnd/>
                <a:tailEnd/>
              </a:ln>
            </p:spPr>
            <p:txBody>
              <a:bodyPr wrap="none">
                <a:spAutoFit/>
              </a:bodyPr>
              <a:lstStyle/>
              <a:p>
                <a:r>
                  <a:rPr lang="en-IE" sz="2200" i="1">
                    <a:solidFill>
                      <a:srgbClr val="FF6600"/>
                    </a:solidFill>
                  </a:rPr>
                  <a:t>(x, y)</a:t>
                </a:r>
                <a:endParaRPr lang="en-US" sz="2200" i="1">
                  <a:solidFill>
                    <a:srgbClr val="FF6600"/>
                  </a:solidFill>
                </a:endParaRPr>
              </a:p>
            </p:txBody>
          </p:sp>
          <p:sp>
            <p:nvSpPr>
              <p:cNvPr id="5143" name="Text Box 19"/>
              <p:cNvSpPr txBox="1">
                <a:spLocks noChangeArrowheads="1"/>
              </p:cNvSpPr>
              <p:nvPr/>
            </p:nvSpPr>
            <p:spPr bwMode="auto">
              <a:xfrm>
                <a:off x="3440" y="2165"/>
                <a:ext cx="488" cy="269"/>
              </a:xfrm>
              <a:prstGeom prst="rect">
                <a:avLst/>
              </a:prstGeom>
              <a:noFill/>
              <a:ln w="12700">
                <a:noFill/>
                <a:miter lim="800000"/>
                <a:headEnd/>
                <a:tailEnd/>
              </a:ln>
            </p:spPr>
            <p:txBody>
              <a:bodyPr wrap="none">
                <a:spAutoFit/>
              </a:bodyPr>
              <a:lstStyle/>
              <a:p>
                <a:r>
                  <a:rPr lang="en-IE" sz="2200" i="1">
                    <a:solidFill>
                      <a:srgbClr val="FF6600"/>
                    </a:solidFill>
                  </a:rPr>
                  <a:t>(y, x)</a:t>
                </a:r>
                <a:endParaRPr lang="en-US" sz="2200" i="1">
                  <a:solidFill>
                    <a:srgbClr val="FF6600"/>
                  </a:solidFill>
                </a:endParaRPr>
              </a:p>
            </p:txBody>
          </p:sp>
          <p:sp>
            <p:nvSpPr>
              <p:cNvPr id="5144" name="Text Box 20"/>
              <p:cNvSpPr txBox="1">
                <a:spLocks noChangeArrowheads="1"/>
              </p:cNvSpPr>
              <p:nvPr/>
            </p:nvSpPr>
            <p:spPr bwMode="auto">
              <a:xfrm>
                <a:off x="3412" y="2807"/>
                <a:ext cx="547" cy="269"/>
              </a:xfrm>
              <a:prstGeom prst="rect">
                <a:avLst/>
              </a:prstGeom>
              <a:noFill/>
              <a:ln w="12700">
                <a:noFill/>
                <a:miter lim="800000"/>
                <a:headEnd/>
                <a:tailEnd/>
              </a:ln>
            </p:spPr>
            <p:txBody>
              <a:bodyPr wrap="none">
                <a:spAutoFit/>
              </a:bodyPr>
              <a:lstStyle/>
              <a:p>
                <a:r>
                  <a:rPr lang="en-IE" sz="2200" i="1">
                    <a:solidFill>
                      <a:srgbClr val="FF6600"/>
                    </a:solidFill>
                  </a:rPr>
                  <a:t>(y, -x)</a:t>
                </a:r>
                <a:endParaRPr lang="en-US" sz="2200" i="1">
                  <a:solidFill>
                    <a:srgbClr val="FF6600"/>
                  </a:solidFill>
                </a:endParaRPr>
              </a:p>
            </p:txBody>
          </p:sp>
          <p:sp>
            <p:nvSpPr>
              <p:cNvPr id="5145" name="Text Box 21"/>
              <p:cNvSpPr txBox="1">
                <a:spLocks noChangeArrowheads="1"/>
              </p:cNvSpPr>
              <p:nvPr/>
            </p:nvSpPr>
            <p:spPr bwMode="auto">
              <a:xfrm>
                <a:off x="2847" y="3393"/>
                <a:ext cx="547" cy="269"/>
              </a:xfrm>
              <a:prstGeom prst="rect">
                <a:avLst/>
              </a:prstGeom>
              <a:noFill/>
              <a:ln w="12700">
                <a:noFill/>
                <a:miter lim="800000"/>
                <a:headEnd/>
                <a:tailEnd/>
              </a:ln>
            </p:spPr>
            <p:txBody>
              <a:bodyPr wrap="none">
                <a:spAutoFit/>
              </a:bodyPr>
              <a:lstStyle/>
              <a:p>
                <a:r>
                  <a:rPr lang="en-IE" sz="2200" i="1">
                    <a:solidFill>
                      <a:srgbClr val="FF6600"/>
                    </a:solidFill>
                  </a:rPr>
                  <a:t>(x, -y)</a:t>
                </a:r>
                <a:endParaRPr lang="en-US" sz="2200" i="1">
                  <a:solidFill>
                    <a:srgbClr val="FF6600"/>
                  </a:solidFill>
                </a:endParaRPr>
              </a:p>
            </p:txBody>
          </p:sp>
          <p:sp>
            <p:nvSpPr>
              <p:cNvPr id="5146" name="Text Box 22"/>
              <p:cNvSpPr txBox="1">
                <a:spLocks noChangeArrowheads="1"/>
              </p:cNvSpPr>
              <p:nvPr/>
            </p:nvSpPr>
            <p:spPr bwMode="auto">
              <a:xfrm>
                <a:off x="1794" y="3393"/>
                <a:ext cx="606" cy="269"/>
              </a:xfrm>
              <a:prstGeom prst="rect">
                <a:avLst/>
              </a:prstGeom>
              <a:noFill/>
              <a:ln w="12700">
                <a:noFill/>
                <a:miter lim="800000"/>
                <a:headEnd/>
                <a:tailEnd/>
              </a:ln>
            </p:spPr>
            <p:txBody>
              <a:bodyPr wrap="none">
                <a:spAutoFit/>
              </a:bodyPr>
              <a:lstStyle/>
              <a:p>
                <a:r>
                  <a:rPr lang="en-IE" sz="2200" i="1">
                    <a:solidFill>
                      <a:srgbClr val="FF6600"/>
                    </a:solidFill>
                  </a:rPr>
                  <a:t>(-x, -y)</a:t>
                </a:r>
                <a:endParaRPr lang="en-US" sz="2200" i="1">
                  <a:solidFill>
                    <a:srgbClr val="FF6600"/>
                  </a:solidFill>
                </a:endParaRPr>
              </a:p>
            </p:txBody>
          </p:sp>
          <p:sp>
            <p:nvSpPr>
              <p:cNvPr id="5147" name="Text Box 23"/>
              <p:cNvSpPr txBox="1">
                <a:spLocks noChangeArrowheads="1"/>
              </p:cNvSpPr>
              <p:nvPr/>
            </p:nvSpPr>
            <p:spPr bwMode="auto">
              <a:xfrm>
                <a:off x="1178" y="2807"/>
                <a:ext cx="606" cy="269"/>
              </a:xfrm>
              <a:prstGeom prst="rect">
                <a:avLst/>
              </a:prstGeom>
              <a:noFill/>
              <a:ln w="12700">
                <a:noFill/>
                <a:miter lim="800000"/>
                <a:headEnd/>
                <a:tailEnd/>
              </a:ln>
            </p:spPr>
            <p:txBody>
              <a:bodyPr wrap="none">
                <a:spAutoFit/>
              </a:bodyPr>
              <a:lstStyle/>
              <a:p>
                <a:r>
                  <a:rPr lang="en-IE" sz="2200" i="1">
                    <a:solidFill>
                      <a:srgbClr val="FF6600"/>
                    </a:solidFill>
                  </a:rPr>
                  <a:t>(-y, -x)</a:t>
                </a:r>
                <a:endParaRPr lang="en-US" sz="2200" i="1">
                  <a:solidFill>
                    <a:srgbClr val="FF6600"/>
                  </a:solidFill>
                </a:endParaRPr>
              </a:p>
            </p:txBody>
          </p:sp>
          <p:sp>
            <p:nvSpPr>
              <p:cNvPr id="5148" name="Text Box 24"/>
              <p:cNvSpPr txBox="1">
                <a:spLocks noChangeArrowheads="1"/>
              </p:cNvSpPr>
              <p:nvPr/>
            </p:nvSpPr>
            <p:spPr bwMode="auto">
              <a:xfrm>
                <a:off x="1232" y="2165"/>
                <a:ext cx="547" cy="269"/>
              </a:xfrm>
              <a:prstGeom prst="rect">
                <a:avLst/>
              </a:prstGeom>
              <a:noFill/>
              <a:ln w="12700">
                <a:noFill/>
                <a:miter lim="800000"/>
                <a:headEnd/>
                <a:tailEnd/>
              </a:ln>
            </p:spPr>
            <p:txBody>
              <a:bodyPr wrap="none">
                <a:spAutoFit/>
              </a:bodyPr>
              <a:lstStyle/>
              <a:p>
                <a:r>
                  <a:rPr lang="en-IE" sz="2200" i="1">
                    <a:solidFill>
                      <a:srgbClr val="FF6600"/>
                    </a:solidFill>
                  </a:rPr>
                  <a:t>(-y, x)</a:t>
                </a:r>
                <a:endParaRPr lang="en-US" sz="2200" i="1">
                  <a:solidFill>
                    <a:srgbClr val="FF6600"/>
                  </a:solidFill>
                </a:endParaRPr>
              </a:p>
            </p:txBody>
          </p:sp>
          <p:sp>
            <p:nvSpPr>
              <p:cNvPr id="5149" name="Text Box 25"/>
              <p:cNvSpPr txBox="1">
                <a:spLocks noChangeArrowheads="1"/>
              </p:cNvSpPr>
              <p:nvPr/>
            </p:nvSpPr>
            <p:spPr bwMode="auto">
              <a:xfrm>
                <a:off x="1853" y="1529"/>
                <a:ext cx="547" cy="269"/>
              </a:xfrm>
              <a:prstGeom prst="rect">
                <a:avLst/>
              </a:prstGeom>
              <a:noFill/>
              <a:ln w="12700">
                <a:noFill/>
                <a:miter lim="800000"/>
                <a:headEnd/>
                <a:tailEnd/>
              </a:ln>
            </p:spPr>
            <p:txBody>
              <a:bodyPr wrap="none">
                <a:spAutoFit/>
              </a:bodyPr>
              <a:lstStyle/>
              <a:p>
                <a:r>
                  <a:rPr lang="en-IE" sz="2200" i="1">
                    <a:solidFill>
                      <a:srgbClr val="FF6600"/>
                    </a:solidFill>
                  </a:rPr>
                  <a:t>(-x, y)</a:t>
                </a:r>
                <a:endParaRPr lang="en-US" sz="2200" i="1">
                  <a:solidFill>
                    <a:srgbClr val="FF6600"/>
                  </a:solidFill>
                </a:endParaRPr>
              </a:p>
            </p:txBody>
          </p:sp>
        </p:grpSp>
        <p:sp>
          <p:nvSpPr>
            <p:cNvPr id="5127" name="Line 26"/>
            <p:cNvSpPr>
              <a:spLocks noChangeShapeType="1"/>
            </p:cNvSpPr>
            <p:nvPr/>
          </p:nvSpPr>
          <p:spPr bwMode="auto">
            <a:xfrm flipV="1">
              <a:off x="2201" y="2392"/>
              <a:ext cx="1335" cy="1335"/>
            </a:xfrm>
            <a:prstGeom prst="line">
              <a:avLst/>
            </a:prstGeom>
            <a:noFill/>
            <a:ln w="25400">
              <a:solidFill>
                <a:srgbClr val="99CCFF"/>
              </a:solidFill>
              <a:round/>
              <a:headEnd/>
              <a:tailEnd/>
            </a:ln>
          </p:spPr>
          <p:txBody>
            <a:bodyPr wrap="none"/>
            <a:lstStyle/>
            <a:p>
              <a:endParaRPr lang="en-US"/>
            </a:p>
          </p:txBody>
        </p:sp>
        <p:sp>
          <p:nvSpPr>
            <p:cNvPr id="5128" name="Line 27"/>
            <p:cNvSpPr>
              <a:spLocks noChangeShapeType="1"/>
            </p:cNvSpPr>
            <p:nvPr/>
          </p:nvSpPr>
          <p:spPr bwMode="auto">
            <a:xfrm>
              <a:off x="3491" y="3028"/>
              <a:ext cx="0" cy="60"/>
            </a:xfrm>
            <a:prstGeom prst="line">
              <a:avLst/>
            </a:prstGeom>
            <a:noFill/>
            <a:ln w="25400">
              <a:solidFill>
                <a:srgbClr val="99CCFF"/>
              </a:solidFill>
              <a:round/>
              <a:headEnd/>
              <a:tailEnd/>
            </a:ln>
          </p:spPr>
          <p:txBody>
            <a:bodyPr wrap="none"/>
            <a:lstStyle/>
            <a:p>
              <a:endParaRPr lang="en-US"/>
            </a:p>
          </p:txBody>
        </p:sp>
        <p:graphicFrame>
          <p:nvGraphicFramePr>
            <p:cNvPr id="5122" name="Object 28"/>
            <p:cNvGraphicFramePr>
              <a:graphicFrameLocks noChangeAspect="1"/>
            </p:cNvGraphicFramePr>
            <p:nvPr/>
          </p:nvGraphicFramePr>
          <p:xfrm>
            <a:off x="3403" y="3088"/>
            <a:ext cx="165" cy="260"/>
          </p:xfrm>
          <a:graphic>
            <a:graphicData uri="http://schemas.openxmlformats.org/presentationml/2006/ole">
              <p:oleObj spid="_x0000_s5122" name="Equation" r:id="rId3" imgW="266400" imgH="419040" progId="Equation.3">
                <p:embed/>
              </p:oleObj>
            </a:graphicData>
          </a:graphic>
        </p:graphicFrame>
        <p:sp>
          <p:nvSpPr>
            <p:cNvPr id="5129" name="Line 29"/>
            <p:cNvSpPr>
              <a:spLocks noChangeShapeType="1"/>
            </p:cNvSpPr>
            <p:nvPr/>
          </p:nvSpPr>
          <p:spPr bwMode="auto">
            <a:xfrm flipH="1" flipV="1">
              <a:off x="2201" y="2392"/>
              <a:ext cx="1335" cy="1335"/>
            </a:xfrm>
            <a:prstGeom prst="line">
              <a:avLst/>
            </a:prstGeom>
            <a:noFill/>
            <a:ln w="25400">
              <a:solidFill>
                <a:srgbClr val="99CCFF"/>
              </a:solidFill>
              <a:round/>
              <a:headEnd/>
              <a:tailEnd/>
            </a:ln>
          </p:spPr>
          <p:txBody>
            <a:bodyPr wrap="none"/>
            <a:lstStyle/>
            <a:p>
              <a:endParaRPr lang="en-US"/>
            </a:p>
          </p:txBody>
        </p:sp>
        <p:sp>
          <p:nvSpPr>
            <p:cNvPr id="5130" name="Line 30"/>
            <p:cNvSpPr>
              <a:spLocks noChangeShapeType="1"/>
            </p:cNvSpPr>
            <p:nvPr/>
          </p:nvSpPr>
          <p:spPr bwMode="auto">
            <a:xfrm flipH="1" flipV="1">
              <a:off x="2871" y="2107"/>
              <a:ext cx="0" cy="1874"/>
            </a:xfrm>
            <a:prstGeom prst="line">
              <a:avLst/>
            </a:prstGeom>
            <a:noFill/>
            <a:ln w="25400">
              <a:solidFill>
                <a:srgbClr val="99CCFF"/>
              </a:solidFill>
              <a:round/>
              <a:headEnd/>
              <a:tailEnd/>
            </a:ln>
          </p:spPr>
          <p:txBody>
            <a:bodyPr wrap="none"/>
            <a:lstStyle/>
            <a:p>
              <a:endParaRPr lang="en-US"/>
            </a:p>
          </p:txBody>
        </p:sp>
        <p:sp>
          <p:nvSpPr>
            <p:cNvPr id="5131" name="Line 31"/>
            <p:cNvSpPr>
              <a:spLocks noChangeShapeType="1"/>
            </p:cNvSpPr>
            <p:nvPr/>
          </p:nvSpPr>
          <p:spPr bwMode="auto">
            <a:xfrm rot="5400000" flipH="1" flipV="1">
              <a:off x="2871" y="2124"/>
              <a:ext cx="0" cy="1874"/>
            </a:xfrm>
            <a:prstGeom prst="line">
              <a:avLst/>
            </a:prstGeom>
            <a:noFill/>
            <a:ln w="25400">
              <a:solidFill>
                <a:srgbClr val="99CCFF"/>
              </a:solidFill>
              <a:round/>
              <a:headEnd/>
              <a:tailEnd/>
            </a:ln>
          </p:spPr>
          <p:txBody>
            <a:bodyPr wrap="none"/>
            <a:lstStyle/>
            <a:p>
              <a:endParaRPr lang="en-US"/>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Mid Point Circle Drawing Algorithm</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Bresenham’s</a:t>
            </a:r>
            <a:r>
              <a:rPr lang="en-US" dirty="0" smtClean="0"/>
              <a:t> Circle Generating Algorithm</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274638"/>
            <a:ext cx="8229600" cy="868362"/>
          </a:xfrm>
        </p:spPr>
        <p:txBody>
          <a:bodyPr/>
          <a:lstStyle/>
          <a:p>
            <a:pPr eaLnBrk="1" hangingPunct="1"/>
            <a:r>
              <a:rPr lang="en-IE" smtClean="0"/>
              <a:t>Mid-Point Circle Algorithm</a:t>
            </a:r>
            <a:endParaRPr lang="en-US" smtClean="0"/>
          </a:p>
        </p:txBody>
      </p:sp>
      <p:sp>
        <p:nvSpPr>
          <p:cNvPr id="21507" name="Rectangle 3"/>
          <p:cNvSpPr>
            <a:spLocks noGrp="1" noChangeArrowheads="1"/>
          </p:cNvSpPr>
          <p:nvPr>
            <p:ph type="body" idx="1"/>
          </p:nvPr>
        </p:nvSpPr>
        <p:spPr>
          <a:xfrm>
            <a:off x="457200" y="1143000"/>
            <a:ext cx="5562600" cy="5715000"/>
          </a:xfrm>
        </p:spPr>
        <p:txBody>
          <a:bodyPr/>
          <a:lstStyle/>
          <a:p>
            <a:pPr algn="just" eaLnBrk="1" hangingPunct="1"/>
            <a:r>
              <a:rPr lang="en-IE" smtClean="0"/>
              <a:t>Similarly to the case with lines, there is an incremental algorithm for drawing circles – the </a:t>
            </a:r>
            <a:r>
              <a:rPr lang="en-IE" i="1" smtClean="0"/>
              <a:t>mid-point circle algorithm</a:t>
            </a:r>
          </a:p>
          <a:p>
            <a:pPr algn="just" eaLnBrk="1" hangingPunct="1"/>
            <a:r>
              <a:rPr lang="en-IE" smtClean="0"/>
              <a:t>In the mid-point circle algorithm we use eight-way symmetry so only ever calculate the points for the top right eighth of a circle, and then use symmetry to get the rest of the points</a:t>
            </a:r>
            <a:endParaRPr lang="en-US" smtClean="0"/>
          </a:p>
        </p:txBody>
      </p:sp>
      <p:sp>
        <p:nvSpPr>
          <p:cNvPr id="21508" name="Rectangle 4"/>
          <p:cNvSpPr>
            <a:spLocks noChangeArrowheads="1"/>
          </p:cNvSpPr>
          <p:nvPr/>
        </p:nvSpPr>
        <p:spPr bwMode="auto">
          <a:xfrm>
            <a:off x="6172200" y="1247775"/>
            <a:ext cx="2743200" cy="5153025"/>
          </a:xfrm>
          <a:prstGeom prst="rect">
            <a:avLst/>
          </a:prstGeom>
          <a:solidFill>
            <a:schemeClr val="accent1"/>
          </a:solidFill>
          <a:ln w="12700">
            <a:solidFill>
              <a:schemeClr val="tx1"/>
            </a:solidFill>
            <a:miter lim="800000"/>
            <a:headEnd/>
            <a:tailEnd/>
          </a:ln>
        </p:spPr>
        <p:txBody>
          <a:bodyPr wrap="none" anchor="ctr"/>
          <a:lstStyle/>
          <a:p>
            <a:endParaRPr lang="en-US"/>
          </a:p>
        </p:txBody>
      </p:sp>
      <p:pic>
        <p:nvPicPr>
          <p:cNvPr id="21509" name="Picture 5"/>
          <p:cNvPicPr>
            <a:picLocks noChangeAspect="1" noChangeArrowheads="1"/>
          </p:cNvPicPr>
          <p:nvPr/>
        </p:nvPicPr>
        <p:blipFill>
          <a:blip r:embed="rId2" cstate="print"/>
          <a:srcRect l="36816" t="12698" r="27933" b="21925"/>
          <a:stretch>
            <a:fillRect/>
          </a:stretch>
        </p:blipFill>
        <p:spPr bwMode="auto">
          <a:xfrm>
            <a:off x="6324600" y="1479550"/>
            <a:ext cx="2438400" cy="3016250"/>
          </a:xfrm>
          <a:prstGeom prst="rect">
            <a:avLst/>
          </a:prstGeom>
          <a:noFill/>
          <a:ln w="12700">
            <a:noFill/>
            <a:miter lim="800000"/>
            <a:headEnd/>
            <a:tailEnd/>
          </a:ln>
        </p:spPr>
      </p:pic>
      <p:sp>
        <p:nvSpPr>
          <p:cNvPr id="21510" name="Text Box 6"/>
          <p:cNvSpPr txBox="1">
            <a:spLocks noChangeArrowheads="1"/>
          </p:cNvSpPr>
          <p:nvPr/>
        </p:nvSpPr>
        <p:spPr bwMode="auto">
          <a:xfrm>
            <a:off x="6172200" y="4632325"/>
            <a:ext cx="2743200" cy="1311275"/>
          </a:xfrm>
          <a:prstGeom prst="rect">
            <a:avLst/>
          </a:prstGeom>
          <a:noFill/>
          <a:ln w="12700">
            <a:noFill/>
            <a:miter lim="800000"/>
            <a:headEnd/>
            <a:tailEnd/>
          </a:ln>
        </p:spPr>
        <p:txBody>
          <a:bodyPr>
            <a:spAutoFit/>
          </a:bodyPr>
          <a:lstStyle/>
          <a:p>
            <a:pPr algn="dist">
              <a:spcBef>
                <a:spcPct val="50000"/>
              </a:spcBef>
            </a:pPr>
            <a:r>
              <a:rPr lang="en-IE"/>
              <a:t>The mid-point circle algorithm was developed by Jack Bresenham</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idx="1"/>
          </p:nvPr>
        </p:nvSpPr>
        <p:spPr>
          <a:xfrm>
            <a:off x="533400" y="914400"/>
            <a:ext cx="8305800" cy="5638800"/>
          </a:xfrm>
        </p:spPr>
        <p:txBody>
          <a:bodyPr/>
          <a:lstStyle/>
          <a:p>
            <a:pPr algn="ctr">
              <a:buFont typeface="Wingdings" pitchFamily="2" charset="2"/>
              <a:buNone/>
            </a:pPr>
            <a:r>
              <a:rPr lang="en-US" sz="3600" b="1" u="sng" dirty="0" smtClean="0"/>
              <a:t>Midpoint Circle Algorithm</a:t>
            </a:r>
          </a:p>
          <a:p>
            <a:pPr algn="just">
              <a:buFont typeface="Wingdings" pitchFamily="2" charset="2"/>
              <a:buNone/>
            </a:pPr>
            <a:r>
              <a:rPr lang="en-US" dirty="0" smtClean="0"/>
              <a:t>Mid point algorithm is very similar to </a:t>
            </a:r>
            <a:r>
              <a:rPr lang="en-US" dirty="0" err="1" smtClean="0"/>
              <a:t>Bresenham’s</a:t>
            </a:r>
            <a:r>
              <a:rPr lang="en-US" dirty="0" smtClean="0"/>
              <a:t> approach. It is based on the following function for testing the spatial relationship between an arbitrary point(</a:t>
            </a:r>
            <a:r>
              <a:rPr lang="en-US" dirty="0" err="1" smtClean="0"/>
              <a:t>x,y</a:t>
            </a:r>
            <a:r>
              <a:rPr lang="en-US" dirty="0" smtClean="0"/>
              <a:t>) and a circle of radius centered at the origin:</a:t>
            </a:r>
          </a:p>
          <a:p>
            <a:pPr>
              <a:buFont typeface="Wingdings" pitchFamily="2" charset="2"/>
              <a:buNone/>
            </a:pPr>
            <a:r>
              <a:rPr lang="en-US" dirty="0" smtClean="0"/>
              <a:t>                                    &lt; 0  (</a:t>
            </a:r>
            <a:r>
              <a:rPr lang="en-US" dirty="0" err="1" smtClean="0"/>
              <a:t>x,y</a:t>
            </a:r>
            <a:r>
              <a:rPr lang="en-US" dirty="0" smtClean="0"/>
              <a:t>) inside circle</a:t>
            </a:r>
          </a:p>
          <a:p>
            <a:pPr>
              <a:buFont typeface="Wingdings" pitchFamily="2" charset="2"/>
              <a:buNone/>
            </a:pPr>
            <a:r>
              <a:rPr lang="en-US" dirty="0" smtClean="0"/>
              <a:t>f(</a:t>
            </a:r>
            <a:r>
              <a:rPr lang="en-US" dirty="0" err="1" smtClean="0"/>
              <a:t>x,y</a:t>
            </a:r>
            <a:r>
              <a:rPr lang="en-US" dirty="0" smtClean="0"/>
              <a:t>) = x</a:t>
            </a:r>
            <a:r>
              <a:rPr lang="en-US" baseline="30000" dirty="0" smtClean="0"/>
              <a:t>2</a:t>
            </a:r>
            <a:r>
              <a:rPr lang="en-US" dirty="0" smtClean="0"/>
              <a:t> + y</a:t>
            </a:r>
            <a:r>
              <a:rPr lang="en-US" baseline="30000" dirty="0" smtClean="0"/>
              <a:t>2</a:t>
            </a:r>
            <a:r>
              <a:rPr lang="en-US" dirty="0" smtClean="0"/>
              <a:t> – r</a:t>
            </a:r>
            <a:r>
              <a:rPr lang="en-US" baseline="30000" dirty="0" smtClean="0"/>
              <a:t>2</a:t>
            </a:r>
            <a:r>
              <a:rPr lang="en-US" dirty="0" smtClean="0"/>
              <a:t>   = 0  (</a:t>
            </a:r>
            <a:r>
              <a:rPr lang="en-US" dirty="0" err="1" smtClean="0"/>
              <a:t>x,y</a:t>
            </a:r>
            <a:r>
              <a:rPr lang="en-US" dirty="0" smtClean="0"/>
              <a:t>) on the circle</a:t>
            </a:r>
          </a:p>
          <a:p>
            <a:pPr>
              <a:buFont typeface="Wingdings" pitchFamily="2" charset="2"/>
              <a:buNone/>
            </a:pPr>
            <a:r>
              <a:rPr lang="en-US" dirty="0" smtClean="0"/>
              <a:t>                                    &gt; 0  (</a:t>
            </a:r>
            <a:r>
              <a:rPr lang="en-US" dirty="0" err="1" smtClean="0"/>
              <a:t>x,y</a:t>
            </a:r>
            <a:r>
              <a:rPr lang="en-US" dirty="0" smtClean="0"/>
              <a:t>) outside  circle</a:t>
            </a:r>
          </a:p>
        </p:txBody>
      </p:sp>
      <p:sp>
        <p:nvSpPr>
          <p:cNvPr id="22531" name="Line 4"/>
          <p:cNvSpPr>
            <a:spLocks noChangeShapeType="1"/>
          </p:cNvSpPr>
          <p:nvPr/>
        </p:nvSpPr>
        <p:spPr bwMode="auto">
          <a:xfrm>
            <a:off x="3810000" y="4114800"/>
            <a:ext cx="0" cy="1676400"/>
          </a:xfrm>
          <a:prstGeom prst="line">
            <a:avLst/>
          </a:prstGeom>
          <a:noFill/>
          <a:ln w="9525">
            <a:solidFill>
              <a:schemeClr val="tx1"/>
            </a:solidFill>
            <a:miter lim="800000"/>
            <a:headEnd/>
            <a:tailEnd/>
          </a:ln>
        </p:spPr>
        <p:txBody>
          <a:bodyPr wrap="none"/>
          <a:lstStyle/>
          <a:p>
            <a:endParaRPr lang="en-US"/>
          </a:p>
        </p:txBody>
      </p:sp>
      <p:sp>
        <p:nvSpPr>
          <p:cNvPr id="22532" name="Line 5"/>
          <p:cNvSpPr>
            <a:spLocks noChangeShapeType="1"/>
          </p:cNvSpPr>
          <p:nvPr/>
        </p:nvSpPr>
        <p:spPr bwMode="auto">
          <a:xfrm>
            <a:off x="3810000" y="4114800"/>
            <a:ext cx="685800" cy="0"/>
          </a:xfrm>
          <a:prstGeom prst="line">
            <a:avLst/>
          </a:prstGeom>
          <a:noFill/>
          <a:ln w="9525">
            <a:solidFill>
              <a:schemeClr val="tx1"/>
            </a:solidFill>
            <a:miter lim="800000"/>
            <a:headEnd/>
            <a:tailEnd/>
          </a:ln>
        </p:spPr>
        <p:txBody>
          <a:bodyPr wrap="none"/>
          <a:lstStyle/>
          <a:p>
            <a:endParaRPr lang="en-US"/>
          </a:p>
        </p:txBody>
      </p:sp>
      <p:sp>
        <p:nvSpPr>
          <p:cNvPr id="22533" name="Line 7"/>
          <p:cNvSpPr>
            <a:spLocks noChangeShapeType="1"/>
          </p:cNvSpPr>
          <p:nvPr/>
        </p:nvSpPr>
        <p:spPr bwMode="auto">
          <a:xfrm>
            <a:off x="3810000" y="5791200"/>
            <a:ext cx="685800" cy="0"/>
          </a:xfrm>
          <a:prstGeom prst="line">
            <a:avLst/>
          </a:prstGeom>
          <a:noFill/>
          <a:ln w="9525">
            <a:solidFill>
              <a:schemeClr val="tx1"/>
            </a:solidFill>
            <a:miter lim="800000"/>
            <a:headEnd/>
            <a:tailEnd/>
          </a:ln>
        </p:spPr>
        <p:txBody>
          <a:bodyPr wrap="none"/>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AADGGXM0"/>
          <p:cNvPicPr>
            <a:picLocks noChangeAspect="1" noChangeArrowheads="1"/>
          </p:cNvPicPr>
          <p:nvPr/>
        </p:nvPicPr>
        <p:blipFill>
          <a:blip r:embed="rId2" cstate="print"/>
          <a:srcRect/>
          <a:stretch>
            <a:fillRect/>
          </a:stretch>
        </p:blipFill>
        <p:spPr bwMode="auto">
          <a:xfrm>
            <a:off x="6350" y="0"/>
            <a:ext cx="9129713"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1"/>
          </p:nvPr>
        </p:nvSpPr>
        <p:spPr>
          <a:xfrm>
            <a:off x="685800" y="990600"/>
            <a:ext cx="8153400" cy="5486400"/>
          </a:xfrm>
        </p:spPr>
        <p:txBody>
          <a:bodyPr/>
          <a:lstStyle/>
          <a:p>
            <a:r>
              <a:rPr lang="en-US" smtClean="0"/>
              <a:t>Now consider the coordinates of the point halfway between pixel T &amp; S (xi + 1, yi – ½) This is called the midpoint and we use it to define a decision parameter:</a:t>
            </a:r>
          </a:p>
          <a:p>
            <a:pPr>
              <a:buFont typeface="Wingdings" pitchFamily="2" charset="2"/>
              <a:buNone/>
            </a:pPr>
            <a:r>
              <a:rPr lang="en-US" smtClean="0"/>
              <a:t>               pi = f( xi +1, yi – ½) </a:t>
            </a:r>
          </a:p>
          <a:p>
            <a:pPr>
              <a:buFont typeface="Wingdings" pitchFamily="2" charset="2"/>
              <a:buNone/>
            </a:pPr>
            <a:r>
              <a:rPr lang="en-US" smtClean="0"/>
              <a:t>                   = (xi + 1)</a:t>
            </a:r>
            <a:r>
              <a:rPr lang="en-US" baseline="30000" smtClean="0"/>
              <a:t>2</a:t>
            </a:r>
            <a:r>
              <a:rPr lang="en-US" smtClean="0"/>
              <a:t> + (yi – ½)</a:t>
            </a:r>
            <a:r>
              <a:rPr lang="en-US" baseline="30000" smtClean="0"/>
              <a:t>2</a:t>
            </a:r>
            <a:r>
              <a:rPr lang="en-US" smtClean="0"/>
              <a:t> – r</a:t>
            </a:r>
            <a:r>
              <a:rPr lang="en-US" baseline="30000" smtClean="0"/>
              <a:t>2</a:t>
            </a:r>
            <a:r>
              <a:rPr lang="en-US" smtClean="0"/>
              <a:t> </a:t>
            </a:r>
          </a:p>
          <a:p>
            <a:r>
              <a:rPr lang="en-US" smtClean="0"/>
              <a:t>If </a:t>
            </a:r>
            <a:r>
              <a:rPr lang="en-US" b="1" smtClean="0"/>
              <a:t>pi is –ve</a:t>
            </a:r>
            <a:r>
              <a:rPr lang="en-US" smtClean="0"/>
              <a:t> , the midpoint is inside the circle, then we </a:t>
            </a:r>
            <a:r>
              <a:rPr lang="en-US" b="1" smtClean="0"/>
              <a:t>choose pixel T</a:t>
            </a:r>
            <a:r>
              <a:rPr lang="en-US" smtClean="0"/>
              <a:t>. </a:t>
            </a:r>
          </a:p>
          <a:p>
            <a:r>
              <a:rPr lang="en-US" smtClean="0"/>
              <a:t>If </a:t>
            </a:r>
            <a:r>
              <a:rPr lang="en-US" b="1" smtClean="0"/>
              <a:t>pi is +ve, </a:t>
            </a:r>
            <a:r>
              <a:rPr lang="en-US" smtClean="0"/>
              <a:t>the midpoint is outside the circle, &amp; we</a:t>
            </a:r>
            <a:r>
              <a:rPr lang="en-US" b="1" smtClean="0"/>
              <a:t> choose S.</a:t>
            </a:r>
          </a:p>
          <a:p>
            <a:pPr>
              <a:buFont typeface="Wingdings" pitchFamily="2" charset="2"/>
              <a:buNone/>
            </a:pPr>
            <a:endParaRPr 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1"/>
          </p:nvPr>
        </p:nvSpPr>
        <p:spPr>
          <a:xfrm>
            <a:off x="609600" y="1143000"/>
            <a:ext cx="8229600" cy="5334000"/>
          </a:xfrm>
        </p:spPr>
        <p:txBody>
          <a:bodyPr/>
          <a:lstStyle/>
          <a:p>
            <a:r>
              <a:rPr lang="en-US" smtClean="0"/>
              <a:t>Similarly, the decision parameter for the next</a:t>
            </a:r>
          </a:p>
          <a:p>
            <a:pPr>
              <a:buFont typeface="Wingdings" pitchFamily="2" charset="2"/>
              <a:buNone/>
            </a:pPr>
            <a:r>
              <a:rPr lang="en-US" smtClean="0"/>
              <a:t>step is:</a:t>
            </a:r>
          </a:p>
          <a:p>
            <a:pPr>
              <a:buFont typeface="Wingdings" pitchFamily="2" charset="2"/>
              <a:buNone/>
            </a:pPr>
            <a:r>
              <a:rPr lang="en-US" smtClean="0"/>
              <a:t>                 p</a:t>
            </a:r>
            <a:r>
              <a:rPr lang="en-US" baseline="-25000" smtClean="0"/>
              <a:t>i+1</a:t>
            </a:r>
            <a:r>
              <a:rPr lang="en-US" smtClean="0"/>
              <a:t> = (x</a:t>
            </a:r>
            <a:r>
              <a:rPr lang="en-US" baseline="-25000" smtClean="0"/>
              <a:t>i+1</a:t>
            </a:r>
            <a:r>
              <a:rPr lang="en-US" smtClean="0"/>
              <a:t> + 1)</a:t>
            </a:r>
            <a:r>
              <a:rPr lang="en-US" baseline="30000" smtClean="0"/>
              <a:t>2</a:t>
            </a:r>
            <a:r>
              <a:rPr lang="en-US" smtClean="0"/>
              <a:t> + (y</a:t>
            </a:r>
            <a:r>
              <a:rPr lang="en-US" baseline="-25000" smtClean="0"/>
              <a:t>i+1</a:t>
            </a:r>
            <a:r>
              <a:rPr lang="en-US" smtClean="0"/>
              <a:t> – ½)</a:t>
            </a:r>
            <a:r>
              <a:rPr lang="en-US" baseline="30000" smtClean="0"/>
              <a:t>2</a:t>
            </a:r>
            <a:r>
              <a:rPr lang="en-US" smtClean="0"/>
              <a:t> – r</a:t>
            </a:r>
            <a:r>
              <a:rPr lang="en-US" baseline="30000" smtClean="0"/>
              <a:t>2</a:t>
            </a:r>
          </a:p>
          <a:p>
            <a:r>
              <a:rPr lang="en-US" smtClean="0"/>
              <a:t>Since x </a:t>
            </a:r>
            <a:r>
              <a:rPr lang="en-US" baseline="-25000" smtClean="0"/>
              <a:t>i+1</a:t>
            </a:r>
            <a:r>
              <a:rPr lang="en-US" smtClean="0"/>
              <a:t> = xi + 1</a:t>
            </a:r>
          </a:p>
          <a:p>
            <a:pPr>
              <a:buFont typeface="Wingdings" pitchFamily="2" charset="2"/>
              <a:buNone/>
            </a:pPr>
            <a:r>
              <a:rPr lang="en-US" smtClean="0"/>
              <a:t>          p</a:t>
            </a:r>
            <a:r>
              <a:rPr lang="en-US" baseline="-25000" smtClean="0"/>
              <a:t>i+1 </a:t>
            </a:r>
            <a:r>
              <a:rPr lang="en-US" smtClean="0"/>
              <a:t>- pi = [(xi</a:t>
            </a:r>
            <a:r>
              <a:rPr lang="en-US" baseline="-25000" smtClean="0"/>
              <a:t> </a:t>
            </a:r>
            <a:r>
              <a:rPr lang="en-US" smtClean="0"/>
              <a:t>+ 1)+ 1]</a:t>
            </a:r>
            <a:r>
              <a:rPr lang="en-US" baseline="30000" smtClean="0"/>
              <a:t>2</a:t>
            </a:r>
            <a:r>
              <a:rPr lang="en-US" smtClean="0"/>
              <a:t> – (xi + 1)</a:t>
            </a:r>
            <a:r>
              <a:rPr lang="en-US" baseline="30000" smtClean="0"/>
              <a:t>2</a:t>
            </a:r>
            <a:r>
              <a:rPr lang="en-US" smtClean="0"/>
              <a:t>       </a:t>
            </a:r>
          </a:p>
          <a:p>
            <a:pPr>
              <a:buFont typeface="Wingdings" pitchFamily="2" charset="2"/>
              <a:buNone/>
            </a:pPr>
            <a:r>
              <a:rPr lang="en-US" smtClean="0"/>
              <a:t>                          + (y </a:t>
            </a:r>
            <a:r>
              <a:rPr lang="en-US" baseline="-25000" smtClean="0"/>
              <a:t>i+1</a:t>
            </a:r>
            <a:r>
              <a:rPr lang="en-US" smtClean="0"/>
              <a:t> – ½)</a:t>
            </a:r>
            <a:r>
              <a:rPr lang="en-US" baseline="30000" smtClean="0"/>
              <a:t>2</a:t>
            </a:r>
            <a:r>
              <a:rPr lang="en-US" smtClean="0"/>
              <a:t> – (yi – ½)</a:t>
            </a:r>
            <a:r>
              <a:rPr lang="en-US" baseline="30000" smtClean="0"/>
              <a:t>2</a:t>
            </a:r>
          </a:p>
          <a:p>
            <a:r>
              <a:rPr lang="en-US" smtClean="0"/>
              <a:t>Hence</a:t>
            </a:r>
          </a:p>
          <a:p>
            <a:pPr>
              <a:buFont typeface="Wingdings" pitchFamily="2" charset="2"/>
              <a:buNone/>
            </a:pPr>
            <a:r>
              <a:rPr lang="en-US" smtClean="0"/>
              <a:t>          p</a:t>
            </a:r>
            <a:r>
              <a:rPr lang="en-US" baseline="-25000" smtClean="0"/>
              <a:t>i+1 </a:t>
            </a:r>
            <a:r>
              <a:rPr lang="en-US" smtClean="0"/>
              <a:t>= pi + 2(xi</a:t>
            </a:r>
            <a:r>
              <a:rPr lang="en-US" baseline="-25000" smtClean="0"/>
              <a:t> </a:t>
            </a:r>
            <a:r>
              <a:rPr lang="en-US" smtClean="0"/>
              <a:t>+ 1) + 1 + (y </a:t>
            </a:r>
            <a:r>
              <a:rPr lang="en-US" baseline="-25000" smtClean="0"/>
              <a:t>i+1</a:t>
            </a:r>
            <a:r>
              <a:rPr lang="en-US" baseline="30000" smtClean="0"/>
              <a:t>2</a:t>
            </a:r>
            <a:r>
              <a:rPr lang="en-US" smtClean="0"/>
              <a:t> – yi</a:t>
            </a:r>
            <a:r>
              <a:rPr lang="en-US" baseline="30000" smtClean="0"/>
              <a:t>2</a:t>
            </a:r>
            <a:r>
              <a:rPr lang="en-US" smtClean="0"/>
              <a:t>) </a:t>
            </a:r>
          </a:p>
          <a:p>
            <a:pPr>
              <a:buFont typeface="Wingdings" pitchFamily="2" charset="2"/>
              <a:buNone/>
            </a:pPr>
            <a:r>
              <a:rPr lang="en-US" smtClean="0"/>
              <a:t>                      – (y </a:t>
            </a:r>
            <a:r>
              <a:rPr lang="en-US" baseline="-25000" smtClean="0"/>
              <a:t>i+1</a:t>
            </a:r>
            <a:r>
              <a:rPr lang="en-US" smtClean="0"/>
              <a:t> – yi) </a:t>
            </a:r>
            <a:endParaRPr lang="en-US" baseline="30000" smtClean="0"/>
          </a:p>
          <a:p>
            <a:pPr>
              <a:buFont typeface="Wingdings" pitchFamily="2" charset="2"/>
              <a:buNone/>
            </a:pPr>
            <a:endParaRPr lang="en-US" smtClean="0"/>
          </a:p>
          <a:p>
            <a:pPr>
              <a:buFont typeface="Wingdings" pitchFamily="2" charset="2"/>
              <a:buNone/>
            </a:pPr>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1"/>
          </p:nvPr>
        </p:nvSpPr>
        <p:spPr>
          <a:xfrm>
            <a:off x="609600" y="1143000"/>
            <a:ext cx="8229600" cy="5334000"/>
          </a:xfrm>
        </p:spPr>
        <p:txBody>
          <a:bodyPr/>
          <a:lstStyle/>
          <a:p>
            <a:pPr>
              <a:lnSpc>
                <a:spcPct val="90000"/>
              </a:lnSpc>
              <a:buFont typeface="Wingdings" pitchFamily="2" charset="2"/>
              <a:buNone/>
            </a:pPr>
            <a:r>
              <a:rPr lang="en-US" smtClean="0">
                <a:sym typeface="Wingdings" pitchFamily="2" charset="2"/>
              </a:rPr>
              <a:t></a:t>
            </a:r>
            <a:r>
              <a:rPr lang="en-US" smtClean="0"/>
              <a:t>If pixel T is chosen (meaning pi &lt; 0), we have y</a:t>
            </a:r>
            <a:r>
              <a:rPr lang="en-US" baseline="-25000" smtClean="0"/>
              <a:t>i+1</a:t>
            </a:r>
            <a:r>
              <a:rPr lang="en-US" smtClean="0"/>
              <a:t> = yi. </a:t>
            </a:r>
          </a:p>
          <a:p>
            <a:pPr>
              <a:lnSpc>
                <a:spcPct val="90000"/>
              </a:lnSpc>
              <a:buFont typeface="Wingdings" pitchFamily="2" charset="2"/>
              <a:buNone/>
            </a:pPr>
            <a:r>
              <a:rPr lang="en-US" smtClean="0">
                <a:sym typeface="Wingdings" pitchFamily="2" charset="2"/>
              </a:rPr>
              <a:t>If pixel S is chosen (meaning pi &gt; 0), we have </a:t>
            </a:r>
            <a:r>
              <a:rPr lang="en-US" smtClean="0"/>
              <a:t>y</a:t>
            </a:r>
            <a:r>
              <a:rPr lang="en-US" baseline="-25000" smtClean="0"/>
              <a:t>i+1</a:t>
            </a:r>
            <a:r>
              <a:rPr lang="en-US" smtClean="0"/>
              <a:t>  </a:t>
            </a:r>
            <a:r>
              <a:rPr lang="en-US" smtClean="0">
                <a:sym typeface="Wingdings" pitchFamily="2" charset="2"/>
              </a:rPr>
              <a:t>= yi – 1. Thus,</a:t>
            </a:r>
          </a:p>
          <a:p>
            <a:pPr>
              <a:lnSpc>
                <a:spcPct val="90000"/>
              </a:lnSpc>
              <a:buFont typeface="Wingdings" pitchFamily="2" charset="2"/>
              <a:buNone/>
            </a:pPr>
            <a:r>
              <a:rPr lang="en-US" smtClean="0">
                <a:sym typeface="Wingdings" pitchFamily="2" charset="2"/>
              </a:rPr>
              <a:t>    </a:t>
            </a:r>
            <a:r>
              <a:rPr lang="en-US" smtClean="0"/>
              <a:t>p</a:t>
            </a:r>
            <a:r>
              <a:rPr lang="en-US" baseline="-25000" smtClean="0"/>
              <a:t>i+1</a:t>
            </a:r>
            <a:r>
              <a:rPr lang="en-US" smtClean="0"/>
              <a:t>=   pi + 2(xi + 1) +1                     if pi&lt;0</a:t>
            </a:r>
          </a:p>
          <a:p>
            <a:pPr>
              <a:lnSpc>
                <a:spcPct val="90000"/>
              </a:lnSpc>
              <a:buFont typeface="Wingdings" pitchFamily="2" charset="2"/>
              <a:buNone/>
            </a:pPr>
            <a:r>
              <a:rPr lang="en-US" smtClean="0"/>
              <a:t>               pi + 2(xi + 1) +1 – 2(yi – 1)   if pi&gt;0</a:t>
            </a:r>
          </a:p>
          <a:p>
            <a:pPr>
              <a:lnSpc>
                <a:spcPct val="90000"/>
              </a:lnSpc>
              <a:buFont typeface="Wingdings" pitchFamily="2" charset="2"/>
              <a:buNone/>
            </a:pPr>
            <a:r>
              <a:rPr lang="en-US" smtClean="0"/>
              <a:t>In terms of (xi, yi), we have</a:t>
            </a:r>
          </a:p>
          <a:p>
            <a:pPr>
              <a:lnSpc>
                <a:spcPct val="90000"/>
              </a:lnSpc>
              <a:buFont typeface="Wingdings" pitchFamily="2" charset="2"/>
              <a:buNone/>
            </a:pPr>
            <a:r>
              <a:rPr lang="en-US" smtClean="0">
                <a:solidFill>
                  <a:srgbClr val="FF0000"/>
                </a:solidFill>
              </a:rPr>
              <a:t>     p</a:t>
            </a:r>
            <a:r>
              <a:rPr lang="en-US" baseline="-25000" smtClean="0">
                <a:solidFill>
                  <a:srgbClr val="FF0000"/>
                </a:solidFill>
              </a:rPr>
              <a:t>i+1</a:t>
            </a:r>
            <a:r>
              <a:rPr lang="en-US" smtClean="0">
                <a:solidFill>
                  <a:srgbClr val="FF0000"/>
                </a:solidFill>
              </a:rPr>
              <a:t>=  pi + 2xi + 3                    if pi&lt;0</a:t>
            </a:r>
          </a:p>
          <a:p>
            <a:pPr>
              <a:lnSpc>
                <a:spcPct val="90000"/>
              </a:lnSpc>
              <a:buFont typeface="Wingdings" pitchFamily="2" charset="2"/>
              <a:buNone/>
            </a:pPr>
            <a:r>
              <a:rPr lang="en-US" smtClean="0">
                <a:solidFill>
                  <a:srgbClr val="FF0000"/>
                </a:solidFill>
              </a:rPr>
              <a:t>               pi + 2(xi - yi ) + 5          if pi&gt;0</a:t>
            </a:r>
          </a:p>
          <a:p>
            <a:pPr>
              <a:lnSpc>
                <a:spcPct val="90000"/>
              </a:lnSpc>
              <a:buFont typeface="Wingdings" pitchFamily="2" charset="2"/>
              <a:buNone/>
            </a:pPr>
            <a:r>
              <a:rPr lang="en-US" smtClean="0"/>
              <a:t>    </a:t>
            </a:r>
          </a:p>
          <a:p>
            <a:pPr>
              <a:lnSpc>
                <a:spcPct val="90000"/>
              </a:lnSpc>
              <a:buFont typeface="Wingdings" pitchFamily="2" charset="2"/>
              <a:buNone/>
            </a:pPr>
            <a:endParaRPr lang="en-US" smtClean="0"/>
          </a:p>
          <a:p>
            <a:pPr>
              <a:lnSpc>
                <a:spcPct val="90000"/>
              </a:lnSpc>
              <a:buFont typeface="Wingdings" pitchFamily="2" charset="2"/>
              <a:buNone/>
            </a:pPr>
            <a:endParaRPr lang="en-US" smtClean="0"/>
          </a:p>
        </p:txBody>
      </p:sp>
      <p:sp>
        <p:nvSpPr>
          <p:cNvPr id="26627" name="Line 4"/>
          <p:cNvSpPr>
            <a:spLocks noChangeShapeType="1"/>
          </p:cNvSpPr>
          <p:nvPr/>
        </p:nvSpPr>
        <p:spPr bwMode="auto">
          <a:xfrm flipV="1">
            <a:off x="7239000" y="3962400"/>
            <a:ext cx="228600" cy="76200"/>
          </a:xfrm>
          <a:prstGeom prst="line">
            <a:avLst/>
          </a:prstGeom>
          <a:noFill/>
          <a:ln w="9525">
            <a:solidFill>
              <a:schemeClr val="tx1"/>
            </a:solidFill>
            <a:miter lim="800000"/>
            <a:headEnd/>
            <a:tailEnd/>
          </a:ln>
        </p:spPr>
        <p:txBody>
          <a:bodyPr wrap="none"/>
          <a:lstStyle/>
          <a:p>
            <a:endParaRPr lang="en-US"/>
          </a:p>
        </p:txBody>
      </p:sp>
      <p:sp>
        <p:nvSpPr>
          <p:cNvPr id="26628" name="Line 5"/>
          <p:cNvSpPr>
            <a:spLocks noChangeShapeType="1"/>
          </p:cNvSpPr>
          <p:nvPr/>
        </p:nvSpPr>
        <p:spPr bwMode="auto">
          <a:xfrm flipV="1">
            <a:off x="6248400" y="2514600"/>
            <a:ext cx="228600" cy="76200"/>
          </a:xfrm>
          <a:prstGeom prst="line">
            <a:avLst/>
          </a:prstGeom>
          <a:noFill/>
          <a:ln w="9525">
            <a:solidFill>
              <a:schemeClr val="tx1"/>
            </a:solidFill>
            <a:miter lim="800000"/>
            <a:headEnd/>
            <a:tailEnd/>
          </a:ln>
        </p:spPr>
        <p:txBody>
          <a:bodyPr wrap="none"/>
          <a:lstStyle/>
          <a:p>
            <a:endParaRPr lang="en-US"/>
          </a:p>
        </p:txBody>
      </p:sp>
      <p:sp>
        <p:nvSpPr>
          <p:cNvPr id="26629" name="Line 7"/>
          <p:cNvSpPr>
            <a:spLocks noChangeShapeType="1"/>
          </p:cNvSpPr>
          <p:nvPr/>
        </p:nvSpPr>
        <p:spPr bwMode="auto">
          <a:xfrm>
            <a:off x="1981200" y="3124200"/>
            <a:ext cx="304800" cy="0"/>
          </a:xfrm>
          <a:prstGeom prst="line">
            <a:avLst/>
          </a:prstGeom>
          <a:noFill/>
          <a:ln w="9525">
            <a:solidFill>
              <a:schemeClr val="tx1"/>
            </a:solidFill>
            <a:miter lim="800000"/>
            <a:headEnd/>
            <a:tailEnd/>
          </a:ln>
        </p:spPr>
        <p:txBody>
          <a:bodyPr wrap="none"/>
          <a:lstStyle/>
          <a:p>
            <a:endParaRPr lang="en-US"/>
          </a:p>
        </p:txBody>
      </p:sp>
      <p:sp>
        <p:nvSpPr>
          <p:cNvPr id="26630" name="Line 8"/>
          <p:cNvSpPr>
            <a:spLocks noChangeShapeType="1"/>
          </p:cNvSpPr>
          <p:nvPr/>
        </p:nvSpPr>
        <p:spPr bwMode="auto">
          <a:xfrm>
            <a:off x="1981200" y="4191000"/>
            <a:ext cx="304800" cy="0"/>
          </a:xfrm>
          <a:prstGeom prst="line">
            <a:avLst/>
          </a:prstGeom>
          <a:noFill/>
          <a:ln w="9525">
            <a:solidFill>
              <a:schemeClr val="tx1"/>
            </a:solidFill>
            <a:miter lim="800000"/>
            <a:headEnd/>
            <a:tailEnd/>
          </a:ln>
        </p:spPr>
        <p:txBody>
          <a:bodyPr wrap="none"/>
          <a:lstStyle/>
          <a:p>
            <a:endParaRPr lang="en-US"/>
          </a:p>
        </p:txBody>
      </p:sp>
      <p:sp>
        <p:nvSpPr>
          <p:cNvPr id="26631" name="Line 9"/>
          <p:cNvSpPr>
            <a:spLocks noChangeShapeType="1"/>
          </p:cNvSpPr>
          <p:nvPr/>
        </p:nvSpPr>
        <p:spPr bwMode="auto">
          <a:xfrm>
            <a:off x="1981200" y="3124200"/>
            <a:ext cx="0" cy="1066800"/>
          </a:xfrm>
          <a:prstGeom prst="line">
            <a:avLst/>
          </a:prstGeom>
          <a:noFill/>
          <a:ln w="9525">
            <a:solidFill>
              <a:schemeClr val="tx1"/>
            </a:solidFill>
            <a:miter lim="800000"/>
            <a:headEnd/>
            <a:tailEnd/>
          </a:ln>
        </p:spPr>
        <p:txBody>
          <a:bodyPr wrap="none"/>
          <a:lstStyle/>
          <a:p>
            <a:endParaRPr lang="en-US"/>
          </a:p>
        </p:txBody>
      </p:sp>
      <p:sp>
        <p:nvSpPr>
          <p:cNvPr id="26632" name="Line 10"/>
          <p:cNvSpPr>
            <a:spLocks noChangeShapeType="1"/>
          </p:cNvSpPr>
          <p:nvPr/>
        </p:nvSpPr>
        <p:spPr bwMode="auto">
          <a:xfrm flipV="1">
            <a:off x="6324600" y="5562600"/>
            <a:ext cx="152400" cy="76200"/>
          </a:xfrm>
          <a:prstGeom prst="line">
            <a:avLst/>
          </a:prstGeom>
          <a:noFill/>
          <a:ln w="9525">
            <a:solidFill>
              <a:schemeClr val="tx1"/>
            </a:solidFill>
            <a:miter lim="800000"/>
            <a:headEnd/>
            <a:tailEnd/>
          </a:ln>
        </p:spPr>
        <p:txBody>
          <a:bodyPr wrap="none"/>
          <a:lstStyle/>
          <a:p>
            <a:endParaRPr lang="en-US"/>
          </a:p>
        </p:txBody>
      </p:sp>
      <p:sp>
        <p:nvSpPr>
          <p:cNvPr id="26633" name="Line 11"/>
          <p:cNvSpPr>
            <a:spLocks noChangeShapeType="1"/>
          </p:cNvSpPr>
          <p:nvPr/>
        </p:nvSpPr>
        <p:spPr bwMode="auto">
          <a:xfrm>
            <a:off x="1981200" y="4724400"/>
            <a:ext cx="0" cy="1143000"/>
          </a:xfrm>
          <a:prstGeom prst="line">
            <a:avLst/>
          </a:prstGeom>
          <a:noFill/>
          <a:ln w="9525">
            <a:solidFill>
              <a:schemeClr val="tx1"/>
            </a:solidFill>
            <a:miter lim="800000"/>
            <a:headEnd/>
            <a:tailEnd/>
          </a:ln>
        </p:spPr>
        <p:txBody>
          <a:bodyPr wrap="none"/>
          <a:lstStyle/>
          <a:p>
            <a:endParaRPr lang="en-US"/>
          </a:p>
        </p:txBody>
      </p:sp>
      <p:sp>
        <p:nvSpPr>
          <p:cNvPr id="26634" name="Line 12"/>
          <p:cNvSpPr>
            <a:spLocks noChangeShapeType="1"/>
          </p:cNvSpPr>
          <p:nvPr/>
        </p:nvSpPr>
        <p:spPr bwMode="auto">
          <a:xfrm>
            <a:off x="1981200" y="5867400"/>
            <a:ext cx="381000" cy="0"/>
          </a:xfrm>
          <a:prstGeom prst="line">
            <a:avLst/>
          </a:prstGeom>
          <a:noFill/>
          <a:ln w="9525">
            <a:solidFill>
              <a:schemeClr val="tx1"/>
            </a:solidFill>
            <a:miter lim="800000"/>
            <a:headEnd/>
            <a:tailEnd/>
          </a:ln>
        </p:spPr>
        <p:txBody>
          <a:bodyPr wrap="none"/>
          <a:lstStyle/>
          <a:p>
            <a:endParaRPr lang="en-US"/>
          </a:p>
        </p:txBody>
      </p:sp>
      <p:sp>
        <p:nvSpPr>
          <p:cNvPr id="26635" name="Line 13"/>
          <p:cNvSpPr>
            <a:spLocks noChangeShapeType="1"/>
          </p:cNvSpPr>
          <p:nvPr/>
        </p:nvSpPr>
        <p:spPr bwMode="auto">
          <a:xfrm>
            <a:off x="1981200" y="4724400"/>
            <a:ext cx="381000" cy="0"/>
          </a:xfrm>
          <a:prstGeom prst="line">
            <a:avLst/>
          </a:prstGeom>
          <a:noFill/>
          <a:ln w="9525">
            <a:solidFill>
              <a:schemeClr val="tx1"/>
            </a:solidFill>
            <a:miter lim="800000"/>
            <a:headEnd/>
            <a:tailEnd/>
          </a:ln>
        </p:spPr>
        <p:txBody>
          <a:bodyPr wrap="none"/>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1"/>
          </p:nvPr>
        </p:nvSpPr>
        <p:spPr>
          <a:xfrm>
            <a:off x="609600" y="838200"/>
            <a:ext cx="8229600" cy="5715000"/>
          </a:xfrm>
        </p:spPr>
        <p:txBody>
          <a:bodyPr/>
          <a:lstStyle/>
          <a:p>
            <a:pPr algn="just"/>
            <a:r>
              <a:rPr lang="en-US" smtClean="0"/>
              <a:t>Finally, we compute the initial value for the decision parameter using the original definition of pi and (0,r):</a:t>
            </a:r>
          </a:p>
          <a:p>
            <a:pPr algn="just">
              <a:buFont typeface="Wingdings" pitchFamily="2" charset="2"/>
              <a:buNone/>
            </a:pPr>
            <a:r>
              <a:rPr lang="en-US" smtClean="0"/>
              <a:t>      pi = (0 + 1)</a:t>
            </a:r>
            <a:r>
              <a:rPr lang="en-US" baseline="30000" smtClean="0"/>
              <a:t>2</a:t>
            </a:r>
            <a:r>
              <a:rPr lang="en-US" smtClean="0"/>
              <a:t> + (r – ½)</a:t>
            </a:r>
            <a:r>
              <a:rPr lang="en-US" baseline="30000" smtClean="0"/>
              <a:t>2</a:t>
            </a:r>
            <a:r>
              <a:rPr lang="en-US" smtClean="0"/>
              <a:t> – r</a:t>
            </a:r>
            <a:r>
              <a:rPr lang="en-US" baseline="30000" smtClean="0"/>
              <a:t>2 </a:t>
            </a:r>
            <a:r>
              <a:rPr lang="en-US" smtClean="0"/>
              <a:t> = </a:t>
            </a:r>
            <a:r>
              <a:rPr lang="en-US" b="1" smtClean="0"/>
              <a:t>5/4 – r</a:t>
            </a:r>
          </a:p>
          <a:p>
            <a:pPr algn="just"/>
            <a:r>
              <a:rPr lang="en-US" smtClean="0"/>
              <a:t>One can see that this is not really integer computation. However, when r is an integer we can simply set </a:t>
            </a:r>
            <a:r>
              <a:rPr lang="en-US" b="1" smtClean="0">
                <a:solidFill>
                  <a:srgbClr val="FF0000"/>
                </a:solidFill>
              </a:rPr>
              <a:t>p1= 1 – r</a:t>
            </a:r>
            <a:r>
              <a:rPr lang="en-US" smtClean="0">
                <a:solidFill>
                  <a:srgbClr val="FF0000"/>
                </a:solidFill>
              </a:rPr>
              <a:t>.</a:t>
            </a:r>
          </a:p>
          <a:p>
            <a:pPr algn="just"/>
            <a:r>
              <a:rPr lang="en-US" smtClean="0"/>
              <a:t> The error of being </a:t>
            </a:r>
            <a:r>
              <a:rPr lang="en-US" b="1" smtClean="0"/>
              <a:t>¼</a:t>
            </a:r>
            <a:r>
              <a:rPr lang="en-US" smtClean="0"/>
              <a:t> less than the precise value does not prevent p1 from getting the appropriate sign.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1"/>
          </p:nvPr>
        </p:nvSpPr>
        <p:spPr>
          <a:xfrm>
            <a:off x="609600" y="1143000"/>
            <a:ext cx="8229600" cy="5410200"/>
          </a:xfrm>
        </p:spPr>
        <p:txBody>
          <a:bodyPr/>
          <a:lstStyle/>
          <a:p>
            <a:pPr algn="just"/>
            <a:r>
              <a:rPr lang="en-US" smtClean="0"/>
              <a:t>It does not affect the rest of the scan conversion process, because the decision variable is only updated with integer increment in subsequent steps.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1"/>
          </p:nvPr>
        </p:nvSpPr>
        <p:spPr>
          <a:xfrm>
            <a:off x="457200" y="457200"/>
            <a:ext cx="8382000" cy="6172200"/>
          </a:xfrm>
        </p:spPr>
        <p:txBody>
          <a:bodyPr>
            <a:normAutofit lnSpcReduction="10000"/>
          </a:bodyPr>
          <a:lstStyle/>
          <a:p>
            <a:pPr algn="just">
              <a:buFont typeface="Wingdings" pitchFamily="2" charset="2"/>
              <a:buNone/>
            </a:pPr>
            <a:r>
              <a:rPr lang="en-US" sz="2800" b="1" u="sng" dirty="0" smtClean="0"/>
              <a:t>Mid Point Circle Algorithm:</a:t>
            </a:r>
          </a:p>
          <a:p>
            <a:pPr algn="just">
              <a:buFont typeface="Wingdings" pitchFamily="2" charset="2"/>
              <a:buNone/>
            </a:pPr>
            <a:endParaRPr lang="en-US" sz="2400" b="1" u="sng" dirty="0" smtClean="0"/>
          </a:p>
          <a:p>
            <a:pPr algn="just">
              <a:buFont typeface="Wingdings" pitchFamily="2" charset="2"/>
              <a:buNone/>
            </a:pPr>
            <a:r>
              <a:rPr lang="en-US" sz="2400" dirty="0" smtClean="0"/>
              <a:t>The following is a description of this midpoint circle algorithm that generates the pixel coordinates in the 90</a:t>
            </a:r>
            <a:r>
              <a:rPr lang="en-US" sz="2400" dirty="0" smtClean="0">
                <a:cs typeface="Times New Roman" pitchFamily="18" charset="0"/>
              </a:rPr>
              <a:t>˚</a:t>
            </a:r>
            <a:r>
              <a:rPr lang="en-US" sz="2400" dirty="0" smtClean="0"/>
              <a:t> to 45 </a:t>
            </a:r>
            <a:r>
              <a:rPr lang="en-US" sz="2400" dirty="0" smtClean="0">
                <a:cs typeface="Times New Roman" pitchFamily="18" charset="0"/>
              </a:rPr>
              <a:t>˚</a:t>
            </a:r>
            <a:r>
              <a:rPr lang="en-US" sz="2400" dirty="0" smtClean="0"/>
              <a:t> octant:</a:t>
            </a:r>
          </a:p>
          <a:p>
            <a:pPr algn="just">
              <a:buFont typeface="Wingdings" pitchFamily="2" charset="2"/>
              <a:buNone/>
            </a:pPr>
            <a:r>
              <a:rPr lang="en-US" sz="2400" dirty="0" smtClean="0"/>
              <a:t>      </a:t>
            </a:r>
            <a:r>
              <a:rPr lang="en-US" sz="2400" dirty="0" err="1" smtClean="0"/>
              <a:t>int</a:t>
            </a:r>
            <a:r>
              <a:rPr lang="en-US" sz="2400" dirty="0" smtClean="0"/>
              <a:t> x = 0, y = r, p = 1-r</a:t>
            </a:r>
          </a:p>
          <a:p>
            <a:pPr algn="just">
              <a:buFont typeface="Wingdings" pitchFamily="2" charset="2"/>
              <a:buNone/>
            </a:pPr>
            <a:r>
              <a:rPr lang="en-US" sz="2400" dirty="0" smtClean="0"/>
              <a:t>      while (x &lt;=y)</a:t>
            </a:r>
          </a:p>
          <a:p>
            <a:pPr algn="just">
              <a:buFont typeface="Wingdings" pitchFamily="2" charset="2"/>
              <a:buNone/>
            </a:pPr>
            <a:r>
              <a:rPr lang="en-US" sz="2400" dirty="0" smtClean="0"/>
              <a:t>        {    </a:t>
            </a:r>
            <a:r>
              <a:rPr lang="en-US" sz="2400" dirty="0" err="1" smtClean="0"/>
              <a:t>setpixel</a:t>
            </a:r>
            <a:r>
              <a:rPr lang="en-US" sz="2400" dirty="0" smtClean="0"/>
              <a:t>(</a:t>
            </a:r>
            <a:r>
              <a:rPr lang="en-US" sz="2400" dirty="0" err="1" smtClean="0"/>
              <a:t>x,y</a:t>
            </a:r>
            <a:r>
              <a:rPr lang="en-US" sz="2400" dirty="0" smtClean="0"/>
              <a:t>);</a:t>
            </a:r>
          </a:p>
          <a:p>
            <a:pPr algn="just">
              <a:buFont typeface="Wingdings" pitchFamily="2" charset="2"/>
              <a:buNone/>
            </a:pPr>
            <a:r>
              <a:rPr lang="en-US" sz="2400" dirty="0" smtClean="0"/>
              <a:t>         if (p &lt; 0)</a:t>
            </a:r>
          </a:p>
          <a:p>
            <a:pPr algn="just">
              <a:buFont typeface="Wingdings" pitchFamily="2" charset="2"/>
              <a:buNone/>
            </a:pPr>
            <a:r>
              <a:rPr lang="en-US" sz="2400" dirty="0" smtClean="0"/>
              <a:t>         p = p + 2x + 3</a:t>
            </a:r>
          </a:p>
          <a:p>
            <a:pPr>
              <a:buFont typeface="Wingdings" pitchFamily="2" charset="2"/>
              <a:buNone/>
            </a:pPr>
            <a:r>
              <a:rPr lang="en-US" sz="2400" dirty="0" smtClean="0"/>
              <a:t>else { </a:t>
            </a:r>
          </a:p>
          <a:p>
            <a:pPr>
              <a:buFont typeface="Wingdings" pitchFamily="2" charset="2"/>
              <a:buNone/>
            </a:pPr>
            <a:r>
              <a:rPr lang="en-US" sz="2400" dirty="0" smtClean="0"/>
              <a:t>          p = p + 2(x – y) + 5</a:t>
            </a:r>
          </a:p>
          <a:p>
            <a:pPr>
              <a:buFont typeface="Wingdings" pitchFamily="2" charset="2"/>
              <a:buNone/>
            </a:pPr>
            <a:r>
              <a:rPr lang="en-US" sz="2400" dirty="0" smtClean="0"/>
              <a:t>           y- -</a:t>
            </a:r>
          </a:p>
          <a:p>
            <a:pPr>
              <a:buFont typeface="Wingdings" pitchFamily="2" charset="2"/>
              <a:buNone/>
            </a:pPr>
            <a:r>
              <a:rPr lang="en-US" sz="2400" dirty="0" smtClean="0"/>
              <a:t>           }  </a:t>
            </a:r>
          </a:p>
          <a:p>
            <a:pPr>
              <a:buFont typeface="Wingdings" pitchFamily="2" charset="2"/>
              <a:buNone/>
            </a:pPr>
            <a:r>
              <a:rPr lang="en-US" sz="2400" dirty="0" smtClean="0"/>
              <a:t>        x++</a:t>
            </a:r>
          </a:p>
          <a:p>
            <a:pPr>
              <a:buFont typeface="Wingdings" pitchFamily="2" charset="2"/>
              <a:buNone/>
            </a:pPr>
            <a:r>
              <a:rPr lang="en-US" sz="2400" dirty="0" smtClean="0"/>
              <a:t>        }</a:t>
            </a:r>
          </a:p>
          <a:p>
            <a:pPr algn="just">
              <a:buFont typeface="Wingdings" pitchFamily="2" charset="2"/>
              <a:buNone/>
            </a:pPr>
            <a:endParaRPr lang="en-US" sz="2400" dirty="0" smtClean="0"/>
          </a:p>
          <a:p>
            <a:pPr algn="just">
              <a:buFont typeface="Wingdings" pitchFamily="2" charset="2"/>
              <a:buNone/>
            </a:pPr>
            <a:endParaRPr lang="en-US" dirty="0" smtClean="0"/>
          </a:p>
          <a:p>
            <a:pPr>
              <a:buFont typeface="Wingdings" pitchFamily="2" charset="2"/>
              <a:buNone/>
            </a:pPr>
            <a:endParaRPr lang="en-US"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p:txBody>
          <a:bodyPr/>
          <a:lstStyle/>
          <a:p>
            <a:pPr>
              <a:defRPr/>
            </a:pPr>
            <a:fld id="{F131D0E9-F4BB-42E3-B072-94B5494848B5}" type="slidenum">
              <a:rPr lang="ar-SA"/>
              <a:pPr>
                <a:defRPr/>
              </a:pPr>
              <a:t>29</a:t>
            </a:fld>
            <a:endParaRPr lang="en-US"/>
          </a:p>
        </p:txBody>
      </p:sp>
      <p:sp>
        <p:nvSpPr>
          <p:cNvPr id="30723" name="Text Box 3"/>
          <p:cNvSpPr txBox="1">
            <a:spLocks noChangeArrowheads="1"/>
          </p:cNvSpPr>
          <p:nvPr/>
        </p:nvSpPr>
        <p:spPr bwMode="auto">
          <a:xfrm>
            <a:off x="609600" y="762000"/>
            <a:ext cx="7924800" cy="4413516"/>
          </a:xfrm>
          <a:prstGeom prst="rect">
            <a:avLst/>
          </a:prstGeom>
          <a:noFill/>
          <a:ln w="9525">
            <a:noFill/>
            <a:miter lim="800000"/>
            <a:headEnd/>
            <a:tailEnd/>
          </a:ln>
        </p:spPr>
        <p:txBody>
          <a:bodyPr wrap="square">
            <a:spAutoFit/>
          </a:bodyPr>
          <a:lstStyle/>
          <a:p>
            <a:pPr>
              <a:lnSpc>
                <a:spcPct val="90000"/>
              </a:lnSpc>
            </a:pPr>
            <a:r>
              <a:rPr kumimoji="1" lang="en-US" sz="2400" dirty="0" err="1">
                <a:solidFill>
                  <a:srgbClr val="0000CC"/>
                </a:solidFill>
              </a:rPr>
              <a:t>circlePlotPoints</a:t>
            </a:r>
            <a:r>
              <a:rPr kumimoji="1" lang="en-US" sz="2400" dirty="0"/>
              <a:t>(</a:t>
            </a:r>
            <a:r>
              <a:rPr kumimoji="1" lang="en-US" sz="2400" dirty="0" err="1"/>
              <a:t>xCenter</a:t>
            </a:r>
            <a:r>
              <a:rPr kumimoji="1" lang="en-US" sz="2400" dirty="0"/>
              <a:t>,  </a:t>
            </a:r>
            <a:r>
              <a:rPr kumimoji="1" lang="en-US" sz="2400" dirty="0" err="1"/>
              <a:t>yCenter</a:t>
            </a:r>
            <a:r>
              <a:rPr kumimoji="1" lang="en-US" sz="2400" dirty="0"/>
              <a:t>, x, y);</a:t>
            </a:r>
          </a:p>
          <a:p>
            <a:pPr>
              <a:lnSpc>
                <a:spcPct val="90000"/>
              </a:lnSpc>
            </a:pPr>
            <a:endParaRPr kumimoji="1" lang="en-US" sz="2400" dirty="0"/>
          </a:p>
          <a:p>
            <a:pPr>
              <a:lnSpc>
                <a:spcPct val="90000"/>
              </a:lnSpc>
            </a:pPr>
            <a:r>
              <a:rPr kumimoji="1" lang="en-US" sz="2400" dirty="0"/>
              <a:t>void </a:t>
            </a:r>
            <a:r>
              <a:rPr kumimoji="1" lang="en-US" sz="2400" dirty="0" err="1">
                <a:solidFill>
                  <a:srgbClr val="0000CC"/>
                </a:solidFill>
              </a:rPr>
              <a:t>circlePlotPoints</a:t>
            </a:r>
            <a:r>
              <a:rPr kumimoji="1" lang="en-US" sz="2400" dirty="0"/>
              <a:t> (</a:t>
            </a:r>
            <a:r>
              <a:rPr kumimoji="1" lang="en-US" sz="2400" dirty="0" err="1"/>
              <a:t>int</a:t>
            </a:r>
            <a:r>
              <a:rPr kumimoji="1" lang="en-US" sz="2400" dirty="0"/>
              <a:t> </a:t>
            </a:r>
            <a:r>
              <a:rPr kumimoji="1" lang="en-US" sz="2400" dirty="0" err="1"/>
              <a:t>xCenter</a:t>
            </a:r>
            <a:r>
              <a:rPr kumimoji="1" lang="en-US" sz="2400" dirty="0"/>
              <a:t>, </a:t>
            </a:r>
            <a:r>
              <a:rPr kumimoji="1" lang="en-US" sz="2400" dirty="0" err="1"/>
              <a:t>int</a:t>
            </a:r>
            <a:r>
              <a:rPr kumimoji="1" lang="en-US" sz="2400" dirty="0"/>
              <a:t> </a:t>
            </a:r>
            <a:r>
              <a:rPr kumimoji="1" lang="en-US" sz="2400" dirty="0" err="1"/>
              <a:t>yCenter</a:t>
            </a:r>
            <a:r>
              <a:rPr kumimoji="1" lang="en-US" sz="2400" dirty="0"/>
              <a:t>, </a:t>
            </a:r>
            <a:r>
              <a:rPr kumimoji="1" lang="en-US" sz="2400" dirty="0" err="1"/>
              <a:t>int</a:t>
            </a:r>
            <a:r>
              <a:rPr kumimoji="1" lang="en-US" sz="2400" dirty="0"/>
              <a:t> x, </a:t>
            </a:r>
            <a:r>
              <a:rPr kumimoji="1" lang="en-US" sz="2400" dirty="0" err="1"/>
              <a:t>int</a:t>
            </a:r>
            <a:r>
              <a:rPr kumimoji="1" lang="en-US" sz="2400" dirty="0"/>
              <a:t> y)</a:t>
            </a:r>
          </a:p>
          <a:p>
            <a:pPr>
              <a:lnSpc>
                <a:spcPct val="90000"/>
              </a:lnSpc>
            </a:pPr>
            <a:r>
              <a:rPr kumimoji="1" lang="en-US" sz="2400" dirty="0"/>
              <a:t>{</a:t>
            </a:r>
          </a:p>
          <a:p>
            <a:pPr>
              <a:lnSpc>
                <a:spcPct val="90000"/>
              </a:lnSpc>
            </a:pPr>
            <a:r>
              <a:rPr kumimoji="1" lang="en-US" sz="2400" dirty="0"/>
              <a:t>	</a:t>
            </a:r>
            <a:r>
              <a:rPr kumimoji="1" lang="en-US" sz="2400" dirty="0" err="1"/>
              <a:t>setPixel</a:t>
            </a:r>
            <a:r>
              <a:rPr kumimoji="1" lang="en-US" sz="2400" dirty="0"/>
              <a:t> (</a:t>
            </a:r>
            <a:r>
              <a:rPr kumimoji="1" lang="en-US" sz="2400" dirty="0" err="1"/>
              <a:t>xCenter</a:t>
            </a:r>
            <a:r>
              <a:rPr kumimoji="1" lang="en-US" sz="2400" dirty="0"/>
              <a:t> + x, </a:t>
            </a:r>
            <a:r>
              <a:rPr kumimoji="1" lang="en-US" sz="2400" dirty="0" err="1"/>
              <a:t>yCenter</a:t>
            </a:r>
            <a:r>
              <a:rPr kumimoji="1" lang="en-US" sz="2400" dirty="0"/>
              <a:t> + y);</a:t>
            </a:r>
          </a:p>
          <a:p>
            <a:pPr>
              <a:lnSpc>
                <a:spcPct val="90000"/>
              </a:lnSpc>
            </a:pPr>
            <a:r>
              <a:rPr kumimoji="1" lang="en-US" sz="2400" dirty="0"/>
              <a:t>	</a:t>
            </a:r>
            <a:r>
              <a:rPr kumimoji="1" lang="en-US" sz="2400" dirty="0" err="1"/>
              <a:t>setPixel</a:t>
            </a:r>
            <a:r>
              <a:rPr kumimoji="1" lang="en-US" sz="2400" dirty="0"/>
              <a:t> (</a:t>
            </a:r>
            <a:r>
              <a:rPr kumimoji="1" lang="en-US" sz="2400" dirty="0" err="1"/>
              <a:t>xCenter</a:t>
            </a:r>
            <a:r>
              <a:rPr kumimoji="1" lang="en-US" sz="2400" dirty="0"/>
              <a:t> – x, </a:t>
            </a:r>
            <a:r>
              <a:rPr kumimoji="1" lang="en-US" sz="2400" dirty="0" err="1"/>
              <a:t>yCenter</a:t>
            </a:r>
            <a:r>
              <a:rPr kumimoji="1" lang="en-US" sz="2400" dirty="0"/>
              <a:t> + y);</a:t>
            </a:r>
          </a:p>
          <a:p>
            <a:pPr>
              <a:lnSpc>
                <a:spcPct val="90000"/>
              </a:lnSpc>
            </a:pPr>
            <a:r>
              <a:rPr kumimoji="1" lang="en-US" sz="2400" dirty="0"/>
              <a:t>	</a:t>
            </a:r>
            <a:r>
              <a:rPr kumimoji="1" lang="en-US" sz="2400" dirty="0" err="1"/>
              <a:t>setPixel</a:t>
            </a:r>
            <a:r>
              <a:rPr kumimoji="1" lang="en-US" sz="2400" dirty="0"/>
              <a:t> (</a:t>
            </a:r>
            <a:r>
              <a:rPr kumimoji="1" lang="en-US" sz="2400" dirty="0" err="1"/>
              <a:t>xCenter</a:t>
            </a:r>
            <a:r>
              <a:rPr kumimoji="1" lang="en-US" sz="2400" dirty="0"/>
              <a:t> + x, </a:t>
            </a:r>
            <a:r>
              <a:rPr kumimoji="1" lang="en-US" sz="2400" dirty="0" err="1"/>
              <a:t>yCenter</a:t>
            </a:r>
            <a:r>
              <a:rPr kumimoji="1" lang="en-US" sz="2400" dirty="0"/>
              <a:t> </a:t>
            </a:r>
            <a:r>
              <a:rPr kumimoji="1" lang="en-US" sz="2400" dirty="0">
                <a:cs typeface="Arial" pitchFamily="34" charset="0"/>
              </a:rPr>
              <a:t>–</a:t>
            </a:r>
            <a:r>
              <a:rPr kumimoji="1" lang="en-US" sz="2400" dirty="0"/>
              <a:t> y);</a:t>
            </a:r>
          </a:p>
          <a:p>
            <a:pPr>
              <a:lnSpc>
                <a:spcPct val="90000"/>
              </a:lnSpc>
            </a:pPr>
            <a:r>
              <a:rPr kumimoji="1" lang="en-US" sz="2400" dirty="0"/>
              <a:t>	</a:t>
            </a:r>
            <a:r>
              <a:rPr kumimoji="1" lang="en-US" sz="2400" dirty="0" err="1"/>
              <a:t>setPixel</a:t>
            </a:r>
            <a:r>
              <a:rPr kumimoji="1" lang="en-US" sz="2400" dirty="0"/>
              <a:t> (</a:t>
            </a:r>
            <a:r>
              <a:rPr kumimoji="1" lang="en-US" sz="2400" dirty="0" err="1"/>
              <a:t>xCenter</a:t>
            </a:r>
            <a:r>
              <a:rPr kumimoji="1" lang="en-US" sz="2400" dirty="0"/>
              <a:t> – x, </a:t>
            </a:r>
            <a:r>
              <a:rPr kumimoji="1" lang="en-US" sz="2400" dirty="0" err="1"/>
              <a:t>yCenter</a:t>
            </a:r>
            <a:r>
              <a:rPr kumimoji="1" lang="en-US" sz="2400" dirty="0"/>
              <a:t> –  y);</a:t>
            </a:r>
          </a:p>
          <a:p>
            <a:pPr>
              <a:lnSpc>
                <a:spcPct val="90000"/>
              </a:lnSpc>
            </a:pPr>
            <a:r>
              <a:rPr kumimoji="1" lang="en-US" sz="2400" dirty="0"/>
              <a:t>	</a:t>
            </a:r>
            <a:r>
              <a:rPr kumimoji="1" lang="en-US" sz="2400" dirty="0" err="1"/>
              <a:t>setPixel</a:t>
            </a:r>
            <a:r>
              <a:rPr kumimoji="1" lang="en-US" sz="2400" dirty="0"/>
              <a:t> (</a:t>
            </a:r>
            <a:r>
              <a:rPr kumimoji="1" lang="en-US" sz="2400" dirty="0" err="1"/>
              <a:t>xCenter</a:t>
            </a:r>
            <a:r>
              <a:rPr kumimoji="1" lang="en-US" sz="2400" dirty="0"/>
              <a:t> + </a:t>
            </a:r>
            <a:r>
              <a:rPr kumimoji="1" lang="en-US" sz="2400" dirty="0">
                <a:solidFill>
                  <a:srgbClr val="FF0000"/>
                </a:solidFill>
              </a:rPr>
              <a:t>y</a:t>
            </a:r>
            <a:r>
              <a:rPr kumimoji="1" lang="en-US" sz="2400" dirty="0"/>
              <a:t>, </a:t>
            </a:r>
            <a:r>
              <a:rPr kumimoji="1" lang="en-US" sz="2400" dirty="0" err="1"/>
              <a:t>yCenter</a:t>
            </a:r>
            <a:r>
              <a:rPr kumimoji="1" lang="en-US" sz="2400" dirty="0"/>
              <a:t> + </a:t>
            </a:r>
            <a:r>
              <a:rPr kumimoji="1" lang="en-US" sz="2400" dirty="0">
                <a:solidFill>
                  <a:srgbClr val="FF0000"/>
                </a:solidFill>
              </a:rPr>
              <a:t>x</a:t>
            </a:r>
            <a:r>
              <a:rPr kumimoji="1" lang="en-US" sz="2400" dirty="0"/>
              <a:t>);</a:t>
            </a:r>
          </a:p>
          <a:p>
            <a:pPr>
              <a:lnSpc>
                <a:spcPct val="90000"/>
              </a:lnSpc>
            </a:pPr>
            <a:r>
              <a:rPr kumimoji="1" lang="en-US" sz="2400" dirty="0"/>
              <a:t>	</a:t>
            </a:r>
            <a:r>
              <a:rPr kumimoji="1" lang="en-US" sz="2400" dirty="0" err="1"/>
              <a:t>setPixel</a:t>
            </a:r>
            <a:r>
              <a:rPr kumimoji="1" lang="en-US" sz="2400" dirty="0"/>
              <a:t> (</a:t>
            </a:r>
            <a:r>
              <a:rPr kumimoji="1" lang="en-US" sz="2400" dirty="0" err="1"/>
              <a:t>xCenter</a:t>
            </a:r>
            <a:r>
              <a:rPr kumimoji="1" lang="en-US" sz="2400" dirty="0"/>
              <a:t> – </a:t>
            </a:r>
            <a:r>
              <a:rPr kumimoji="1" lang="en-US" sz="2400" dirty="0">
                <a:solidFill>
                  <a:srgbClr val="FF0000"/>
                </a:solidFill>
              </a:rPr>
              <a:t>y</a:t>
            </a:r>
            <a:r>
              <a:rPr kumimoji="1" lang="en-US" sz="2400" dirty="0"/>
              <a:t>, </a:t>
            </a:r>
            <a:r>
              <a:rPr kumimoji="1" lang="en-US" sz="2400" dirty="0" err="1"/>
              <a:t>yCenter</a:t>
            </a:r>
            <a:r>
              <a:rPr kumimoji="1" lang="en-US" sz="2400" dirty="0"/>
              <a:t> + </a:t>
            </a:r>
            <a:r>
              <a:rPr kumimoji="1" lang="en-US" sz="2400" dirty="0">
                <a:solidFill>
                  <a:srgbClr val="FF0000"/>
                </a:solidFill>
              </a:rPr>
              <a:t>x</a:t>
            </a:r>
            <a:r>
              <a:rPr kumimoji="1" lang="en-US" sz="2400" dirty="0"/>
              <a:t>);</a:t>
            </a:r>
          </a:p>
          <a:p>
            <a:pPr>
              <a:lnSpc>
                <a:spcPct val="90000"/>
              </a:lnSpc>
            </a:pPr>
            <a:r>
              <a:rPr kumimoji="1" lang="en-US" sz="2400" dirty="0"/>
              <a:t>	</a:t>
            </a:r>
            <a:r>
              <a:rPr kumimoji="1" lang="en-US" sz="2400" dirty="0" err="1"/>
              <a:t>setPixel</a:t>
            </a:r>
            <a:r>
              <a:rPr kumimoji="1" lang="en-US" sz="2400" dirty="0"/>
              <a:t> (</a:t>
            </a:r>
            <a:r>
              <a:rPr kumimoji="1" lang="en-US" sz="2400" dirty="0" err="1"/>
              <a:t>xCenter</a:t>
            </a:r>
            <a:r>
              <a:rPr kumimoji="1" lang="en-US" sz="2400" dirty="0"/>
              <a:t> + </a:t>
            </a:r>
            <a:r>
              <a:rPr kumimoji="1" lang="en-US" sz="2400" dirty="0">
                <a:solidFill>
                  <a:srgbClr val="FF0000"/>
                </a:solidFill>
              </a:rPr>
              <a:t>y</a:t>
            </a:r>
            <a:r>
              <a:rPr kumimoji="1" lang="en-US" sz="2400" dirty="0"/>
              <a:t>, </a:t>
            </a:r>
            <a:r>
              <a:rPr kumimoji="1" lang="en-US" sz="2400" dirty="0" err="1"/>
              <a:t>yCenter</a:t>
            </a:r>
            <a:r>
              <a:rPr kumimoji="1" lang="en-US" sz="2400" dirty="0"/>
              <a:t> – </a:t>
            </a:r>
            <a:r>
              <a:rPr kumimoji="1" lang="en-US" sz="2400" dirty="0">
                <a:solidFill>
                  <a:srgbClr val="FF0000"/>
                </a:solidFill>
              </a:rPr>
              <a:t>x</a:t>
            </a:r>
            <a:r>
              <a:rPr kumimoji="1" lang="en-US" sz="2400" dirty="0"/>
              <a:t>);</a:t>
            </a:r>
          </a:p>
          <a:p>
            <a:pPr>
              <a:lnSpc>
                <a:spcPct val="90000"/>
              </a:lnSpc>
            </a:pPr>
            <a:r>
              <a:rPr kumimoji="1" lang="en-US" sz="2400" dirty="0"/>
              <a:t>	</a:t>
            </a:r>
            <a:r>
              <a:rPr kumimoji="1" lang="en-US" sz="2400" dirty="0" err="1"/>
              <a:t>setPixel</a:t>
            </a:r>
            <a:r>
              <a:rPr kumimoji="1" lang="en-US" sz="2400" dirty="0"/>
              <a:t> (</a:t>
            </a:r>
            <a:r>
              <a:rPr kumimoji="1" lang="en-US" sz="2400" dirty="0" err="1"/>
              <a:t>xCenter</a:t>
            </a:r>
            <a:r>
              <a:rPr kumimoji="1" lang="en-US" sz="2400" dirty="0"/>
              <a:t> – </a:t>
            </a:r>
            <a:r>
              <a:rPr kumimoji="1" lang="en-US" sz="2400" dirty="0">
                <a:solidFill>
                  <a:srgbClr val="FF0000"/>
                </a:solidFill>
              </a:rPr>
              <a:t>y</a:t>
            </a:r>
            <a:r>
              <a:rPr kumimoji="1" lang="en-US" sz="2400" dirty="0"/>
              <a:t>, </a:t>
            </a:r>
            <a:r>
              <a:rPr kumimoji="1" lang="en-US" sz="2400" dirty="0" err="1"/>
              <a:t>yCenter</a:t>
            </a:r>
            <a:r>
              <a:rPr kumimoji="1" lang="en-US" sz="2400" dirty="0"/>
              <a:t> – </a:t>
            </a:r>
            <a:r>
              <a:rPr kumimoji="1" lang="en-US" sz="2400" dirty="0">
                <a:solidFill>
                  <a:srgbClr val="FF0000"/>
                </a:solidFill>
              </a:rPr>
              <a:t>x</a:t>
            </a:r>
            <a:r>
              <a:rPr kumimoji="1" lang="en-US" sz="2400" dirty="0"/>
              <a:t>);</a:t>
            </a:r>
          </a:p>
          <a:p>
            <a:pPr>
              <a:lnSpc>
                <a:spcPct val="90000"/>
              </a:lnSpc>
            </a:pPr>
            <a:r>
              <a:rPr kumimoji="1" lang="en-US" sz="2400" dirty="0"/>
              <a:t>}</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idx="1"/>
          </p:nvPr>
        </p:nvSpPr>
        <p:spPr>
          <a:xfrm>
            <a:off x="609600" y="762000"/>
            <a:ext cx="8077200" cy="5867400"/>
          </a:xfrm>
        </p:spPr>
        <p:txBody>
          <a:bodyPr/>
          <a:lstStyle/>
          <a:p>
            <a:pPr algn="ctr" eaLnBrk="1" hangingPunct="1">
              <a:buFont typeface="Wingdings" pitchFamily="2" charset="2"/>
              <a:buNone/>
            </a:pPr>
            <a:r>
              <a:rPr lang="en-US" sz="3600" b="1" u="sng" smtClean="0"/>
              <a:t>Scan Converting a Circle </a:t>
            </a:r>
          </a:p>
          <a:p>
            <a:pPr algn="ctr" eaLnBrk="1" hangingPunct="1">
              <a:buFont typeface="Wingdings" pitchFamily="2" charset="2"/>
              <a:buNone/>
            </a:pPr>
            <a:endParaRPr lang="en-US" sz="3600" b="1" u="sng" smtClean="0"/>
          </a:p>
          <a:p>
            <a:pPr algn="just" eaLnBrk="1" hangingPunct="1">
              <a:buFont typeface="Wingdings" pitchFamily="2" charset="2"/>
              <a:buNone/>
            </a:pPr>
            <a:r>
              <a:rPr lang="en-US" smtClean="0"/>
              <a:t>A circle is a symmetric figure. Any circle generating algorithm can take advantage of the circle’s symmetry to plot eight points for each value that the algorithm calculates. Eight way symmetry is used by reflecting each calculated point around each 45 </a:t>
            </a:r>
            <a:r>
              <a:rPr lang="en-US" smtClean="0">
                <a:cs typeface="Times New Roman" pitchFamily="18" charset="0"/>
              </a:rPr>
              <a:t>º</a:t>
            </a:r>
            <a:r>
              <a:rPr lang="en-US" smtClean="0"/>
              <a:t> axis.</a:t>
            </a:r>
          </a:p>
          <a:p>
            <a:pPr eaLnBrk="1" hangingPunct="1">
              <a:buFont typeface="Wingdings" pitchFamily="2" charset="2"/>
              <a:buNone/>
            </a:pPr>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3"/>
          <p:cNvGraphicFramePr>
            <a:graphicFrameLocks noChangeAspect="1"/>
          </p:cNvGraphicFramePr>
          <p:nvPr>
            <p:ph idx="1"/>
          </p:nvPr>
        </p:nvGraphicFramePr>
        <p:xfrm>
          <a:off x="2420938" y="1143000"/>
          <a:ext cx="5062537" cy="5073650"/>
        </p:xfrm>
        <a:graphic>
          <a:graphicData uri="http://schemas.openxmlformats.org/presentationml/2006/ole">
            <p:oleObj spid="_x0000_s1026" name="Bitmap Image" r:id="rId3" imgW="4495238" imgH="4505954" progId="PBrush">
              <p:embed/>
            </p:oleObj>
          </a:graphicData>
        </a:graphic>
      </p:graphicFrame>
      <p:sp>
        <p:nvSpPr>
          <p:cNvPr id="1027" name="Text Box 5"/>
          <p:cNvSpPr txBox="1">
            <a:spLocks noChangeArrowheads="1"/>
          </p:cNvSpPr>
          <p:nvPr/>
        </p:nvSpPr>
        <p:spPr bwMode="auto">
          <a:xfrm>
            <a:off x="5013325" y="1108075"/>
            <a:ext cx="336550" cy="457200"/>
          </a:xfrm>
          <a:prstGeom prst="rect">
            <a:avLst/>
          </a:prstGeom>
          <a:noFill/>
          <a:ln w="9525">
            <a:noFill/>
            <a:miter lim="800000"/>
            <a:headEnd/>
            <a:tailEnd/>
          </a:ln>
        </p:spPr>
        <p:txBody>
          <a:bodyPr wrap="none">
            <a:spAutoFit/>
          </a:bodyPr>
          <a:lstStyle/>
          <a:p>
            <a:r>
              <a:rPr lang="en-US"/>
              <a:t>y</a:t>
            </a:r>
          </a:p>
        </p:txBody>
      </p:sp>
      <p:sp>
        <p:nvSpPr>
          <p:cNvPr id="1028" name="Text Box 6"/>
          <p:cNvSpPr txBox="1">
            <a:spLocks noChangeArrowheads="1"/>
          </p:cNvSpPr>
          <p:nvPr/>
        </p:nvSpPr>
        <p:spPr bwMode="auto">
          <a:xfrm>
            <a:off x="7680325" y="3317875"/>
            <a:ext cx="336550" cy="457200"/>
          </a:xfrm>
          <a:prstGeom prst="rect">
            <a:avLst/>
          </a:prstGeom>
          <a:noFill/>
          <a:ln w="9525">
            <a:noFill/>
            <a:miter lim="800000"/>
            <a:headEnd/>
            <a:tailEnd/>
          </a:ln>
        </p:spPr>
        <p:txBody>
          <a:bodyPr wrap="none">
            <a:spAutoFit/>
          </a:bodyPr>
          <a:lstStyle/>
          <a:p>
            <a:r>
              <a:rPr lang="en-US"/>
              <a:t>x</a:t>
            </a:r>
          </a:p>
        </p:txBody>
      </p:sp>
      <p:sp>
        <p:nvSpPr>
          <p:cNvPr id="1029" name="Text Box 7"/>
          <p:cNvSpPr txBox="1">
            <a:spLocks noChangeArrowheads="1"/>
          </p:cNvSpPr>
          <p:nvPr/>
        </p:nvSpPr>
        <p:spPr bwMode="auto">
          <a:xfrm>
            <a:off x="2574925" y="2403475"/>
            <a:ext cx="666750" cy="457200"/>
          </a:xfrm>
          <a:prstGeom prst="rect">
            <a:avLst/>
          </a:prstGeom>
          <a:noFill/>
          <a:ln w="9525">
            <a:noFill/>
            <a:miter lim="800000"/>
            <a:headEnd/>
            <a:tailEnd/>
          </a:ln>
        </p:spPr>
        <p:txBody>
          <a:bodyPr wrap="none">
            <a:spAutoFit/>
          </a:bodyPr>
          <a:lstStyle/>
          <a:p>
            <a:r>
              <a:rPr lang="en-US"/>
              <a:t>-x,y</a:t>
            </a:r>
          </a:p>
        </p:txBody>
      </p:sp>
      <p:sp>
        <p:nvSpPr>
          <p:cNvPr id="1030" name="Text Box 8"/>
          <p:cNvSpPr txBox="1">
            <a:spLocks noChangeArrowheads="1"/>
          </p:cNvSpPr>
          <p:nvPr/>
        </p:nvSpPr>
        <p:spPr bwMode="auto">
          <a:xfrm>
            <a:off x="2651125" y="4156075"/>
            <a:ext cx="768350" cy="457200"/>
          </a:xfrm>
          <a:prstGeom prst="rect">
            <a:avLst/>
          </a:prstGeom>
          <a:noFill/>
          <a:ln w="9525">
            <a:noFill/>
            <a:miter lim="800000"/>
            <a:headEnd/>
            <a:tailEnd/>
          </a:ln>
        </p:spPr>
        <p:txBody>
          <a:bodyPr wrap="none">
            <a:spAutoFit/>
          </a:bodyPr>
          <a:lstStyle/>
          <a:p>
            <a:r>
              <a:rPr lang="en-US"/>
              <a:t>-x,-y</a:t>
            </a:r>
          </a:p>
        </p:txBody>
      </p:sp>
      <p:sp>
        <p:nvSpPr>
          <p:cNvPr id="1031" name="Text Box 9"/>
          <p:cNvSpPr txBox="1">
            <a:spLocks noChangeArrowheads="1"/>
          </p:cNvSpPr>
          <p:nvPr/>
        </p:nvSpPr>
        <p:spPr bwMode="auto">
          <a:xfrm>
            <a:off x="3794125" y="5299075"/>
            <a:ext cx="768350" cy="457200"/>
          </a:xfrm>
          <a:prstGeom prst="rect">
            <a:avLst/>
          </a:prstGeom>
          <a:noFill/>
          <a:ln w="9525">
            <a:noFill/>
            <a:miter lim="800000"/>
            <a:headEnd/>
            <a:tailEnd/>
          </a:ln>
        </p:spPr>
        <p:txBody>
          <a:bodyPr wrap="none">
            <a:spAutoFit/>
          </a:bodyPr>
          <a:lstStyle/>
          <a:p>
            <a:r>
              <a:rPr lang="en-US"/>
              <a:t>-y,-x</a:t>
            </a:r>
          </a:p>
        </p:txBody>
      </p:sp>
      <p:sp>
        <p:nvSpPr>
          <p:cNvPr id="1032" name="Text Box 10"/>
          <p:cNvSpPr txBox="1">
            <a:spLocks noChangeArrowheads="1"/>
          </p:cNvSpPr>
          <p:nvPr/>
        </p:nvSpPr>
        <p:spPr bwMode="auto">
          <a:xfrm>
            <a:off x="5470525" y="5146675"/>
            <a:ext cx="666750" cy="457200"/>
          </a:xfrm>
          <a:prstGeom prst="rect">
            <a:avLst/>
          </a:prstGeom>
          <a:noFill/>
          <a:ln w="9525">
            <a:noFill/>
            <a:miter lim="800000"/>
            <a:headEnd/>
            <a:tailEnd/>
          </a:ln>
        </p:spPr>
        <p:txBody>
          <a:bodyPr wrap="none">
            <a:spAutoFit/>
          </a:bodyPr>
          <a:lstStyle/>
          <a:p>
            <a:r>
              <a:rPr lang="en-US"/>
              <a:t>y,-x</a:t>
            </a:r>
          </a:p>
        </p:txBody>
      </p:sp>
      <p:sp>
        <p:nvSpPr>
          <p:cNvPr id="1033" name="Text Box 11"/>
          <p:cNvSpPr txBox="1">
            <a:spLocks noChangeArrowheads="1"/>
          </p:cNvSpPr>
          <p:nvPr/>
        </p:nvSpPr>
        <p:spPr bwMode="auto">
          <a:xfrm>
            <a:off x="6918325" y="4079875"/>
            <a:ext cx="666750" cy="457200"/>
          </a:xfrm>
          <a:prstGeom prst="rect">
            <a:avLst/>
          </a:prstGeom>
          <a:noFill/>
          <a:ln w="9525">
            <a:noFill/>
            <a:miter lim="800000"/>
            <a:headEnd/>
            <a:tailEnd/>
          </a:ln>
        </p:spPr>
        <p:txBody>
          <a:bodyPr wrap="none">
            <a:spAutoFit/>
          </a:bodyPr>
          <a:lstStyle/>
          <a:p>
            <a:r>
              <a:rPr lang="en-US"/>
              <a:t>x,-y</a:t>
            </a:r>
          </a:p>
        </p:txBody>
      </p:sp>
      <p:sp>
        <p:nvSpPr>
          <p:cNvPr id="1034" name="Text Box 12"/>
          <p:cNvSpPr txBox="1">
            <a:spLocks noChangeArrowheads="1"/>
          </p:cNvSpPr>
          <p:nvPr/>
        </p:nvSpPr>
        <p:spPr bwMode="auto">
          <a:xfrm>
            <a:off x="6613525" y="2403475"/>
            <a:ext cx="565150" cy="457200"/>
          </a:xfrm>
          <a:prstGeom prst="rect">
            <a:avLst/>
          </a:prstGeom>
          <a:noFill/>
          <a:ln w="9525">
            <a:noFill/>
            <a:miter lim="800000"/>
            <a:headEnd/>
            <a:tailEnd/>
          </a:ln>
        </p:spPr>
        <p:txBody>
          <a:bodyPr wrap="none">
            <a:spAutoFit/>
          </a:bodyPr>
          <a:lstStyle/>
          <a:p>
            <a:r>
              <a:rPr lang="en-US"/>
              <a:t>x,y</a:t>
            </a:r>
          </a:p>
        </p:txBody>
      </p:sp>
      <p:sp>
        <p:nvSpPr>
          <p:cNvPr id="1035" name="Text Box 13"/>
          <p:cNvSpPr txBox="1">
            <a:spLocks noChangeArrowheads="1"/>
          </p:cNvSpPr>
          <p:nvPr/>
        </p:nvSpPr>
        <p:spPr bwMode="auto">
          <a:xfrm>
            <a:off x="5241925" y="1565275"/>
            <a:ext cx="565150" cy="457200"/>
          </a:xfrm>
          <a:prstGeom prst="rect">
            <a:avLst/>
          </a:prstGeom>
          <a:noFill/>
          <a:ln w="9525">
            <a:noFill/>
            <a:miter lim="800000"/>
            <a:headEnd/>
            <a:tailEnd/>
          </a:ln>
        </p:spPr>
        <p:txBody>
          <a:bodyPr wrap="none">
            <a:spAutoFit/>
          </a:bodyPr>
          <a:lstStyle/>
          <a:p>
            <a:r>
              <a:rPr lang="en-US"/>
              <a:t>y,x</a:t>
            </a:r>
          </a:p>
        </p:txBody>
      </p:sp>
      <p:sp>
        <p:nvSpPr>
          <p:cNvPr id="1036" name="Text Box 14"/>
          <p:cNvSpPr txBox="1">
            <a:spLocks noChangeArrowheads="1"/>
          </p:cNvSpPr>
          <p:nvPr/>
        </p:nvSpPr>
        <p:spPr bwMode="auto">
          <a:xfrm>
            <a:off x="3946525" y="1565275"/>
            <a:ext cx="666750" cy="457200"/>
          </a:xfrm>
          <a:prstGeom prst="rect">
            <a:avLst/>
          </a:prstGeom>
          <a:noFill/>
          <a:ln w="9525">
            <a:noFill/>
            <a:miter lim="800000"/>
            <a:headEnd/>
            <a:tailEnd/>
          </a:ln>
        </p:spPr>
        <p:txBody>
          <a:bodyPr wrap="none">
            <a:spAutoFit/>
          </a:bodyPr>
          <a:lstStyle/>
          <a:p>
            <a:r>
              <a:rPr lang="en-US"/>
              <a:t>-y,x</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idx="1"/>
          </p:nvPr>
        </p:nvSpPr>
        <p:spPr>
          <a:xfrm>
            <a:off x="533400" y="1143000"/>
            <a:ext cx="8305800" cy="5410200"/>
          </a:xfrm>
        </p:spPr>
        <p:txBody>
          <a:bodyPr/>
          <a:lstStyle/>
          <a:p>
            <a:pPr eaLnBrk="1" hangingPunct="1">
              <a:buFont typeface="Wingdings" pitchFamily="2" charset="2"/>
              <a:buNone/>
            </a:pPr>
            <a:r>
              <a:rPr lang="en-US" sz="2800" b="1" u="sng" dirty="0" smtClean="0"/>
              <a:t>Scan Converting a Circle using Polynomial method:-</a:t>
            </a:r>
          </a:p>
          <a:p>
            <a:pPr algn="just" eaLnBrk="1" hangingPunct="1">
              <a:buFont typeface="Wingdings" pitchFamily="2" charset="2"/>
              <a:buNone/>
            </a:pPr>
            <a:r>
              <a:rPr lang="en-US" sz="2800" dirty="0" smtClean="0"/>
              <a:t>This method defines a circle with second order polynomial equation</a:t>
            </a:r>
          </a:p>
          <a:p>
            <a:pPr algn="just" eaLnBrk="1" hangingPunct="1">
              <a:buFont typeface="Wingdings" pitchFamily="2" charset="2"/>
              <a:buNone/>
            </a:pPr>
            <a:r>
              <a:rPr lang="en-US" sz="2800" dirty="0" smtClean="0"/>
              <a:t>                   </a:t>
            </a:r>
            <a:r>
              <a:rPr lang="en-US" sz="2800" b="1" dirty="0" smtClean="0"/>
              <a:t>y</a:t>
            </a:r>
            <a:r>
              <a:rPr lang="en-US" sz="2800" b="1" baseline="30000" dirty="0" smtClean="0"/>
              <a:t>2</a:t>
            </a:r>
            <a:r>
              <a:rPr lang="en-US" sz="2800" b="1" dirty="0" smtClean="0"/>
              <a:t> = r</a:t>
            </a:r>
            <a:r>
              <a:rPr lang="en-US" sz="2800" b="1" baseline="30000" dirty="0" smtClean="0"/>
              <a:t>2</a:t>
            </a:r>
            <a:r>
              <a:rPr lang="en-US" sz="2800" b="1" dirty="0" smtClean="0"/>
              <a:t> – x</a:t>
            </a:r>
            <a:r>
              <a:rPr lang="en-US" sz="2800" b="1" baseline="30000" dirty="0" smtClean="0"/>
              <a:t>2</a:t>
            </a:r>
          </a:p>
          <a:p>
            <a:pPr algn="just" eaLnBrk="1" hangingPunct="1">
              <a:buFont typeface="Wingdings" pitchFamily="2" charset="2"/>
              <a:buNone/>
            </a:pPr>
            <a:r>
              <a:rPr lang="en-US" sz="2800" dirty="0" smtClean="0"/>
              <a:t>where </a:t>
            </a:r>
            <a:r>
              <a:rPr lang="en-US" sz="2800" b="1" dirty="0" smtClean="0"/>
              <a:t>x, y</a:t>
            </a:r>
            <a:r>
              <a:rPr lang="en-US" sz="2800" dirty="0" smtClean="0"/>
              <a:t> = x &amp; y coordinates, </a:t>
            </a:r>
            <a:r>
              <a:rPr lang="en-US" sz="2800" b="1" dirty="0" smtClean="0"/>
              <a:t>r</a:t>
            </a:r>
            <a:r>
              <a:rPr lang="en-US" sz="2800" dirty="0" smtClean="0"/>
              <a:t> = radius</a:t>
            </a:r>
          </a:p>
          <a:p>
            <a:pPr algn="just" eaLnBrk="1" hangingPunct="1">
              <a:buFont typeface="Wingdings" pitchFamily="2" charset="2"/>
              <a:buNone/>
            </a:pPr>
            <a:endParaRPr lang="en-US" sz="2800" dirty="0" smtClean="0"/>
          </a:p>
          <a:p>
            <a:pPr algn="just" eaLnBrk="1" hangingPunct="1">
              <a:buFont typeface="Wingdings" pitchFamily="2" charset="2"/>
              <a:buNone/>
            </a:pPr>
            <a:r>
              <a:rPr lang="en-US" sz="2800" dirty="0" smtClean="0"/>
              <a:t>With this method, each x coordinate in the sector, from 90</a:t>
            </a:r>
            <a:r>
              <a:rPr lang="en-US" sz="2800" dirty="0" smtClean="0">
                <a:cs typeface="Times New Roman" pitchFamily="18" charset="0"/>
              </a:rPr>
              <a:t>º</a:t>
            </a:r>
            <a:r>
              <a:rPr lang="en-US" sz="2800" dirty="0" smtClean="0"/>
              <a:t> to 45</a:t>
            </a:r>
            <a:r>
              <a:rPr lang="en-US" sz="2800" dirty="0" smtClean="0">
                <a:cs typeface="Times New Roman" pitchFamily="18" charset="0"/>
              </a:rPr>
              <a:t>º</a:t>
            </a:r>
            <a:r>
              <a:rPr lang="en-US" sz="2800" dirty="0" smtClean="0"/>
              <a:t>, is found by stepping x from 0 to r /  2  , and each y coordinate is found by  evaluating </a:t>
            </a:r>
            <a:r>
              <a:rPr lang="en-US" sz="2800" b="1" dirty="0" smtClean="0"/>
              <a:t>r</a:t>
            </a:r>
            <a:r>
              <a:rPr lang="en-US" sz="2800" b="1" baseline="30000" dirty="0" smtClean="0"/>
              <a:t>2</a:t>
            </a:r>
            <a:r>
              <a:rPr lang="en-US" sz="2800" b="1" dirty="0" smtClean="0"/>
              <a:t> – x</a:t>
            </a:r>
            <a:r>
              <a:rPr lang="en-US" sz="2800" b="1" baseline="30000" dirty="0" smtClean="0"/>
              <a:t>2    </a:t>
            </a:r>
            <a:r>
              <a:rPr lang="en-US" sz="2800" dirty="0" smtClean="0"/>
              <a:t>for each step of x.</a:t>
            </a:r>
          </a:p>
          <a:p>
            <a:pPr eaLnBrk="1" hangingPunct="1">
              <a:buFont typeface="Wingdings" pitchFamily="2" charset="2"/>
              <a:buNone/>
            </a:pPr>
            <a:endParaRPr lang="en-US" sz="2800" dirty="0" smtClean="0"/>
          </a:p>
        </p:txBody>
      </p:sp>
      <p:sp>
        <p:nvSpPr>
          <p:cNvPr id="10243" name="Line 5"/>
          <p:cNvSpPr>
            <a:spLocks noChangeShapeType="1"/>
          </p:cNvSpPr>
          <p:nvPr/>
        </p:nvSpPr>
        <p:spPr bwMode="auto">
          <a:xfrm flipV="1">
            <a:off x="8001000" y="4648200"/>
            <a:ext cx="76200" cy="304800"/>
          </a:xfrm>
          <a:prstGeom prst="line">
            <a:avLst/>
          </a:prstGeom>
          <a:noFill/>
          <a:ln w="9525">
            <a:solidFill>
              <a:schemeClr val="tx1"/>
            </a:solidFill>
            <a:miter lim="800000"/>
            <a:headEnd/>
            <a:tailEnd/>
          </a:ln>
        </p:spPr>
        <p:txBody>
          <a:bodyPr wrap="none"/>
          <a:lstStyle/>
          <a:p>
            <a:endParaRPr lang="en-US"/>
          </a:p>
        </p:txBody>
      </p:sp>
      <p:sp>
        <p:nvSpPr>
          <p:cNvPr id="10244" name="Line 6"/>
          <p:cNvSpPr>
            <a:spLocks noChangeShapeType="1"/>
          </p:cNvSpPr>
          <p:nvPr/>
        </p:nvSpPr>
        <p:spPr bwMode="auto">
          <a:xfrm>
            <a:off x="8001000" y="4648200"/>
            <a:ext cx="381000" cy="0"/>
          </a:xfrm>
          <a:prstGeom prst="line">
            <a:avLst/>
          </a:prstGeom>
          <a:noFill/>
          <a:ln w="9525">
            <a:solidFill>
              <a:schemeClr val="tx1"/>
            </a:solidFill>
            <a:miter lim="800000"/>
            <a:headEnd/>
            <a:tailEnd/>
          </a:ln>
        </p:spPr>
        <p:txBody>
          <a:bodyPr wrap="none"/>
          <a:lstStyle/>
          <a:p>
            <a:endParaRPr lang="en-US"/>
          </a:p>
        </p:txBody>
      </p:sp>
      <p:sp>
        <p:nvSpPr>
          <p:cNvPr id="10245" name="Line 7"/>
          <p:cNvSpPr>
            <a:spLocks noChangeShapeType="1"/>
          </p:cNvSpPr>
          <p:nvPr/>
        </p:nvSpPr>
        <p:spPr bwMode="auto">
          <a:xfrm>
            <a:off x="7848600" y="4876800"/>
            <a:ext cx="152400" cy="76200"/>
          </a:xfrm>
          <a:prstGeom prst="line">
            <a:avLst/>
          </a:prstGeom>
          <a:noFill/>
          <a:ln w="9525">
            <a:solidFill>
              <a:schemeClr val="tx1"/>
            </a:solidFill>
            <a:miter lim="800000"/>
            <a:headEnd/>
            <a:tailEnd/>
          </a:ln>
        </p:spPr>
        <p:txBody>
          <a:bodyPr wrap="none"/>
          <a:lstStyle/>
          <a:p>
            <a:endParaRPr lang="en-US"/>
          </a:p>
        </p:txBody>
      </p:sp>
      <p:sp>
        <p:nvSpPr>
          <p:cNvPr id="10246" name="Line 8"/>
          <p:cNvSpPr>
            <a:spLocks noChangeShapeType="1"/>
          </p:cNvSpPr>
          <p:nvPr/>
        </p:nvSpPr>
        <p:spPr bwMode="auto">
          <a:xfrm>
            <a:off x="7848600" y="5029200"/>
            <a:ext cx="838200" cy="46038"/>
          </a:xfrm>
          <a:prstGeom prst="line">
            <a:avLst/>
          </a:prstGeom>
          <a:noFill/>
          <a:ln w="9525">
            <a:solidFill>
              <a:schemeClr val="tx1"/>
            </a:solidFill>
            <a:miter lim="800000"/>
            <a:headEnd/>
            <a:tailEnd/>
          </a:ln>
        </p:spPr>
        <p:txBody>
          <a:bodyPr wrap="none"/>
          <a:lstStyle/>
          <a:p>
            <a:endParaRPr lang="en-US"/>
          </a:p>
        </p:txBody>
      </p:sp>
      <p:sp>
        <p:nvSpPr>
          <p:cNvPr id="10247" name="Line 9"/>
          <p:cNvSpPr>
            <a:spLocks noChangeShapeType="1"/>
          </p:cNvSpPr>
          <p:nvPr/>
        </p:nvSpPr>
        <p:spPr bwMode="auto">
          <a:xfrm flipH="1">
            <a:off x="7696200" y="5029200"/>
            <a:ext cx="152400" cy="533400"/>
          </a:xfrm>
          <a:prstGeom prst="line">
            <a:avLst/>
          </a:prstGeom>
          <a:noFill/>
          <a:ln w="9525">
            <a:solidFill>
              <a:schemeClr val="tx1"/>
            </a:solidFill>
            <a:miter lim="800000"/>
            <a:headEnd/>
            <a:tailEnd/>
          </a:ln>
        </p:spPr>
        <p:txBody>
          <a:bodyPr wrap="none"/>
          <a:lstStyle/>
          <a:p>
            <a:endParaRPr lang="en-US"/>
          </a:p>
        </p:txBody>
      </p:sp>
      <p:sp>
        <p:nvSpPr>
          <p:cNvPr id="10248" name="Line 10"/>
          <p:cNvSpPr>
            <a:spLocks noChangeShapeType="1"/>
          </p:cNvSpPr>
          <p:nvPr/>
        </p:nvSpPr>
        <p:spPr bwMode="auto">
          <a:xfrm flipH="1" flipV="1">
            <a:off x="7620000" y="5410200"/>
            <a:ext cx="76200" cy="228600"/>
          </a:xfrm>
          <a:prstGeom prst="line">
            <a:avLst/>
          </a:prstGeom>
          <a:noFill/>
          <a:ln w="9525">
            <a:solidFill>
              <a:schemeClr val="tx1"/>
            </a:solidFill>
            <a:miter lim="800000"/>
            <a:headEnd/>
            <a:tailEnd/>
          </a:ln>
        </p:spPr>
        <p:txBody>
          <a:bodyPr wrap="none"/>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idx="1"/>
          </p:nvPr>
        </p:nvSpPr>
        <p:spPr>
          <a:xfrm>
            <a:off x="914400" y="1143000"/>
            <a:ext cx="7772400" cy="5410200"/>
          </a:xfrm>
        </p:spPr>
        <p:txBody>
          <a:bodyPr/>
          <a:lstStyle/>
          <a:p>
            <a:pPr algn="just" eaLnBrk="1" hangingPunct="1">
              <a:buFont typeface="Wingdings" pitchFamily="2" charset="2"/>
              <a:buNone/>
            </a:pPr>
            <a:r>
              <a:rPr lang="en-US" smtClean="0"/>
              <a:t>This is a very inefficient method, however, because for each point both x &amp; r must be squared and subtracted from each other; then the square root of the result must be found.</a:t>
            </a:r>
          </a:p>
          <a:p>
            <a:pPr eaLnBrk="1" hangingPunct="1">
              <a:buFont typeface="Wingdings" pitchFamily="2" charset="2"/>
              <a:buNone/>
            </a:pPr>
            <a:endParaRPr lang="en-US" smtClean="0"/>
          </a:p>
        </p:txBody>
      </p:sp>
      <p:graphicFrame>
        <p:nvGraphicFramePr>
          <p:cNvPr id="2050" name="Object 1024"/>
          <p:cNvGraphicFramePr>
            <a:graphicFrameLocks noChangeAspect="1"/>
          </p:cNvGraphicFramePr>
          <p:nvPr/>
        </p:nvGraphicFramePr>
        <p:xfrm>
          <a:off x="2971800" y="3505200"/>
          <a:ext cx="3495675" cy="2971800"/>
        </p:xfrm>
        <a:graphic>
          <a:graphicData uri="http://schemas.openxmlformats.org/presentationml/2006/ole">
            <p:oleObj spid="_x0000_s2050" name="Bitmap Image" r:id="rId3" imgW="3790476" imgH="3524742" progId="PBrush">
              <p:embed/>
            </p:oleObj>
          </a:graphicData>
        </a:graphic>
      </p:graphicFrame>
      <p:sp>
        <p:nvSpPr>
          <p:cNvPr id="2052" name="Line 6"/>
          <p:cNvSpPr>
            <a:spLocks noChangeShapeType="1"/>
          </p:cNvSpPr>
          <p:nvPr/>
        </p:nvSpPr>
        <p:spPr bwMode="auto">
          <a:xfrm>
            <a:off x="4495800" y="4114800"/>
            <a:ext cx="0" cy="762000"/>
          </a:xfrm>
          <a:prstGeom prst="line">
            <a:avLst/>
          </a:prstGeom>
          <a:noFill/>
          <a:ln w="9525">
            <a:solidFill>
              <a:schemeClr val="tx1"/>
            </a:solidFill>
            <a:miter lim="800000"/>
            <a:headEnd type="triangle" w="med" len="med"/>
            <a:tailEnd type="triangle" w="med" len="med"/>
          </a:ln>
        </p:spPr>
        <p:txBody>
          <a:bodyPr wrap="none"/>
          <a:lstStyle/>
          <a:p>
            <a:endParaRPr lang="en-US"/>
          </a:p>
        </p:txBody>
      </p:sp>
      <p:sp>
        <p:nvSpPr>
          <p:cNvPr id="2053" name="Line 7"/>
          <p:cNvSpPr>
            <a:spLocks noChangeShapeType="1"/>
          </p:cNvSpPr>
          <p:nvPr/>
        </p:nvSpPr>
        <p:spPr bwMode="auto">
          <a:xfrm>
            <a:off x="4724400" y="5029200"/>
            <a:ext cx="838200" cy="0"/>
          </a:xfrm>
          <a:prstGeom prst="line">
            <a:avLst/>
          </a:prstGeom>
          <a:noFill/>
          <a:ln w="9525">
            <a:solidFill>
              <a:schemeClr val="tx1"/>
            </a:solidFill>
            <a:miter lim="800000"/>
            <a:headEnd type="triangle" w="med" len="med"/>
            <a:tailEnd type="triangle" w="med" len="med"/>
          </a:ln>
        </p:spPr>
        <p:txBody>
          <a:bodyPr wrap="none"/>
          <a:lstStyle/>
          <a:p>
            <a:endParaRPr lang="en-US"/>
          </a:p>
        </p:txBody>
      </p:sp>
      <p:sp>
        <p:nvSpPr>
          <p:cNvPr id="2054" name="Text Box 8"/>
          <p:cNvSpPr txBox="1">
            <a:spLocks noChangeArrowheads="1"/>
          </p:cNvSpPr>
          <p:nvPr/>
        </p:nvSpPr>
        <p:spPr bwMode="auto">
          <a:xfrm>
            <a:off x="4175125" y="4079875"/>
            <a:ext cx="336550" cy="457200"/>
          </a:xfrm>
          <a:prstGeom prst="rect">
            <a:avLst/>
          </a:prstGeom>
          <a:noFill/>
          <a:ln w="9525">
            <a:noFill/>
            <a:miter lim="800000"/>
            <a:headEnd/>
            <a:tailEnd/>
          </a:ln>
        </p:spPr>
        <p:txBody>
          <a:bodyPr wrap="none">
            <a:spAutoFit/>
          </a:bodyPr>
          <a:lstStyle/>
          <a:p>
            <a:r>
              <a:rPr lang="en-US"/>
              <a:t>y</a:t>
            </a:r>
          </a:p>
        </p:txBody>
      </p:sp>
      <p:sp>
        <p:nvSpPr>
          <p:cNvPr id="2055" name="Text Box 9"/>
          <p:cNvSpPr txBox="1">
            <a:spLocks noChangeArrowheads="1"/>
          </p:cNvSpPr>
          <p:nvPr/>
        </p:nvSpPr>
        <p:spPr bwMode="auto">
          <a:xfrm>
            <a:off x="5013325" y="4918075"/>
            <a:ext cx="336550" cy="457200"/>
          </a:xfrm>
          <a:prstGeom prst="rect">
            <a:avLst/>
          </a:prstGeom>
          <a:noFill/>
          <a:ln w="9525">
            <a:noFill/>
            <a:miter lim="800000"/>
            <a:headEnd/>
            <a:tailEnd/>
          </a:ln>
        </p:spPr>
        <p:txBody>
          <a:bodyPr wrap="none">
            <a:spAutoFit/>
          </a:bodyPr>
          <a:lstStyle/>
          <a:p>
            <a:r>
              <a:rPr lang="en-US"/>
              <a:t>x</a:t>
            </a:r>
          </a:p>
        </p:txBody>
      </p:sp>
      <p:sp>
        <p:nvSpPr>
          <p:cNvPr id="2056" name="Text Box 10"/>
          <p:cNvSpPr txBox="1">
            <a:spLocks noChangeArrowheads="1"/>
          </p:cNvSpPr>
          <p:nvPr/>
        </p:nvSpPr>
        <p:spPr bwMode="auto">
          <a:xfrm>
            <a:off x="4860925" y="4156075"/>
            <a:ext cx="285750" cy="457200"/>
          </a:xfrm>
          <a:prstGeom prst="rect">
            <a:avLst/>
          </a:prstGeom>
          <a:noFill/>
          <a:ln w="9525">
            <a:noFill/>
            <a:miter lim="800000"/>
            <a:headEnd/>
            <a:tailEnd/>
          </a:ln>
        </p:spPr>
        <p:txBody>
          <a:bodyPr wrap="none">
            <a:spAutoFit/>
          </a:bodyPr>
          <a:lstStyle/>
          <a:p>
            <a:r>
              <a:rPr lang="en-US"/>
              <a:t>r</a:t>
            </a:r>
          </a:p>
        </p:txBody>
      </p:sp>
      <p:sp>
        <p:nvSpPr>
          <p:cNvPr id="2057" name="Text Box 11"/>
          <p:cNvSpPr txBox="1">
            <a:spLocks noChangeArrowheads="1"/>
          </p:cNvSpPr>
          <p:nvPr/>
        </p:nvSpPr>
        <p:spPr bwMode="auto">
          <a:xfrm>
            <a:off x="4191000" y="4953000"/>
            <a:ext cx="336550" cy="457200"/>
          </a:xfrm>
          <a:prstGeom prst="rect">
            <a:avLst/>
          </a:prstGeom>
          <a:noFill/>
          <a:ln w="9525">
            <a:noFill/>
            <a:miter lim="800000"/>
            <a:headEnd/>
            <a:tailEnd/>
          </a:ln>
        </p:spPr>
        <p:txBody>
          <a:bodyPr wrap="none">
            <a:spAutoFit/>
          </a:bodyPr>
          <a:lstStyle/>
          <a:p>
            <a:r>
              <a:rPr lang="en-US"/>
              <a:t>0</a:t>
            </a:r>
          </a:p>
        </p:txBody>
      </p:sp>
      <p:sp>
        <p:nvSpPr>
          <p:cNvPr id="2058" name="Text Box 12"/>
          <p:cNvSpPr txBox="1">
            <a:spLocks noChangeArrowheads="1"/>
          </p:cNvSpPr>
          <p:nvPr/>
        </p:nvSpPr>
        <p:spPr bwMode="auto">
          <a:xfrm>
            <a:off x="6308725" y="4689475"/>
            <a:ext cx="336550" cy="457200"/>
          </a:xfrm>
          <a:prstGeom prst="rect">
            <a:avLst/>
          </a:prstGeom>
          <a:noFill/>
          <a:ln w="9525">
            <a:noFill/>
            <a:miter lim="800000"/>
            <a:headEnd/>
            <a:tailEnd/>
          </a:ln>
        </p:spPr>
        <p:txBody>
          <a:bodyPr wrap="none">
            <a:spAutoFit/>
          </a:bodyPr>
          <a:lstStyle/>
          <a:p>
            <a:r>
              <a:rPr lang="en-US"/>
              <a:t>x</a:t>
            </a:r>
          </a:p>
        </p:txBody>
      </p:sp>
      <p:sp>
        <p:nvSpPr>
          <p:cNvPr id="2059" name="Text Box 13"/>
          <p:cNvSpPr txBox="1">
            <a:spLocks noChangeArrowheads="1"/>
          </p:cNvSpPr>
          <p:nvPr/>
        </p:nvSpPr>
        <p:spPr bwMode="auto">
          <a:xfrm>
            <a:off x="4479925" y="3089275"/>
            <a:ext cx="336550" cy="457200"/>
          </a:xfrm>
          <a:prstGeom prst="rect">
            <a:avLst/>
          </a:prstGeom>
          <a:noFill/>
          <a:ln w="9525">
            <a:noFill/>
            <a:miter lim="800000"/>
            <a:headEnd/>
            <a:tailEnd/>
          </a:ln>
        </p:spPr>
        <p:txBody>
          <a:bodyPr wrap="none">
            <a:spAutoFit/>
          </a:bodyPr>
          <a:lstStyle/>
          <a:p>
            <a:r>
              <a:rPr lang="en-US"/>
              <a:t>y</a:t>
            </a:r>
          </a:p>
        </p:txBody>
      </p:sp>
      <p:sp>
        <p:nvSpPr>
          <p:cNvPr id="2060" name="Text Box 14"/>
          <p:cNvSpPr txBox="1">
            <a:spLocks noChangeArrowheads="1"/>
          </p:cNvSpPr>
          <p:nvPr/>
        </p:nvSpPr>
        <p:spPr bwMode="auto">
          <a:xfrm>
            <a:off x="5622925" y="3622675"/>
            <a:ext cx="1700213" cy="457200"/>
          </a:xfrm>
          <a:prstGeom prst="rect">
            <a:avLst/>
          </a:prstGeom>
          <a:noFill/>
          <a:ln w="9525">
            <a:noFill/>
            <a:miter lim="800000"/>
            <a:headEnd/>
            <a:tailEnd/>
          </a:ln>
        </p:spPr>
        <p:txBody>
          <a:bodyPr wrap="none">
            <a:spAutoFit/>
          </a:bodyPr>
          <a:lstStyle/>
          <a:p>
            <a:r>
              <a:rPr lang="en-US"/>
              <a:t>P(x, r</a:t>
            </a:r>
            <a:r>
              <a:rPr lang="en-US" baseline="30000"/>
              <a:t>2</a:t>
            </a:r>
            <a:r>
              <a:rPr lang="en-US"/>
              <a:t> – x</a:t>
            </a:r>
            <a:r>
              <a:rPr lang="en-US" baseline="30000"/>
              <a:t>2</a:t>
            </a:r>
            <a:r>
              <a:rPr lang="en-US"/>
              <a:t> )</a:t>
            </a:r>
          </a:p>
        </p:txBody>
      </p:sp>
      <p:sp>
        <p:nvSpPr>
          <p:cNvPr id="2061" name="Line 15"/>
          <p:cNvSpPr>
            <a:spLocks noChangeShapeType="1"/>
          </p:cNvSpPr>
          <p:nvPr/>
        </p:nvSpPr>
        <p:spPr bwMode="auto">
          <a:xfrm>
            <a:off x="6081932" y="3657600"/>
            <a:ext cx="762000" cy="0"/>
          </a:xfrm>
          <a:prstGeom prst="line">
            <a:avLst/>
          </a:prstGeom>
          <a:noFill/>
          <a:ln w="9525">
            <a:solidFill>
              <a:schemeClr val="tx1"/>
            </a:solidFill>
            <a:miter lim="800000"/>
            <a:headEnd/>
            <a:tailEnd/>
          </a:ln>
        </p:spPr>
        <p:txBody>
          <a:bodyPr wrap="none"/>
          <a:lstStyle/>
          <a:p>
            <a:endParaRPr lang="en-US"/>
          </a:p>
        </p:txBody>
      </p:sp>
      <p:sp>
        <p:nvSpPr>
          <p:cNvPr id="2062" name="Line 16"/>
          <p:cNvSpPr>
            <a:spLocks noChangeShapeType="1"/>
          </p:cNvSpPr>
          <p:nvPr/>
        </p:nvSpPr>
        <p:spPr bwMode="auto">
          <a:xfrm>
            <a:off x="6081932" y="3657600"/>
            <a:ext cx="0" cy="304800"/>
          </a:xfrm>
          <a:prstGeom prst="line">
            <a:avLst/>
          </a:prstGeom>
          <a:noFill/>
          <a:ln w="9525">
            <a:solidFill>
              <a:schemeClr val="tx1"/>
            </a:solidFill>
            <a:miter lim="800000"/>
            <a:headEnd/>
            <a:tailEnd/>
          </a:ln>
        </p:spPr>
        <p:txBody>
          <a:bodyPr wrap="none"/>
          <a:lstStyle/>
          <a:p>
            <a:endParaRPr lang="en-US"/>
          </a:p>
        </p:txBody>
      </p:sp>
      <p:sp>
        <p:nvSpPr>
          <p:cNvPr id="2063" name="Line 17"/>
          <p:cNvSpPr>
            <a:spLocks noChangeShapeType="1"/>
          </p:cNvSpPr>
          <p:nvPr/>
        </p:nvSpPr>
        <p:spPr bwMode="auto">
          <a:xfrm flipH="1" flipV="1">
            <a:off x="6005732" y="3886200"/>
            <a:ext cx="76200" cy="76200"/>
          </a:xfrm>
          <a:prstGeom prst="line">
            <a:avLst/>
          </a:prstGeom>
          <a:noFill/>
          <a:ln w="9525">
            <a:solidFill>
              <a:schemeClr val="tx1"/>
            </a:solidFill>
            <a:miter lim="800000"/>
            <a:headEnd/>
            <a:tailEnd/>
          </a:ln>
        </p:spPr>
        <p:txBody>
          <a:bodyPr wrap="none"/>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xfrm>
            <a:off x="457200" y="762000"/>
            <a:ext cx="8229600" cy="5364163"/>
          </a:xfrm>
        </p:spPr>
        <p:txBody>
          <a:bodyPr/>
          <a:lstStyle/>
          <a:p>
            <a:pPr eaLnBrk="1" hangingPunct="1">
              <a:lnSpc>
                <a:spcPct val="90000"/>
              </a:lnSpc>
            </a:pPr>
            <a:r>
              <a:rPr lang="en-IE" smtClean="0"/>
              <a:t>However, unsurprisingly this is not a brilliant solution!</a:t>
            </a:r>
            <a:endParaRPr lang="en-US" smtClean="0"/>
          </a:p>
          <a:p>
            <a:pPr eaLnBrk="1" hangingPunct="1">
              <a:lnSpc>
                <a:spcPct val="90000"/>
              </a:lnSpc>
            </a:pPr>
            <a:r>
              <a:rPr lang="en-IE" smtClean="0"/>
              <a:t>Firstly, the resulting circle has large gaps where the slope approaches the vertical</a:t>
            </a:r>
          </a:p>
          <a:p>
            <a:pPr eaLnBrk="1" hangingPunct="1">
              <a:lnSpc>
                <a:spcPct val="90000"/>
              </a:lnSpc>
            </a:pPr>
            <a:r>
              <a:rPr lang="en-IE" smtClean="0"/>
              <a:t>Secondly, the calculations are not very efficient</a:t>
            </a:r>
          </a:p>
          <a:p>
            <a:pPr lvl="1" eaLnBrk="1" hangingPunct="1">
              <a:lnSpc>
                <a:spcPct val="90000"/>
              </a:lnSpc>
            </a:pPr>
            <a:r>
              <a:rPr lang="en-IE" smtClean="0"/>
              <a:t>The square (multiply) operations</a:t>
            </a:r>
          </a:p>
          <a:p>
            <a:pPr lvl="1" eaLnBrk="1" hangingPunct="1">
              <a:lnSpc>
                <a:spcPct val="90000"/>
              </a:lnSpc>
            </a:pPr>
            <a:r>
              <a:rPr lang="en-IE" smtClean="0"/>
              <a:t>The square root operation – try really hard to avoid these!</a:t>
            </a:r>
          </a:p>
          <a:p>
            <a:pPr eaLnBrk="1" hangingPunct="1">
              <a:lnSpc>
                <a:spcPct val="90000"/>
              </a:lnSpc>
            </a:pPr>
            <a:r>
              <a:rPr lang="en-IE" smtClean="0"/>
              <a:t>We need a more efficient, more accurate solution</a:t>
            </a:r>
            <a:endParaRPr lang="en-US" smtClean="0"/>
          </a:p>
        </p:txBody>
      </p:sp>
      <p:sp>
        <p:nvSpPr>
          <p:cNvPr id="11267" name="Rectangle 4"/>
          <p:cNvSpPr>
            <a:spLocks noChangeArrowheads="1"/>
          </p:cNvSpPr>
          <p:nvPr/>
        </p:nvSpPr>
        <p:spPr bwMode="auto">
          <a:xfrm>
            <a:off x="4133850" y="2406650"/>
            <a:ext cx="4552950" cy="4451350"/>
          </a:xfrm>
          <a:prstGeom prst="rect">
            <a:avLst/>
          </a:prstGeom>
          <a:noFill/>
          <a:ln w="9525">
            <a:noFill/>
            <a:miter lim="800000"/>
            <a:headEnd/>
            <a:tailEnd/>
          </a:ln>
        </p:spPr>
        <p:txBody>
          <a:bodyPr/>
          <a:lstStyle/>
          <a:p>
            <a:pPr marL="342900" indent="-342900">
              <a:spcBef>
                <a:spcPct val="20000"/>
              </a:spcBef>
              <a:buFontTx/>
              <a:buChar char="•"/>
            </a:pPr>
            <a:endParaRPr lang="en-GB" sz="32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a:xfrm>
            <a:off x="533400" y="990600"/>
            <a:ext cx="8305800" cy="5562600"/>
          </a:xfrm>
        </p:spPr>
        <p:txBody>
          <a:bodyPr/>
          <a:lstStyle/>
          <a:p>
            <a:pPr eaLnBrk="1" hangingPunct="1">
              <a:buFont typeface="Wingdings" pitchFamily="2" charset="2"/>
              <a:buNone/>
            </a:pPr>
            <a:r>
              <a:rPr lang="en-US" b="1" u="sng" smtClean="0"/>
              <a:t>Scan Convert a Circle using trigonometric </a:t>
            </a:r>
          </a:p>
          <a:p>
            <a:pPr eaLnBrk="1" hangingPunct="1">
              <a:buFont typeface="Wingdings" pitchFamily="2" charset="2"/>
              <a:buNone/>
            </a:pPr>
            <a:r>
              <a:rPr lang="en-US" b="1" u="sng" smtClean="0"/>
              <a:t>method:-</a:t>
            </a:r>
          </a:p>
          <a:p>
            <a:pPr eaLnBrk="1" hangingPunct="1">
              <a:buFont typeface="Wingdings" pitchFamily="2" charset="2"/>
              <a:buNone/>
            </a:pPr>
            <a:r>
              <a:rPr lang="en-US" smtClean="0"/>
              <a:t>This second method of defining a circle uses functions :   </a:t>
            </a:r>
            <a:r>
              <a:rPr lang="en-US" b="1" smtClean="0"/>
              <a:t>x = r cos </a:t>
            </a:r>
            <a:r>
              <a:rPr lang="en-US" b="1" smtClean="0">
                <a:cs typeface="Times New Roman" pitchFamily="18" charset="0"/>
              </a:rPr>
              <a:t>θ, </a:t>
            </a:r>
            <a:r>
              <a:rPr lang="en-US" b="1" smtClean="0"/>
              <a:t>y = r sin </a:t>
            </a:r>
            <a:r>
              <a:rPr lang="en-US" b="1" smtClean="0">
                <a:cs typeface="Times New Roman" pitchFamily="18" charset="0"/>
              </a:rPr>
              <a:t>θ</a:t>
            </a:r>
          </a:p>
          <a:p>
            <a:pPr eaLnBrk="1" hangingPunct="1">
              <a:buFont typeface="Wingdings" pitchFamily="2" charset="2"/>
              <a:buNone/>
            </a:pPr>
            <a:r>
              <a:rPr lang="en-US" b="1" smtClean="0">
                <a:cs typeface="Times New Roman" pitchFamily="18" charset="0"/>
              </a:rPr>
              <a:t> </a:t>
            </a:r>
            <a:endParaRPr lang="en-US" smtClean="0"/>
          </a:p>
        </p:txBody>
      </p:sp>
      <p:graphicFrame>
        <p:nvGraphicFramePr>
          <p:cNvPr id="3074" name="Object 1024"/>
          <p:cNvGraphicFramePr>
            <a:graphicFrameLocks noChangeAspect="1"/>
          </p:cNvGraphicFramePr>
          <p:nvPr/>
        </p:nvGraphicFramePr>
        <p:xfrm>
          <a:off x="2743200" y="3352800"/>
          <a:ext cx="3886200" cy="3505200"/>
        </p:xfrm>
        <a:graphic>
          <a:graphicData uri="http://schemas.openxmlformats.org/presentationml/2006/ole">
            <p:oleObj spid="_x0000_s3074" name="Bitmap Image" r:id="rId3" imgW="3629532" imgH="3476190" progId="PBrush">
              <p:embed/>
            </p:oleObj>
          </a:graphicData>
        </a:graphic>
      </p:graphicFrame>
      <p:sp>
        <p:nvSpPr>
          <p:cNvPr id="3076" name="Line 5"/>
          <p:cNvSpPr>
            <a:spLocks noChangeShapeType="1"/>
          </p:cNvSpPr>
          <p:nvPr/>
        </p:nvSpPr>
        <p:spPr bwMode="auto">
          <a:xfrm>
            <a:off x="4800600" y="4800600"/>
            <a:ext cx="76200" cy="228600"/>
          </a:xfrm>
          <a:prstGeom prst="line">
            <a:avLst/>
          </a:prstGeom>
          <a:noFill/>
          <a:ln w="9525">
            <a:solidFill>
              <a:schemeClr val="tx1"/>
            </a:solidFill>
            <a:miter lim="800000"/>
            <a:headEnd/>
            <a:tailEnd/>
          </a:ln>
        </p:spPr>
        <p:txBody>
          <a:bodyPr wrap="none"/>
          <a:lstStyle/>
          <a:p>
            <a:endParaRPr lang="en-US"/>
          </a:p>
        </p:txBody>
      </p:sp>
      <p:sp>
        <p:nvSpPr>
          <p:cNvPr id="3077" name="Text Box 6"/>
          <p:cNvSpPr txBox="1">
            <a:spLocks noChangeArrowheads="1"/>
          </p:cNvSpPr>
          <p:nvPr/>
        </p:nvSpPr>
        <p:spPr bwMode="auto">
          <a:xfrm>
            <a:off x="4876800" y="4648200"/>
            <a:ext cx="304800" cy="457200"/>
          </a:xfrm>
          <a:prstGeom prst="rect">
            <a:avLst/>
          </a:prstGeom>
          <a:noFill/>
          <a:ln w="9525">
            <a:noFill/>
            <a:miter lim="800000"/>
            <a:headEnd/>
            <a:tailEnd/>
          </a:ln>
        </p:spPr>
        <p:txBody>
          <a:bodyPr>
            <a:spAutoFit/>
          </a:bodyPr>
          <a:lstStyle/>
          <a:p>
            <a:r>
              <a:rPr lang="en-US">
                <a:cs typeface="Times New Roman" pitchFamily="18" charset="0"/>
              </a:rPr>
              <a:t>θ</a:t>
            </a:r>
          </a:p>
        </p:txBody>
      </p:sp>
      <p:sp>
        <p:nvSpPr>
          <p:cNvPr id="3078" name="Line 8"/>
          <p:cNvSpPr>
            <a:spLocks noChangeShapeType="1"/>
          </p:cNvSpPr>
          <p:nvPr/>
        </p:nvSpPr>
        <p:spPr bwMode="auto">
          <a:xfrm>
            <a:off x="5638800" y="4038600"/>
            <a:ext cx="838200" cy="0"/>
          </a:xfrm>
          <a:prstGeom prst="line">
            <a:avLst/>
          </a:prstGeom>
          <a:noFill/>
          <a:ln w="9525">
            <a:solidFill>
              <a:schemeClr val="tx1"/>
            </a:solidFill>
            <a:miter lim="800000"/>
            <a:headEnd/>
            <a:tailEnd/>
          </a:ln>
        </p:spPr>
        <p:txBody>
          <a:bodyPr wrap="none"/>
          <a:lstStyle/>
          <a:p>
            <a:endParaRPr lang="en-US"/>
          </a:p>
        </p:txBody>
      </p:sp>
      <p:sp>
        <p:nvSpPr>
          <p:cNvPr id="3079" name="Line 9"/>
          <p:cNvSpPr>
            <a:spLocks noChangeShapeType="1"/>
          </p:cNvSpPr>
          <p:nvPr/>
        </p:nvSpPr>
        <p:spPr bwMode="auto">
          <a:xfrm>
            <a:off x="6248400" y="4038600"/>
            <a:ext cx="0" cy="990600"/>
          </a:xfrm>
          <a:prstGeom prst="line">
            <a:avLst/>
          </a:prstGeom>
          <a:noFill/>
          <a:ln w="9525">
            <a:solidFill>
              <a:schemeClr val="tx1"/>
            </a:solidFill>
            <a:miter lim="800000"/>
            <a:headEnd type="triangle" w="med" len="med"/>
            <a:tailEnd type="triangle" w="med" len="med"/>
          </a:ln>
        </p:spPr>
        <p:txBody>
          <a:bodyPr wrap="none"/>
          <a:lstStyle/>
          <a:p>
            <a:endParaRPr lang="en-US"/>
          </a:p>
        </p:txBody>
      </p:sp>
      <p:sp>
        <p:nvSpPr>
          <p:cNvPr id="3080" name="Line 11"/>
          <p:cNvSpPr>
            <a:spLocks noChangeShapeType="1"/>
          </p:cNvSpPr>
          <p:nvPr/>
        </p:nvSpPr>
        <p:spPr bwMode="auto">
          <a:xfrm>
            <a:off x="4572000" y="5181600"/>
            <a:ext cx="1066800" cy="0"/>
          </a:xfrm>
          <a:prstGeom prst="line">
            <a:avLst/>
          </a:prstGeom>
          <a:noFill/>
          <a:ln w="9525">
            <a:solidFill>
              <a:schemeClr val="tx1"/>
            </a:solidFill>
            <a:miter lim="800000"/>
            <a:headEnd type="triangle" w="med" len="med"/>
            <a:tailEnd type="triangle" w="med" len="med"/>
          </a:ln>
        </p:spPr>
        <p:txBody>
          <a:bodyPr wrap="none"/>
          <a:lstStyle/>
          <a:p>
            <a:endParaRPr lang="en-US"/>
          </a:p>
        </p:txBody>
      </p:sp>
      <p:sp>
        <p:nvSpPr>
          <p:cNvPr id="3081" name="Text Box 12"/>
          <p:cNvSpPr txBox="1">
            <a:spLocks noChangeArrowheads="1"/>
          </p:cNvSpPr>
          <p:nvPr/>
        </p:nvSpPr>
        <p:spPr bwMode="auto">
          <a:xfrm>
            <a:off x="6461125" y="4232275"/>
            <a:ext cx="939800" cy="457200"/>
          </a:xfrm>
          <a:prstGeom prst="rect">
            <a:avLst/>
          </a:prstGeom>
          <a:noFill/>
          <a:ln w="9525">
            <a:noFill/>
            <a:miter lim="800000"/>
            <a:headEnd/>
            <a:tailEnd/>
          </a:ln>
        </p:spPr>
        <p:txBody>
          <a:bodyPr wrap="none">
            <a:spAutoFit/>
          </a:bodyPr>
          <a:lstStyle/>
          <a:p>
            <a:r>
              <a:rPr lang="en-US"/>
              <a:t>r sin </a:t>
            </a:r>
            <a:r>
              <a:rPr lang="en-US">
                <a:cs typeface="Times New Roman" pitchFamily="18" charset="0"/>
              </a:rPr>
              <a:t>θ</a:t>
            </a:r>
          </a:p>
        </p:txBody>
      </p:sp>
      <p:sp>
        <p:nvSpPr>
          <p:cNvPr id="3082" name="Text Box 15"/>
          <p:cNvSpPr txBox="1">
            <a:spLocks noChangeArrowheads="1"/>
          </p:cNvSpPr>
          <p:nvPr/>
        </p:nvSpPr>
        <p:spPr bwMode="auto">
          <a:xfrm>
            <a:off x="5013325" y="5070475"/>
            <a:ext cx="990600" cy="822325"/>
          </a:xfrm>
          <a:prstGeom prst="rect">
            <a:avLst/>
          </a:prstGeom>
          <a:noFill/>
          <a:ln w="9525">
            <a:noFill/>
            <a:miter lim="800000"/>
            <a:headEnd/>
            <a:tailEnd/>
          </a:ln>
        </p:spPr>
        <p:txBody>
          <a:bodyPr wrap="none">
            <a:spAutoFit/>
          </a:bodyPr>
          <a:lstStyle/>
          <a:p>
            <a:r>
              <a:rPr lang="en-US"/>
              <a:t>r cos </a:t>
            </a:r>
            <a:r>
              <a:rPr lang="en-US">
                <a:cs typeface="Times New Roman" pitchFamily="18" charset="0"/>
              </a:rPr>
              <a:t>θ</a:t>
            </a:r>
          </a:p>
          <a:p>
            <a:endParaRPr lang="en-US"/>
          </a:p>
        </p:txBody>
      </p:sp>
      <p:sp>
        <p:nvSpPr>
          <p:cNvPr id="3083" name="Text Box 16"/>
          <p:cNvSpPr txBox="1">
            <a:spLocks noChangeArrowheads="1"/>
          </p:cNvSpPr>
          <p:nvPr/>
        </p:nvSpPr>
        <p:spPr bwMode="auto">
          <a:xfrm>
            <a:off x="5638800" y="3505200"/>
            <a:ext cx="2195513" cy="457200"/>
          </a:xfrm>
          <a:prstGeom prst="rect">
            <a:avLst/>
          </a:prstGeom>
          <a:noFill/>
          <a:ln w="9525">
            <a:noFill/>
            <a:miter lim="800000"/>
            <a:headEnd/>
            <a:tailEnd/>
          </a:ln>
        </p:spPr>
        <p:txBody>
          <a:bodyPr wrap="none">
            <a:spAutoFit/>
          </a:bodyPr>
          <a:lstStyle/>
          <a:p>
            <a:r>
              <a:rPr lang="en-US"/>
              <a:t>P(r cos </a:t>
            </a:r>
            <a:r>
              <a:rPr lang="en-US">
                <a:cs typeface="Times New Roman" pitchFamily="18" charset="0"/>
              </a:rPr>
              <a:t>θ,r sin θ)</a:t>
            </a:r>
          </a:p>
        </p:txBody>
      </p:sp>
      <p:sp>
        <p:nvSpPr>
          <p:cNvPr id="3084" name="Text Box 17"/>
          <p:cNvSpPr txBox="1">
            <a:spLocks noChangeArrowheads="1"/>
          </p:cNvSpPr>
          <p:nvPr/>
        </p:nvSpPr>
        <p:spPr bwMode="auto">
          <a:xfrm>
            <a:off x="6537325" y="4841875"/>
            <a:ext cx="336550" cy="457200"/>
          </a:xfrm>
          <a:prstGeom prst="rect">
            <a:avLst/>
          </a:prstGeom>
          <a:noFill/>
          <a:ln w="9525">
            <a:noFill/>
            <a:miter lim="800000"/>
            <a:headEnd/>
            <a:tailEnd/>
          </a:ln>
        </p:spPr>
        <p:txBody>
          <a:bodyPr wrap="none">
            <a:spAutoFit/>
          </a:bodyPr>
          <a:lstStyle/>
          <a:p>
            <a:r>
              <a:rPr lang="en-US"/>
              <a:t>x</a:t>
            </a:r>
          </a:p>
        </p:txBody>
      </p:sp>
      <p:sp>
        <p:nvSpPr>
          <p:cNvPr id="3085" name="Text Box 18"/>
          <p:cNvSpPr txBox="1">
            <a:spLocks noChangeArrowheads="1"/>
          </p:cNvSpPr>
          <p:nvPr/>
        </p:nvSpPr>
        <p:spPr bwMode="auto">
          <a:xfrm>
            <a:off x="4251325" y="3089275"/>
            <a:ext cx="336550" cy="457200"/>
          </a:xfrm>
          <a:prstGeom prst="rect">
            <a:avLst/>
          </a:prstGeom>
          <a:noFill/>
          <a:ln w="9525">
            <a:noFill/>
            <a:miter lim="800000"/>
            <a:headEnd/>
            <a:tailEnd/>
          </a:ln>
        </p:spPr>
        <p:txBody>
          <a:bodyPr wrap="none">
            <a:spAutoFit/>
          </a:bodyPr>
          <a:lstStyle/>
          <a:p>
            <a:r>
              <a:rPr lang="en-US"/>
              <a:t>y</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idx="1"/>
          </p:nvPr>
        </p:nvSpPr>
        <p:spPr>
          <a:xfrm>
            <a:off x="1066800" y="1066800"/>
            <a:ext cx="7772400" cy="5410200"/>
          </a:xfrm>
        </p:spPr>
        <p:txBody>
          <a:bodyPr/>
          <a:lstStyle/>
          <a:p>
            <a:pPr eaLnBrk="1" hangingPunct="1">
              <a:buFont typeface="Wingdings" pitchFamily="2" charset="2"/>
              <a:buNone/>
            </a:pPr>
            <a:r>
              <a:rPr lang="en-US" smtClean="0">
                <a:cs typeface="Times New Roman" pitchFamily="18" charset="0"/>
              </a:rPr>
              <a:t>θ = current angle,  r = circle radius</a:t>
            </a:r>
          </a:p>
          <a:p>
            <a:pPr eaLnBrk="1" hangingPunct="1">
              <a:buFont typeface="Wingdings" pitchFamily="2" charset="2"/>
              <a:buNone/>
            </a:pPr>
            <a:r>
              <a:rPr lang="en-US" smtClean="0">
                <a:cs typeface="Times New Roman" pitchFamily="18" charset="0"/>
              </a:rPr>
              <a:t> By this method θ is stepped from θ to π /4</a:t>
            </a:r>
          </a:p>
          <a:p>
            <a:pPr eaLnBrk="1" hangingPunct="1">
              <a:buFont typeface="Wingdings" pitchFamily="2" charset="2"/>
              <a:buNone/>
            </a:pPr>
            <a:r>
              <a:rPr lang="en-US" smtClean="0">
                <a:cs typeface="Times New Roman" pitchFamily="18" charset="0"/>
              </a:rPr>
              <a:t>&amp; each value of x &amp; y is calculated.</a:t>
            </a:r>
          </a:p>
          <a:p>
            <a:pPr eaLnBrk="1" hangingPunct="1">
              <a:buFont typeface="Wingdings" pitchFamily="2" charset="2"/>
              <a:buNone/>
            </a:pPr>
            <a:r>
              <a:rPr lang="en-US" smtClean="0">
                <a:cs typeface="Times New Roman" pitchFamily="18" charset="0"/>
              </a:rPr>
              <a:t>Computation of values of </a:t>
            </a:r>
            <a:r>
              <a:rPr lang="en-US" smtClean="0"/>
              <a:t>sin </a:t>
            </a:r>
            <a:r>
              <a:rPr lang="en-US" smtClean="0">
                <a:cs typeface="Times New Roman" pitchFamily="18" charset="0"/>
              </a:rPr>
              <a:t>θ &amp; </a:t>
            </a:r>
            <a:r>
              <a:rPr lang="en-US" smtClean="0"/>
              <a:t>cos </a:t>
            </a:r>
            <a:r>
              <a:rPr lang="en-US" smtClean="0">
                <a:cs typeface="Times New Roman" pitchFamily="18" charset="0"/>
              </a:rPr>
              <a:t>θ are</a:t>
            </a:r>
          </a:p>
          <a:p>
            <a:pPr eaLnBrk="1" hangingPunct="1">
              <a:buFont typeface="Wingdings" pitchFamily="2" charset="2"/>
              <a:buNone/>
            </a:pPr>
            <a:r>
              <a:rPr lang="en-US" smtClean="0">
                <a:cs typeface="Times New Roman" pitchFamily="18" charset="0"/>
              </a:rPr>
              <a:t>very time consuming</a:t>
            </a:r>
            <a:endParaRPr lang="en-US" smtClean="0"/>
          </a:p>
          <a:p>
            <a:pPr eaLnBrk="1" hangingPunct="1">
              <a:buFont typeface="Wingdings" pitchFamily="2" charset="2"/>
              <a:buNone/>
            </a:pPr>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BF00082CEB354F851505B9B2BD2B4A" ma:contentTypeVersion="10" ma:contentTypeDescription="Create a new document." ma:contentTypeScope="" ma:versionID="729abe442ab21b7751a7d4100211f726">
  <xsd:schema xmlns:xsd="http://www.w3.org/2001/XMLSchema" xmlns:xs="http://www.w3.org/2001/XMLSchema" xmlns:p="http://schemas.microsoft.com/office/2006/metadata/properties" xmlns:ns2="e5d9e52d-36e2-4bc1-82af-774c177b5726" xmlns:ns3="dbc3d2d7-fa1e-4b97-8e24-6ae37e59164c" targetNamespace="http://schemas.microsoft.com/office/2006/metadata/properties" ma:root="true" ma:fieldsID="7605f982a1e9e9ab0576de15bd6ec147" ns2:_="" ns3:_="">
    <xsd:import namespace="e5d9e52d-36e2-4bc1-82af-774c177b5726"/>
    <xsd:import namespace="dbc3d2d7-fa1e-4b97-8e24-6ae37e59164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d9e52d-36e2-4bc1-82af-774c177b572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bc3d2d7-fa1e-4b97-8e24-6ae37e59164c"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5815CB6-9F28-4DDD-8053-D72D4EA76B27}"/>
</file>

<file path=customXml/itemProps2.xml><?xml version="1.0" encoding="utf-8"?>
<ds:datastoreItem xmlns:ds="http://schemas.openxmlformats.org/officeDocument/2006/customXml" ds:itemID="{5C1C3075-31D8-47CF-9308-C97B29CB8FE0}"/>
</file>

<file path=customXml/itemProps3.xml><?xml version="1.0" encoding="utf-8"?>
<ds:datastoreItem xmlns:ds="http://schemas.openxmlformats.org/officeDocument/2006/customXml" ds:itemID="{8A243DA1-AD23-40CB-8253-5F8EE5F8E731}"/>
</file>

<file path=docProps/app.xml><?xml version="1.0" encoding="utf-8"?>
<Properties xmlns="http://schemas.openxmlformats.org/officeDocument/2006/extended-properties" xmlns:vt="http://schemas.openxmlformats.org/officeDocument/2006/docPropsVTypes">
  <TotalTime>910</TotalTime>
  <Words>1652</Words>
  <Application>Microsoft Office PowerPoint</Application>
  <PresentationFormat>On-screen Show (4:3)</PresentationFormat>
  <Paragraphs>208</Paragraphs>
  <Slides>29</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29</vt:i4>
      </vt:variant>
    </vt:vector>
  </HeadingPairs>
  <TitlesOfParts>
    <vt:vector size="32" baseType="lpstr">
      <vt:lpstr>Office Theme</vt:lpstr>
      <vt:lpstr>Bitmap Image</vt:lpstr>
      <vt:lpstr>Equation</vt:lpstr>
      <vt:lpstr>Circle Generating Algorithm</vt:lpstr>
      <vt:lpstr>Bresenham’s Circle Generating Algorithm</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Eight-Way Symmetry</vt:lpstr>
      <vt:lpstr>Mid Point Circle Drawing Algorithm</vt:lpstr>
      <vt:lpstr>Mid-Point Circle Algorithm</vt:lpstr>
      <vt:lpstr>Slide 21</vt:lpstr>
      <vt:lpstr>Slide 22</vt:lpstr>
      <vt:lpstr>Slide 23</vt:lpstr>
      <vt:lpstr>Slide 24</vt:lpstr>
      <vt:lpstr>Slide 25</vt:lpstr>
      <vt:lpstr>Slide 26</vt:lpstr>
      <vt:lpstr>Slide 27</vt:lpstr>
      <vt:lpstr>Slide 28</vt:lpstr>
      <vt:lpstr>Slide 29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Circle Generating Algorithm</dc:title>
  <dc:creator>Narender</dc:creator>
  <cp:lastModifiedBy>Windows User</cp:lastModifiedBy>
  <cp:revision>34</cp:revision>
  <dcterms:created xsi:type="dcterms:W3CDTF">2006-08-16T00:00:00Z</dcterms:created>
  <dcterms:modified xsi:type="dcterms:W3CDTF">2022-01-24T06:39:16Z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0x01010075BF00082CEB354F851505B9B2BD2B4A</vt:lpwstr>
  </property>
</Properties>
</file>