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20" r:id="rId3"/>
    <p:sldId id="421" r:id="rId4"/>
    <p:sldId id="407" r:id="rId5"/>
    <p:sldId id="257" r:id="rId6"/>
    <p:sldId id="258" r:id="rId7"/>
    <p:sldId id="377" r:id="rId8"/>
    <p:sldId id="375" r:id="rId9"/>
    <p:sldId id="386" r:id="rId10"/>
    <p:sldId id="259" r:id="rId11"/>
    <p:sldId id="419" r:id="rId12"/>
    <p:sldId id="378" r:id="rId13"/>
    <p:sldId id="379" r:id="rId14"/>
    <p:sldId id="380" r:id="rId15"/>
    <p:sldId id="381" r:id="rId16"/>
    <p:sldId id="405" r:id="rId17"/>
    <p:sldId id="408" r:id="rId18"/>
    <p:sldId id="406" r:id="rId19"/>
    <p:sldId id="3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554A-E608-4DAB-9AC6-3FE1D977E688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8BB97-7EA5-4830-B8DA-7004BC40E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D3DE64-6341-480F-83BC-527F5D5E9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CD00C-9DB6-42A5-81C2-B6615514FB2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63970" name="Rectangle 2">
            <a:extLst>
              <a:ext uri="{FF2B5EF4-FFF2-40B4-BE49-F238E27FC236}">
                <a16:creationId xmlns:a16="http://schemas.microsoft.com/office/drawing/2014/main" id="{E4B2F6C4-F543-4CEB-8F2C-6FA0E5B7D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>
            <a:extLst>
              <a:ext uri="{FF2B5EF4-FFF2-40B4-BE49-F238E27FC236}">
                <a16:creationId xmlns:a16="http://schemas.microsoft.com/office/drawing/2014/main" id="{CEA64E88-EA8E-4957-B2D6-6D338BF33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3AB590E-1AE7-4C46-B0AD-3B2E73D04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434B3A-A248-48CC-8CD1-ABC171F8D41B}" type="slidenum">
              <a:rPr lang="en-US" altLang="en-US" sz="13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6865" name="Rectangle 8">
            <a:extLst>
              <a:ext uri="{FF2B5EF4-FFF2-40B4-BE49-F238E27FC236}">
                <a16:creationId xmlns:a16="http://schemas.microsoft.com/office/drawing/2014/main" id="{E2B72120-9BF3-4D83-89B1-C3A21D5F5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 anchor="b"/>
          <a:lstStyle>
            <a:lvl1pPr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D31B193-37FE-4695-9A4A-B3C4D29CD1F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47478F67-6BEC-4738-AC18-58DA78A2B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D3C7149-2646-4DCD-A3B5-93A2C43E6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0" tIns="46415" rIns="92830" bIns="46415"/>
          <a:lstStyle/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Do the head count of who uses each tool routinely or more preferentially.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There are other commercial software: S-PLUS, SAS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Much limited data mining tools: Weka, DAP, gretl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Matlab – for matrices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IDL – for visualization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 – for statistics, and open, extensible, large community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Other Open Source Projects: 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900">
                <a:latin typeface="Arial" panose="020B0604020202020204" pitchFamily="34" charset="0"/>
                <a:cs typeface="Arial" panose="020B0604020202020204" pitchFamily="34" charset="0"/>
              </a:rPr>
              <a:t>Dap, gretl, Weka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Other Proprietary Projects: 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IDL, Matlab, Mathematica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Dap: a small statistics and graphics package based on C. Anyone familiar with the basic syntax of C programs can learn to use the C-style features of Dap quickly and easily; advanced features of C are not necessary, although they are available. 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Gretl: Gnu Regression, Econometrics and Time-series Library. for econometric analysis 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Weka: a collection of machine learning algorithms for data mining tasks. </a:t>
            </a: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27100"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4EC9B35-19A9-446B-855C-0AF55F992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AB7759-F63E-433B-A146-20674C288B44}" type="slidenum">
              <a:rPr lang="en-US" altLang="en-US" sz="13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0723" name="Slide Image Placeholder 1">
            <a:extLst>
              <a:ext uri="{FF2B5EF4-FFF2-40B4-BE49-F238E27FC236}">
                <a16:creationId xmlns:a16="http://schemas.microsoft.com/office/drawing/2014/main" id="{6F62D1E8-FBBD-4D3F-A6DF-FE2EF1CAA1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Notes Placeholder 2">
            <a:extLst>
              <a:ext uri="{FF2B5EF4-FFF2-40B4-BE49-F238E27FC236}">
                <a16:creationId xmlns:a16="http://schemas.microsoft.com/office/drawing/2014/main" id="{009F8F76-4A90-4509-8EF1-EDF635D6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0" tIns="46415" rIns="92830" bIns="46415"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Low level languages can yield good performance, but often the productivity suffers.  In contrast, high-level languages can offer good productivity, at the expense of performance.  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Since many scientists use scripting environments, such as R, MATLAB and IDL, pR strives to bring the performance of low-level languages into high-level languages, specifically R, by enabling third-party compiled routines to execute transparently within R.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Examples of parallel third-party libraries: ScaLAPACK, PETSc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Slide Number Placeholder 3">
            <a:extLst>
              <a:ext uri="{FF2B5EF4-FFF2-40B4-BE49-F238E27FC236}">
                <a16:creationId xmlns:a16="http://schemas.microsoft.com/office/drawing/2014/main" id="{0CFB1AB5-F46B-4268-B4AC-9E07996B9D13}"/>
              </a:ext>
            </a:extLst>
          </p:cNvPr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0" tIns="46415" rIns="92830" bIns="46415" anchor="b"/>
          <a:lstStyle>
            <a:lvl1pPr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EAB9FAE-7353-4F5D-9B2B-76A84AE9ED65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32C67D6-6A1D-42D3-BD6F-8BE5F75AE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FE9425-677B-409A-B7CE-BAC38E69C458}" type="slidenum">
              <a:rPr lang="en-US" altLang="en-US" sz="13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3C7144A-AB3E-4762-BD10-5DFD659D1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156534F-4D9F-4918-B324-AE276A71C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0651-FCBE-4A97-ABD7-14F195876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3440-A063-4DE3-9CCE-E5B0480A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653C-83FF-4074-B8D0-0DD4F80C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CBCE-7D3A-48EB-B05C-C667E5B4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3386-D5C0-48D0-8CA1-427FBA4D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3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AD6E-BFFB-4C79-8AD4-DF7B9ECC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6C61C-B122-4AE0-A02F-69D2C4A1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4985-8FED-4B00-8FF0-ECFEE4E8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867D-8841-43BC-A2E9-2D911A91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B117-74A4-4656-95DE-07AB14B4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3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2A203-D26F-4BCB-B3EF-A48B46A0D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89479-7C77-44F0-878C-149A4FB1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7CCF-4CC0-4F17-81E2-F814D005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F3C6-00DC-4E25-A440-2F350F7B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DF42-7AC7-4C72-B76E-56FE6901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1429-035A-4969-8B92-CB74D10B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E7E9-2DC2-477D-8257-3F42E949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51F0-2EB6-46E2-8917-705A3415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D047-F8A5-42DD-95CC-BFC51CAA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D463-BCA1-4607-997A-ECF43AFC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9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34B2-C9ED-4EA1-85A8-BF91C97E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2702-1201-4403-9DC4-4E8C95F5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7196-81F8-4F77-85E6-1B8C2FF5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C858-4FDE-4D31-A275-888D8D7D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1AD7-9AB2-44EA-82B4-40518BB5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5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95D3-B0B8-4647-ADB0-25394CCD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FA92-3342-4CFA-82D4-E0C6D8BDC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61F61-81A3-4A88-ABBD-15F652411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7FBFD-A263-4CAD-9163-BC037CB9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21E64-5806-4943-AA6E-921A4F33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4B1C0-EC62-408A-B51E-AED19A1E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BB2F-3A45-42F9-91BF-913E1FE2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A539-91D4-4F9A-913F-D36F3B9A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47E2-BEC3-49A4-9BAB-FDC3A54B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E9A50-AE8D-46FE-A8DA-FE8DCB5EE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8F072-A34E-40A0-8064-E370EFD85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9240E-C085-415B-8866-14148A75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7DF04-8B78-41E6-9AE9-B9AC40A3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7825D-76B3-4EA3-B27E-204E4113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7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B05-2CA0-401A-93F1-E640135D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1BC6B-4920-4053-AD43-39FEDF11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6E056-6299-4753-B9F5-A751EAAA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C9F05-C307-4BB1-869D-9415D9C5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D0950-AC0A-4DDF-B413-44EF7BF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88B6C-CB3A-42D9-8DD7-DF04538D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A789C-822A-485C-B1AA-8853D584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4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19E-1F24-4CDD-88D4-D70ABB9A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A67A-C4C3-4592-BA38-B797A997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EE0B0-69CD-413B-B94A-775797D93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D14A5-8AC4-4377-89D9-A9698AEC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7558E-640E-4A86-A8E1-AEC36826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4650-3498-44B5-936C-AFEAAB12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4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8E1A-0737-494D-8773-DE4A5B1E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89C32-39BE-48A3-AD26-92285D97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8147C-42C3-44AC-B2C9-B4315E936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10BE7-6E75-4740-925A-8100E126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1531-DE45-4D1C-BF55-9A9EEA99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74EE-2562-47CF-8901-E521A41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60CA6-EA03-483B-B750-A3FF4416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3C0C-2969-4553-B7CE-B24936EE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D2D6-B036-4F93-A818-A74ED8340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E497-13E7-45AE-9428-6A4A208E06F6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B2E5-E886-4384-86C3-EFCD114A5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42E4-42C7-424E-AFDF-F3BBAFA7C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B6A3-ABCD-4986-9DA9-BC2628F46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2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doc/contrib/Verzani-SimpleR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download/desktop" TargetMode="External"/><Relationship Id="rId2" Type="http://schemas.openxmlformats.org/officeDocument/2006/relationships/hyperlink" Target="http://cran.r-project.org/bi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.aarnet.edu.au/pub/CRA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xSA80lF1I" TargetMode="External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cnr.berkeley.edu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an.cnr.berkeley.edu/manuals.html" TargetMode="External"/><Relationship Id="rId5" Type="http://schemas.openxmlformats.org/officeDocument/2006/relationships/hyperlink" Target="http://cran.cnr.berkeley.edu/doc/manuals/R-exts.pdf" TargetMode="External"/><Relationship Id="rId4" Type="http://schemas.openxmlformats.org/officeDocument/2006/relationships/hyperlink" Target="http://cran.cnr.berkeley.edu/doc/manuals/R-intr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3829-5728-4C22-807B-8B06D883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978" y="360039"/>
            <a:ext cx="9144000" cy="137998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</a:t>
            </a:r>
            <a:br>
              <a:rPr lang="en-IN" dirty="0"/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CSW318B)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A0A28-E383-498E-88AF-BD31D40C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9934"/>
            <a:ext cx="9144000" cy="372196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#Workshop: 1</a:t>
            </a:r>
          </a:p>
          <a:p>
            <a:endParaRPr lang="en-IN" b="1" dirty="0"/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Manav Rachna University, Faridabad</a:t>
            </a:r>
          </a:p>
        </p:txBody>
      </p:sp>
    </p:spTree>
    <p:extLst>
      <p:ext uri="{BB962C8B-B14F-4D97-AF65-F5344CB8AC3E}">
        <p14:creationId xmlns:p14="http://schemas.microsoft.com/office/powerpoint/2010/main" val="26354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2C26-3CBD-48FA-AB3B-04185A69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24FA-769A-4C70-8E17-58306BA9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1464816"/>
            <a:ext cx="11558727" cy="5282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important features of R: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 well-developed, simple and effective programming language which includes conditionals, loops, user defined recursive functions and input and output facilities.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has an effective data handling and storage facility,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provides a suite of operators for calculations on arrays, lists, vectors and matrices.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provides a large, coherent and integrated collection of tools for data analysis.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provides graphical facilities for data analysis and display either directly at the computer or printing at the papers.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4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>
            <a:extLst>
              <a:ext uri="{FF2B5EF4-FFF2-40B4-BE49-F238E27FC236}">
                <a16:creationId xmlns:a16="http://schemas.microsoft.com/office/drawing/2014/main" id="{B0AFAA4A-CBDE-4C9E-8DD0-5E8F1A529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2" y="1736658"/>
            <a:ext cx="856297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use R as a calculator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 expressions will be evaluated and printed out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operations:  +, -, *, /, ^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Obeys order of operations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parentheses to group expressions</a:t>
            </a:r>
          </a:p>
          <a:p>
            <a:pPr marL="225425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operations appear as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sqrt(2)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sin(pi/4),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(pi/4), tan(pi/4),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682625" lvl="1" indent="-225425">
              <a:spcBef>
                <a:spcPct val="60000"/>
              </a:spcBef>
              <a:buFontTx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 log(2), log10(10)</a:t>
            </a:r>
          </a:p>
        </p:txBody>
      </p:sp>
      <p:sp>
        <p:nvSpPr>
          <p:cNvPr id="7171" name="Title 4">
            <a:extLst>
              <a:ext uri="{FF2B5EF4-FFF2-40B4-BE49-F238E27FC236}">
                <a16:creationId xmlns:a16="http://schemas.microsoft.com/office/drawing/2014/main" id="{47AEBBDC-13F1-4E47-88DB-C6989682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usage:  arithmetic in R</a:t>
            </a:r>
          </a:p>
        </p:txBody>
      </p:sp>
    </p:spTree>
  </p:cSld>
  <p:clrMapOvr>
    <a:masterClrMapping/>
  </p:clrMapOvr>
  <p:transition spd="med" advClick="0" advTm="15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2" y="704089"/>
            <a:ext cx="8425339" cy="78604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for 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44825"/>
            <a:ext cx="8229600" cy="3600400"/>
          </a:xfrm>
        </p:spPr>
        <p:txBody>
          <a:bodyPr/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" action="ppaction://noaction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http://www.r-project.org/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http://cran.r-project.org/doc/contrib/Verzani-SimpleR.pdf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4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92471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20888"/>
            <a:ext cx="8229600" cy="30963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http://cran.r-project.org/bin/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http://www.rstudio.com/ide/download/desktop</a:t>
            </a:r>
            <a:endParaRPr lang="en-IN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6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83" y="1439410"/>
            <a:ext cx="10836675" cy="5143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windows PC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internet browser to point to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http://mirror.aarnet.edu.au/pub/CRAN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heading Precompiled Binary Distributions, choose the link Windows.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heading is R for Windows; choose the link base.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download option(R 3.4.1 for windows).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to the folder C:\R on your PC.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downloading is complete, close or minimize the Internet browser.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on R 3.4.1-win32.exe in C:\R to install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Linux:</a:t>
            </a:r>
          </a:p>
          <a:p>
            <a:pPr lvl="1"/>
            <a:r>
              <a:rPr lang="en-US" dirty="0"/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r-base-core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21" y="1844826"/>
            <a:ext cx="10848513" cy="4751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endParaRPr lang="en-IN" sz="2400" dirty="0"/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www.rstudio.com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click on the "Download RStudio" button.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"Download RStudio Desktop.“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version recommended for your system, or the latest Windows version, and save the executable file.  Run the .exe file and follow the installation instructions.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reference: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https://www.youtube.com/watch?v=NZxSA80lF1I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96" y="380999"/>
            <a:ext cx="9232776" cy="99503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studio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87CA8-D862-4076-8B55-23AD336F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64"/>
          <a:stretch/>
        </p:blipFill>
        <p:spPr>
          <a:xfrm>
            <a:off x="1313896" y="1527838"/>
            <a:ext cx="94192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C82C-CD2C-4486-BFCA-A6C8B88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Script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60FA-50DD-450B-B0F7-D7629574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" y="1825625"/>
            <a:ext cx="11816179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you will do your programming by writing your programs in script files and then you execute those scripts at your R studio with the help of RUN command. So let's start with writing following code in a text file called test1.R as under: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My first program in R Programming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 “Hello Students”)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Hello Students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1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1BC5-4177-4B52-87C4-BD66AAFE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simple program file in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AC83F-4687-4A5A-B316-95C5557DD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77"/>
          <a:stretch/>
        </p:blipFill>
        <p:spPr>
          <a:xfrm>
            <a:off x="2228144" y="1852258"/>
            <a:ext cx="7735712" cy="4086903"/>
          </a:xfrm>
        </p:spPr>
      </p:pic>
    </p:spTree>
    <p:extLst>
      <p:ext uri="{BB962C8B-B14F-4D97-AF65-F5344CB8AC3E}">
        <p14:creationId xmlns:p14="http://schemas.microsoft.com/office/powerpoint/2010/main" val="357276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8D0B3D9F-F2B5-48D2-B365-581E4F427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5ED30B-AB4F-4D5F-A525-4EAF5F08C01C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1D446F2-E067-49B7-ABF6-DE8BD52BFB1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R links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1650AAF-F571-4CEC-8136-9EF434BA2B4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Home: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http://www.r-project.org/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R’s CRAN package distribution: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http://cran.cnr.berkeley.edu/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 manual: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http://cran.cnr.berkeley.edu/doc/manuals/R-intro.pdf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R extensions: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http://cran.cnr.berkeley.edu/doc/manuals/R-exts.pdf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 documentation: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http://cran.cnr.berkeley.edu/manuals.html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5A50-94D3-4FDE-99DD-395295ED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C339-5719-400A-8F90-5C23400C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is the systematic computational analysis of data or statistics. </a:t>
            </a:r>
          </a:p>
          <a:p>
            <a:pPr algn="just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the discovery, interpretation, and communication of meaningful patterns in data. </a:t>
            </a:r>
          </a:p>
          <a:p>
            <a:pPr algn="just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entails applying data patterns towards effective decision making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3FAA-537B-4835-AB13-D4965F2F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A299-BE4D-4396-BF12-6DAA2598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marketing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Analysis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7430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2C26-3CBD-48FA-AB3B-04185A69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Analytics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24FA-769A-4C70-8E17-58306BA9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2050742"/>
            <a:ext cx="11558727" cy="469628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business data using statistical techniques and programming for creating decision support and insights for achieving business goals.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Analytics solutions typically use statistical and quantitative analysis and fact-based data to measure past performance to guide organization’s business planning.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analytics is used to evaluate organization-wide operations, and can be implemented in any department from sales to product development to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43024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A685-2968-4F6D-A2FB-22BCBBF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6B3D-879B-4F36-A451-1E5ACA52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an open source programming language and software environment for statistical computing and graphics. </a:t>
            </a:r>
          </a:p>
          <a:p>
            <a:pPr marL="1828800" lvl="4" indent="0">
              <a:lnSpc>
                <a:spcPct val="15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 language is widely used among statisticians and data  miners for developing statistical software and data analytics 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3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86FD-238A-4D43-BA12-2C153A5D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2F5F-2886-43A1-82A5-FD3E61E6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was initially written by Ross Ihaka and Robert Gentleman at the Department of Statistics of the University of Auckland in Auckland, New Zealand. R made its first appearance in 1993.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group of individuals has contributed to R by sending code and bug reports.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mid-1997 there has been a core group (the "R Core Team") who can modify the R source code archive.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>
            <a:extLst>
              <a:ext uri="{FF2B5EF4-FFF2-40B4-BE49-F238E27FC236}">
                <a16:creationId xmlns:a16="http://schemas.microsoft.com/office/drawing/2014/main" id="{16EE2D0B-536F-4E9C-9805-158BC66D1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R?</a:t>
            </a:r>
          </a:p>
        </p:txBody>
      </p:sp>
      <p:sp>
        <p:nvSpPr>
          <p:cNvPr id="1362947" name="Rectangle 3">
            <a:extLst>
              <a:ext uri="{FF2B5EF4-FFF2-40B4-BE49-F238E27FC236}">
                <a16:creationId xmlns:a16="http://schemas.microsoft.com/office/drawing/2014/main" id="{8D5EDC69-39EB-455E-A4E5-0EF64C5A9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752599"/>
            <a:ext cx="10809303" cy="4932285"/>
          </a:xfrm>
        </p:spPr>
        <p:txBody>
          <a:bodyPr>
            <a:normAutofit/>
          </a:bodyPr>
          <a:lstStyle/>
          <a:p>
            <a:pPr marL="1219200" lvl="2" indent="-304800">
              <a:buNone/>
            </a:pPr>
            <a:endParaRPr lang="en-US" altLang="en-US" b="1" dirty="0"/>
          </a:p>
          <a:p>
            <a:pPr lvl="2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free! 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runs on a variety of platforms including Windows, Unix and MacOS. 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unparalleled platform for programming new statistical methods in an easy and straightforward manner. 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advanced statistical routines not yet available in other packages. 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state-of-the-art graphics capabilities.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>
            <a:extLst>
              <a:ext uri="{FF2B5EF4-FFF2-40B4-BE49-F238E27FC236}">
                <a16:creationId xmlns:a16="http://schemas.microsoft.com/office/drawing/2014/main" id="{E40CC248-12C8-4A11-A9BE-B0048621D0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B8C93E-00D2-4B53-8302-7BD7D6E57DC8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CA7909D0-030E-4FEF-ADDD-8393CD7FBB1E}"/>
              </a:ext>
            </a:extLst>
          </p:cNvPr>
          <p:cNvGrpSpPr>
            <a:grpSpLocks/>
          </p:cNvGrpSpPr>
          <p:nvPr/>
        </p:nvGrpSpPr>
        <p:grpSpPr bwMode="auto">
          <a:xfrm>
            <a:off x="1655764" y="1546225"/>
            <a:ext cx="4808537" cy="1695450"/>
            <a:chOff x="83" y="596"/>
            <a:chExt cx="3029" cy="1068"/>
          </a:xfrm>
        </p:grpSpPr>
        <p:sp>
          <p:nvSpPr>
            <p:cNvPr id="4116" name="Oval 10">
              <a:extLst>
                <a:ext uri="{FF2B5EF4-FFF2-40B4-BE49-F238E27FC236}">
                  <a16:creationId xmlns:a16="http://schemas.microsoft.com/office/drawing/2014/main" id="{16B528B1-F27B-4034-A280-6D48348C8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604"/>
              <a:ext cx="1488" cy="1060"/>
            </a:xfrm>
            <a:prstGeom prst="ellipse">
              <a:avLst/>
            </a:prstGeom>
            <a:solidFill>
              <a:srgbClr val="C0AF8E">
                <a:alpha val="6705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4117" name="Text Box 11">
              <a:extLst>
                <a:ext uri="{FF2B5EF4-FFF2-40B4-BE49-F238E27FC236}">
                  <a16:creationId xmlns:a16="http://schemas.microsoft.com/office/drawing/2014/main" id="{9C049CBA-7911-4D06-B51B-C06194C21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596"/>
              <a:ext cx="19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ko-KR" sz="1800">
                  <a:ea typeface="굴림" panose="020B0600000101010101" pitchFamily="34" charset="-127"/>
                </a:rPr>
                <a:t> Statistics &amp; Data Mining</a:t>
              </a:r>
            </a:p>
            <a:p>
              <a:pPr eaLnBrk="1" hangingPunct="1">
                <a:buFontTx/>
                <a:buChar char="•"/>
              </a:pPr>
              <a:r>
                <a:rPr lang="en-US" altLang="ko-KR" sz="1800">
                  <a:ea typeface="굴림" panose="020B0600000101010101" pitchFamily="34" charset="-127"/>
                </a:rPr>
                <a:t> </a:t>
              </a:r>
              <a:r>
                <a:rPr lang="en-US" altLang="ko-KR" sz="1800" b="1">
                  <a:ea typeface="굴림" panose="020B0600000101010101" pitchFamily="34" charset="-127"/>
                </a:rPr>
                <a:t>Commercial </a:t>
              </a:r>
              <a:endParaRPr lang="en-US" altLang="en-US" sz="1800" b="1"/>
            </a:p>
          </p:txBody>
        </p:sp>
        <p:pic>
          <p:nvPicPr>
            <p:cNvPr id="4118" name="Picture 23">
              <a:extLst>
                <a:ext uri="{FF2B5EF4-FFF2-40B4-BE49-F238E27FC236}">
                  <a16:creationId xmlns:a16="http://schemas.microsoft.com/office/drawing/2014/main" id="{FF84E414-D7EE-4F4C-BC21-2A6ECBC51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51" t="33530" r="36552" b="54668"/>
            <a:stretch>
              <a:fillRect/>
            </a:stretch>
          </p:blipFill>
          <p:spPr bwMode="auto">
            <a:xfrm>
              <a:off x="1921" y="738"/>
              <a:ext cx="53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9" name="Picture 22" descr="SAS">
              <a:extLst>
                <a:ext uri="{FF2B5EF4-FFF2-40B4-BE49-F238E27FC236}">
                  <a16:creationId xmlns:a16="http://schemas.microsoft.com/office/drawing/2014/main" id="{E907CFAE-5D4B-4853-B761-C21A1B763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1017"/>
              <a:ext cx="856" cy="238"/>
            </a:xfrm>
            <a:prstGeom prst="rect">
              <a:avLst/>
            </a:prstGeom>
            <a:noFill/>
            <a:ln w="15875">
              <a:solidFill>
                <a:srgbClr val="00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C4C9B8BB-3EAE-44E8-BBEE-6D326BF2BE88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2647951"/>
            <a:ext cx="5540375" cy="3190875"/>
            <a:chOff x="2160" y="1248"/>
            <a:chExt cx="3406" cy="2010"/>
          </a:xfrm>
        </p:grpSpPr>
        <p:sp>
          <p:nvSpPr>
            <p:cNvPr id="296968" name="Oval 8">
              <a:extLst>
                <a:ext uri="{FF2B5EF4-FFF2-40B4-BE49-F238E27FC236}">
                  <a16:creationId xmlns:a16="http://schemas.microsoft.com/office/drawing/2014/main" id="{E0A94009-4EAA-42F5-991B-666484238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48"/>
              <a:ext cx="1488" cy="1008"/>
            </a:xfrm>
            <a:prstGeom prst="ellipse">
              <a:avLst/>
            </a:prstGeom>
            <a:solidFill>
              <a:srgbClr val="FF6600">
                <a:alpha val="67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12" name="Text Box 13">
              <a:extLst>
                <a:ext uri="{FF2B5EF4-FFF2-40B4-BE49-F238E27FC236}">
                  <a16:creationId xmlns:a16="http://schemas.microsoft.com/office/drawing/2014/main" id="{63D929AE-67D9-45D2-AA2E-5899F5A3B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88"/>
              <a:ext cx="208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b="1">
                  <a:ea typeface="굴림" panose="020B0600000101010101" pitchFamily="34" charset="-127"/>
                </a:rPr>
                <a:t>Statistical computing and graphics</a:t>
              </a:r>
              <a:r>
                <a:rPr lang="en-US" altLang="ko-KR" sz="1800" b="1">
                  <a:latin typeface="Verdana" panose="020B0604030504040204" pitchFamily="34" charset="0"/>
                  <a:ea typeface="굴림" panose="020B0600000101010101" pitchFamily="34" charset="-127"/>
                </a:rPr>
                <a:t> </a:t>
              </a:r>
              <a:endParaRPr lang="en-US" altLang="en-US" sz="1800" b="1">
                <a:latin typeface="Verdana" panose="020B0604030504040204" pitchFamily="34" charset="0"/>
              </a:endParaRPr>
            </a:p>
          </p:txBody>
        </p:sp>
        <p:pic>
          <p:nvPicPr>
            <p:cNvPr id="4113" name="Picture 17" descr="Rlogo">
              <a:extLst>
                <a:ext uri="{FF2B5EF4-FFF2-40B4-BE49-F238E27FC236}">
                  <a16:creationId xmlns:a16="http://schemas.microsoft.com/office/drawing/2014/main" id="{83DF8AE0-0882-4FA6-AFAE-209060F6C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6000"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1344"/>
              <a:ext cx="91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4" name="Text Box 18">
              <a:extLst>
                <a:ext uri="{FF2B5EF4-FFF2-40B4-BE49-F238E27FC236}">
                  <a16:creationId xmlns:a16="http://schemas.microsoft.com/office/drawing/2014/main" id="{CFA18790-10F6-433A-A4A7-BCA6BB578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2562"/>
              <a:ext cx="17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Calibri" panose="020F0502020204030204" pitchFamily="34" charset="0"/>
                </a:rPr>
                <a:t>http://www.r-project.org</a:t>
              </a:r>
            </a:p>
          </p:txBody>
        </p:sp>
        <p:sp>
          <p:nvSpPr>
            <p:cNvPr id="4115" name="Text Box 19">
              <a:extLst>
                <a:ext uri="{FF2B5EF4-FFF2-40B4-BE49-F238E27FC236}">
                  <a16:creationId xmlns:a16="http://schemas.microsoft.com/office/drawing/2014/main" id="{B95B3775-4D54-4D6D-A117-790307D6B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2738"/>
              <a:ext cx="254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600"/>
                <a:t> Developed by </a:t>
              </a:r>
              <a:r>
                <a:rPr lang="en-US" altLang="en-US" sz="1600" b="1"/>
                <a:t>R</a:t>
              </a:r>
              <a:r>
                <a:rPr lang="en-US" altLang="en-US" sz="1600"/>
                <a:t>. Gentleman &amp; </a:t>
              </a:r>
              <a:r>
                <a:rPr lang="en-US" altLang="en-US" sz="1600" b="1"/>
                <a:t>R</a:t>
              </a:r>
              <a:r>
                <a:rPr lang="en-US" altLang="en-US" sz="1600"/>
                <a:t>. Ihaka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600"/>
                <a:t> Expanded by community as </a:t>
              </a:r>
              <a:r>
                <a:rPr lang="en-US" altLang="en-US" sz="1600" b="1"/>
                <a:t>open source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600"/>
                <a:t> Statistically rich</a:t>
              </a: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7B70E772-4A85-4219-881D-B63CEAC012CD}"/>
              </a:ext>
            </a:extLst>
          </p:cNvPr>
          <p:cNvGrpSpPr>
            <a:grpSpLocks/>
          </p:cNvGrpSpPr>
          <p:nvPr/>
        </p:nvGrpSpPr>
        <p:grpSpPr bwMode="auto">
          <a:xfrm>
            <a:off x="3532189" y="3529014"/>
            <a:ext cx="2814637" cy="2740025"/>
            <a:chOff x="1265" y="1845"/>
            <a:chExt cx="1773" cy="1726"/>
          </a:xfrm>
        </p:grpSpPr>
        <p:sp>
          <p:nvSpPr>
            <p:cNvPr id="4108" name="Oval 9">
              <a:extLst>
                <a:ext uri="{FF2B5EF4-FFF2-40B4-BE49-F238E27FC236}">
                  <a16:creationId xmlns:a16="http://schemas.microsoft.com/office/drawing/2014/main" id="{ECE80AC2-3F05-4E18-82F7-63EF153EA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845"/>
              <a:ext cx="1488" cy="1008"/>
            </a:xfrm>
            <a:prstGeom prst="ellipse">
              <a:avLst/>
            </a:prstGeom>
            <a:solidFill>
              <a:srgbClr val="33CCCC">
                <a:alpha val="6705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4109" name="Text Box 12">
              <a:extLst>
                <a:ext uri="{FF2B5EF4-FFF2-40B4-BE49-F238E27FC236}">
                  <a16:creationId xmlns:a16="http://schemas.microsoft.com/office/drawing/2014/main" id="{596A3356-8BC7-45D8-8231-B19ECFC7C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" y="2821"/>
              <a:ext cx="161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ko-KR" sz="1800">
                  <a:ea typeface="굴림" panose="020B0600000101010101" pitchFamily="34" charset="-127"/>
                </a:rPr>
                <a:t> Data Visualization 	and analysis platform</a:t>
              </a:r>
            </a:p>
            <a:p>
              <a:pPr eaLnBrk="1" hangingPunct="1">
                <a:buFontTx/>
                <a:buChar char="•"/>
              </a:pPr>
              <a:r>
                <a:rPr lang="en-US" altLang="ko-KR" sz="1800">
                  <a:ea typeface="굴림" panose="020B0600000101010101" pitchFamily="34" charset="-127"/>
                </a:rPr>
                <a:t> Image processing, 	vector computing </a:t>
              </a:r>
              <a:endParaRPr lang="en-US" altLang="en-US" sz="1800"/>
            </a:p>
          </p:txBody>
        </p:sp>
        <p:pic>
          <p:nvPicPr>
            <p:cNvPr id="4110" name="Picture 16" descr="IDL logo">
              <a:extLst>
                <a:ext uri="{FF2B5EF4-FFF2-40B4-BE49-F238E27FC236}">
                  <a16:creationId xmlns:a16="http://schemas.microsoft.com/office/drawing/2014/main" id="{AD7AEEB1-CA56-4C76-B3B2-BAFE44C10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" y="2308"/>
              <a:ext cx="1014" cy="252"/>
            </a:xfrm>
            <a:prstGeom prst="rect">
              <a:avLst/>
            </a:prstGeom>
            <a:noFill/>
            <a:ln w="2222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2" name="Rectangle 7">
            <a:extLst>
              <a:ext uri="{FF2B5EF4-FFF2-40B4-BE49-F238E27FC236}">
                <a16:creationId xmlns:a16="http://schemas.microsoft.com/office/drawing/2014/main" id="{81B25F43-6A88-4901-A381-45F61BC18B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16100" y="141288"/>
            <a:ext cx="8661400" cy="62071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R?</a:t>
            </a:r>
            <a:endParaRPr lang="en-US" altLang="en-US" b="1" i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D60BAD28-F6D3-4415-8D42-24594D058FE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581276"/>
            <a:ext cx="3886200" cy="2409825"/>
            <a:chOff x="48" y="1248"/>
            <a:chExt cx="2448" cy="1518"/>
          </a:xfrm>
        </p:grpSpPr>
        <p:sp>
          <p:nvSpPr>
            <p:cNvPr id="4105" name="Oval 10">
              <a:extLst>
                <a:ext uri="{FF2B5EF4-FFF2-40B4-BE49-F238E27FC236}">
                  <a16:creationId xmlns:a16="http://schemas.microsoft.com/office/drawing/2014/main" id="{4AD21344-4764-4839-900E-1A5822DA8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1488" cy="1008"/>
            </a:xfrm>
            <a:prstGeom prst="ellipse">
              <a:avLst/>
            </a:prstGeom>
            <a:solidFill>
              <a:srgbClr val="99CC00">
                <a:alpha val="67058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4106" name="Text Box 11">
              <a:extLst>
                <a:ext uri="{FF2B5EF4-FFF2-40B4-BE49-F238E27FC236}">
                  <a16:creationId xmlns:a16="http://schemas.microsoft.com/office/drawing/2014/main" id="{774ED1FB-6268-4EE1-A125-896E146DE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189"/>
              <a:ext cx="160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ko-KR" sz="1800">
                  <a:ea typeface="굴림" panose="020B0600000101010101" pitchFamily="34" charset="-127"/>
                </a:rPr>
                <a:t> Technical computing</a:t>
              </a:r>
            </a:p>
            <a:p>
              <a:pPr eaLnBrk="1" hangingPunct="1">
                <a:buFontTx/>
                <a:buChar char="•"/>
              </a:pPr>
              <a:r>
                <a:rPr lang="en-US" altLang="ko-KR" sz="1800">
                  <a:ea typeface="굴림" panose="020B0600000101010101" pitchFamily="34" charset="-127"/>
                </a:rPr>
                <a:t> Matrix and vector 	formulations </a:t>
              </a:r>
              <a:endParaRPr lang="en-US" altLang="en-US" sz="1800"/>
            </a:p>
          </p:txBody>
        </p:sp>
        <p:pic>
          <p:nvPicPr>
            <p:cNvPr id="4107" name="Picture 14" descr="matlab_logo">
              <a:extLst>
                <a:ext uri="{FF2B5EF4-FFF2-40B4-BE49-F238E27FC236}">
                  <a16:creationId xmlns:a16="http://schemas.microsoft.com/office/drawing/2014/main" id="{CF4C5AB6-F755-48CE-8389-5F0573EC7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" y="1396"/>
              <a:ext cx="734" cy="717"/>
            </a:xfrm>
            <a:prstGeom prst="rect">
              <a:avLst/>
            </a:prstGeom>
            <a:noFill/>
            <a:ln w="22225">
              <a:solidFill>
                <a:srgbClr val="99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7657" name="Oval 25">
            <a:extLst>
              <a:ext uri="{FF2B5EF4-FFF2-40B4-BE49-F238E27FC236}">
                <a16:creationId xmlns:a16="http://schemas.microsoft.com/office/drawing/2014/main" id="{478686A6-CC0D-4B1F-AA54-94CDFF93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75" y="5302251"/>
            <a:ext cx="1595551" cy="521028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>
            <a:extLst>
              <a:ext uri="{FF2B5EF4-FFF2-40B4-BE49-F238E27FC236}">
                <a16:creationId xmlns:a16="http://schemas.microsoft.com/office/drawing/2014/main" id="{5C4D2A41-7907-405E-A611-1E973B2BB0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5A957A-A152-432E-9525-7F126AE7CEC6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C8909789-8097-497D-B84C-234B5FB8FB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4254" y="23169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Dilemma of Programmer</a:t>
            </a: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EAEFAC59-CF3E-4768-B134-5457A64B7755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1600200"/>
            <a:ext cx="6546850" cy="4883150"/>
            <a:chOff x="1176" y="1008"/>
            <a:chExt cx="4124" cy="3076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7760B0-F3C9-459C-9378-1DC58206D55D}"/>
                </a:ext>
              </a:extLst>
            </p:cNvPr>
            <p:cNvSpPr/>
            <p:nvPr/>
          </p:nvSpPr>
          <p:spPr>
            <a:xfrm>
              <a:off x="2319" y="1647"/>
              <a:ext cx="2505" cy="2430"/>
            </a:xfrm>
            <a:custGeom>
              <a:avLst/>
              <a:gdLst>
                <a:gd name="connsiteX0" fmla="*/ 3958542 w 3958542"/>
                <a:gd name="connsiteY0" fmla="*/ 2176041 h 3842795"/>
                <a:gd name="connsiteX1" fmla="*/ 3946967 w 3958542"/>
                <a:gd name="connsiteY1" fmla="*/ 0 h 3842795"/>
                <a:gd name="connsiteX2" fmla="*/ 0 w 3958542"/>
                <a:gd name="connsiteY2" fmla="*/ 2095018 h 3842795"/>
                <a:gd name="connsiteX3" fmla="*/ 1053297 w 3958542"/>
                <a:gd name="connsiteY3" fmla="*/ 3842795 h 3842795"/>
                <a:gd name="connsiteX4" fmla="*/ 1053297 w 3958542"/>
                <a:gd name="connsiteY4" fmla="*/ 3842795 h 384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8542" h="3842795">
                  <a:moveTo>
                    <a:pt x="3958542" y="2176041"/>
                  </a:moveTo>
                  <a:cubicBezTo>
                    <a:pt x="3954684" y="1450694"/>
                    <a:pt x="3950825" y="725347"/>
                    <a:pt x="3946967" y="0"/>
                  </a:cubicBezTo>
                  <a:lnTo>
                    <a:pt x="0" y="2095018"/>
                  </a:lnTo>
                  <a:lnTo>
                    <a:pt x="1053297" y="3842795"/>
                  </a:lnTo>
                  <a:lnTo>
                    <a:pt x="1053297" y="384279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5127" name="Group 9">
              <a:extLst>
                <a:ext uri="{FF2B5EF4-FFF2-40B4-BE49-F238E27FC236}">
                  <a16:creationId xmlns:a16="http://schemas.microsoft.com/office/drawing/2014/main" id="{922005FA-4E03-418D-87AD-B12483918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60"/>
              <a:ext cx="2700" cy="1224"/>
              <a:chOff x="1828800" y="2971800"/>
              <a:chExt cx="5867400" cy="3200400"/>
            </a:xfrm>
          </p:grpSpPr>
          <p:grpSp>
            <p:nvGrpSpPr>
              <p:cNvPr id="5151" name="Group 5">
                <a:extLst>
                  <a:ext uri="{FF2B5EF4-FFF2-40B4-BE49-F238E27FC236}">
                    <a16:creationId xmlns:a16="http://schemas.microsoft.com/office/drawing/2014/main" id="{3999868F-5D76-4C46-8C00-A292F490CD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8800" y="4572000"/>
                <a:ext cx="4876800" cy="1600200"/>
                <a:chOff x="1828800" y="4572000"/>
                <a:chExt cx="4876800" cy="1600200"/>
              </a:xfrm>
            </p:grpSpPr>
            <p:sp>
              <p:nvSpPr>
                <p:cNvPr id="4" name="Flowchart: Data 3">
                  <a:extLst>
                    <a:ext uri="{FF2B5EF4-FFF2-40B4-BE49-F238E27FC236}">
                      <a16:creationId xmlns:a16="http://schemas.microsoft.com/office/drawing/2014/main" id="{646E62F8-3EE8-45C5-B597-82A728093C56}"/>
                    </a:ext>
                  </a:extLst>
                </p:cNvPr>
                <p:cNvSpPr/>
                <p:nvPr/>
              </p:nvSpPr>
              <p:spPr>
                <a:xfrm>
                  <a:off x="1828800" y="4572000"/>
                  <a:ext cx="4876462" cy="685053"/>
                </a:xfrm>
                <a:prstGeom prst="flowChartInputOutput">
                  <a:avLst/>
                </a:prstGeom>
                <a:gradFill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D6C74DC-8117-4A59-A526-6BDBCD478530}"/>
                    </a:ext>
                  </a:extLst>
                </p:cNvPr>
                <p:cNvSpPr/>
                <p:nvPr/>
              </p:nvSpPr>
              <p:spPr>
                <a:xfrm>
                  <a:off x="1828800" y="5257053"/>
                  <a:ext cx="3885523" cy="9151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Assembly</a:t>
                  </a:r>
                </a:p>
              </p:txBody>
            </p:sp>
          </p:grpSp>
          <p:grpSp>
            <p:nvGrpSpPr>
              <p:cNvPr id="5152" name="Group 6">
                <a:extLst>
                  <a:ext uri="{FF2B5EF4-FFF2-40B4-BE49-F238E27FC236}">
                    <a16:creationId xmlns:a16="http://schemas.microsoft.com/office/drawing/2014/main" id="{530A6BD0-009C-40CA-899F-58FADB050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9400" y="2971800"/>
                <a:ext cx="4876800" cy="1600200"/>
                <a:chOff x="1828800" y="4572000"/>
                <a:chExt cx="4876800" cy="1600200"/>
              </a:xfrm>
            </p:grpSpPr>
            <p:sp>
              <p:nvSpPr>
                <p:cNvPr id="8" name="Flowchart: Data 7">
                  <a:extLst>
                    <a:ext uri="{FF2B5EF4-FFF2-40B4-BE49-F238E27FC236}">
                      <a16:creationId xmlns:a16="http://schemas.microsoft.com/office/drawing/2014/main" id="{31B7A296-66E4-40F7-B444-C6B3B5BFD214}"/>
                    </a:ext>
                  </a:extLst>
                </p:cNvPr>
                <p:cNvSpPr/>
                <p:nvPr/>
              </p:nvSpPr>
              <p:spPr>
                <a:xfrm>
                  <a:off x="1829138" y="4572000"/>
                  <a:ext cx="4876462" cy="685053"/>
                </a:xfrm>
                <a:prstGeom prst="flowChartInputOutput">
                  <a:avLst/>
                </a:prstGeom>
                <a:gradFill>
                  <a:gsLst>
                    <a:gs pos="50000">
                      <a:srgbClr val="999933"/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B050AC-FC63-4747-B4A7-5F039EC8083D}"/>
                    </a:ext>
                  </a:extLst>
                </p:cNvPr>
                <p:cNvSpPr/>
                <p:nvPr/>
              </p:nvSpPr>
              <p:spPr>
                <a:xfrm>
                  <a:off x="1829138" y="5257053"/>
                  <a:ext cx="3885523" cy="9151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Functional languages </a:t>
                  </a:r>
                </a:p>
                <a:p>
                  <a:pPr algn="ctr"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(C, Fortran)</a:t>
                  </a:r>
                </a:p>
              </p:txBody>
            </p:sp>
          </p:grpSp>
        </p:grpSp>
        <p:grpSp>
          <p:nvGrpSpPr>
            <p:cNvPr id="5128" name="Group 10">
              <a:extLst>
                <a:ext uri="{FF2B5EF4-FFF2-40B4-BE49-F238E27FC236}">
                  <a16:creationId xmlns:a16="http://schemas.microsoft.com/office/drawing/2014/main" id="{0CDB63AB-7DC8-4E77-A9E6-E880A290D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4" y="1636"/>
              <a:ext cx="2700" cy="1224"/>
              <a:chOff x="1828800" y="2971800"/>
              <a:chExt cx="5867400" cy="3200400"/>
            </a:xfrm>
          </p:grpSpPr>
          <p:grpSp>
            <p:nvGrpSpPr>
              <p:cNvPr id="5145" name="Group 5">
                <a:extLst>
                  <a:ext uri="{FF2B5EF4-FFF2-40B4-BE49-F238E27FC236}">
                    <a16:creationId xmlns:a16="http://schemas.microsoft.com/office/drawing/2014/main" id="{BE3AB7AF-93CC-4F16-8397-10906A4CA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8800" y="4572000"/>
                <a:ext cx="4876800" cy="1600200"/>
                <a:chOff x="1828800" y="4572000"/>
                <a:chExt cx="4876800" cy="1600200"/>
              </a:xfrm>
            </p:grpSpPr>
            <p:sp>
              <p:nvSpPr>
                <p:cNvPr id="16" name="Flowchart: Data 3">
                  <a:extLst>
                    <a:ext uri="{FF2B5EF4-FFF2-40B4-BE49-F238E27FC236}">
                      <a16:creationId xmlns:a16="http://schemas.microsoft.com/office/drawing/2014/main" id="{515B7502-3B70-4370-8E4A-1A99843B0372}"/>
                    </a:ext>
                  </a:extLst>
                </p:cNvPr>
                <p:cNvSpPr/>
                <p:nvPr/>
              </p:nvSpPr>
              <p:spPr>
                <a:xfrm>
                  <a:off x="1828800" y="4572000"/>
                  <a:ext cx="4876462" cy="685053"/>
                </a:xfrm>
                <a:prstGeom prst="flowChartInputOutput">
                  <a:avLst/>
                </a:prstGeom>
                <a:gradFill>
                  <a:gsLst>
                    <a:gs pos="50000">
                      <a:srgbClr val="CC9900"/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52C234A-8F8F-44DA-9A74-19912449A2FD}"/>
                    </a:ext>
                  </a:extLst>
                </p:cNvPr>
                <p:cNvSpPr/>
                <p:nvPr/>
              </p:nvSpPr>
              <p:spPr>
                <a:xfrm>
                  <a:off x="1828800" y="5257053"/>
                  <a:ext cx="3885523" cy="9151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Object Oriented </a:t>
                  </a:r>
                </a:p>
                <a:p>
                  <a:pPr algn="ctr"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(C++, Java)</a:t>
                  </a:r>
                </a:p>
              </p:txBody>
            </p:sp>
          </p:grpSp>
          <p:grpSp>
            <p:nvGrpSpPr>
              <p:cNvPr id="5146" name="Group 6">
                <a:extLst>
                  <a:ext uri="{FF2B5EF4-FFF2-40B4-BE49-F238E27FC236}">
                    <a16:creationId xmlns:a16="http://schemas.microsoft.com/office/drawing/2014/main" id="{1833E0D9-6C24-4062-9614-A0FB4D7BA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9400" y="2971800"/>
                <a:ext cx="4876800" cy="1600200"/>
                <a:chOff x="1828800" y="4572000"/>
                <a:chExt cx="4876800" cy="1600200"/>
              </a:xfrm>
            </p:grpSpPr>
            <p:sp>
              <p:nvSpPr>
                <p:cNvPr id="14" name="Flowchart: Data 13">
                  <a:extLst>
                    <a:ext uri="{FF2B5EF4-FFF2-40B4-BE49-F238E27FC236}">
                      <a16:creationId xmlns:a16="http://schemas.microsoft.com/office/drawing/2014/main" id="{582072C7-8BB3-433F-933C-A41A9EEFCFFE}"/>
                    </a:ext>
                  </a:extLst>
                </p:cNvPr>
                <p:cNvSpPr/>
                <p:nvPr/>
              </p:nvSpPr>
              <p:spPr>
                <a:xfrm>
                  <a:off x="1829138" y="4572000"/>
                  <a:ext cx="4876462" cy="685053"/>
                </a:xfrm>
                <a:prstGeom prst="flowChartInputOutput">
                  <a:avLst/>
                </a:prstGeom>
                <a:gradFill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B131066-4049-499F-A84D-B824991C9C26}"/>
                    </a:ext>
                  </a:extLst>
                </p:cNvPr>
                <p:cNvSpPr/>
                <p:nvPr/>
              </p:nvSpPr>
              <p:spPr>
                <a:xfrm>
                  <a:off x="1829138" y="5257053"/>
                  <a:ext cx="3885523" cy="91514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Scripting </a:t>
                  </a:r>
                </a:p>
                <a:p>
                  <a:pPr algn="ctr">
                    <a:defRPr/>
                  </a:pPr>
                  <a:r>
                    <a:rPr lang="en-US" sz="1900" b="1" dirty="0">
                      <a:solidFill>
                        <a:schemeClr val="bg1"/>
                      </a:solidFill>
                    </a:rPr>
                    <a:t>(R, MATLAB, IDL)</a:t>
                  </a:r>
                </a:p>
              </p:txBody>
            </p:sp>
          </p:grp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B78169-56EB-433F-975D-9C7FAFB928B6}"/>
                </a:ext>
              </a:extLst>
            </p:cNvPr>
            <p:cNvCxnSpPr/>
            <p:nvPr/>
          </p:nvCxnSpPr>
          <p:spPr>
            <a:xfrm rot="5400000">
              <a:off x="4114" y="2336"/>
              <a:ext cx="140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432866-4F82-443C-94EE-0AA71D08C9F0}"/>
                </a:ext>
              </a:extLst>
            </p:cNvPr>
            <p:cNvCxnSpPr/>
            <p:nvPr/>
          </p:nvCxnSpPr>
          <p:spPr>
            <a:xfrm flipV="1">
              <a:off x="2989" y="3028"/>
              <a:ext cx="1826" cy="105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1" name="Text Box 34">
              <a:extLst>
                <a:ext uri="{FF2B5EF4-FFF2-40B4-BE49-F238E27FC236}">
                  <a16:creationId xmlns:a16="http://schemas.microsoft.com/office/drawing/2014/main" id="{52F57284-7AB4-4BD8-BD46-42E5E5D80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800000">
              <a:off x="2882" y="3399"/>
              <a:ext cx="1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800080"/>
                  </a:solidFill>
                  <a:latin typeface="Calibri" panose="020F0502020204030204" pitchFamily="34" charset="0"/>
                </a:rPr>
                <a:t>Low-Level Languages</a:t>
              </a:r>
            </a:p>
          </p:txBody>
        </p:sp>
        <p:sp>
          <p:nvSpPr>
            <p:cNvPr id="5132" name="Text Box 35">
              <a:extLst>
                <a:ext uri="{FF2B5EF4-FFF2-40B4-BE49-F238E27FC236}">
                  <a16:creationId xmlns:a16="http://schemas.microsoft.com/office/drawing/2014/main" id="{98456A2E-9E3F-4F26-BAB2-DD4E13432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38292">
              <a:off x="3837" y="1794"/>
              <a:ext cx="1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solidFill>
                    <a:srgbClr val="800080"/>
                  </a:solidFill>
                  <a:latin typeface="Calibri" panose="020F0502020204030204" pitchFamily="34" charset="0"/>
                </a:rPr>
                <a:t>High-</a:t>
              </a:r>
            </a:p>
          </p:txBody>
        </p:sp>
        <p:sp>
          <p:nvSpPr>
            <p:cNvPr id="5133" name="Text Box 35">
              <a:extLst>
                <a:ext uri="{FF2B5EF4-FFF2-40B4-BE49-F238E27FC236}">
                  <a16:creationId xmlns:a16="http://schemas.microsoft.com/office/drawing/2014/main" id="{1D85EED1-5051-4F8E-B01E-151B0F205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38292">
              <a:off x="3741" y="2226"/>
              <a:ext cx="1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solidFill>
                    <a:srgbClr val="800080"/>
                  </a:solidFill>
                  <a:latin typeface="Calibri" panose="020F0502020204030204" pitchFamily="34" charset="0"/>
                </a:rPr>
                <a:t>Languages</a:t>
              </a:r>
            </a:p>
          </p:txBody>
        </p:sp>
        <p:sp>
          <p:nvSpPr>
            <p:cNvPr id="5134" name="Text Box 35">
              <a:extLst>
                <a:ext uri="{FF2B5EF4-FFF2-40B4-BE49-F238E27FC236}">
                  <a16:creationId xmlns:a16="http://schemas.microsoft.com/office/drawing/2014/main" id="{B1B268C8-D308-4625-9E99-77B192816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38292">
              <a:off x="3820" y="1986"/>
              <a:ext cx="1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Georgia" panose="020405020504050203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solidFill>
                    <a:srgbClr val="800080"/>
                  </a:solidFill>
                  <a:latin typeface="Calibri" panose="020F0502020204030204" pitchFamily="34" charset="0"/>
                </a:rPr>
                <a:t>Level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8C36EE-3376-4117-A5AB-C0B2A1413888}"/>
                </a:ext>
              </a:extLst>
            </p:cNvPr>
            <p:cNvSpPr/>
            <p:nvPr/>
          </p:nvSpPr>
          <p:spPr>
            <a:xfrm>
              <a:off x="1465" y="1043"/>
              <a:ext cx="1175" cy="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600" b="1" dirty="0">
                  <a:ln w="12700">
                    <a:solidFill>
                      <a:srgbClr val="8B1185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Productivity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7F377F-272A-428B-9D12-A9F2755FF247}"/>
                </a:ext>
              </a:extLst>
            </p:cNvPr>
            <p:cNvSpPr/>
            <p:nvPr/>
          </p:nvSpPr>
          <p:spPr>
            <a:xfrm>
              <a:off x="1176" y="1424"/>
              <a:ext cx="1239" cy="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600" b="1" dirty="0">
                  <a:ln w="12700">
                    <a:solidFill>
                      <a:srgbClr val="8B1185"/>
                    </a:solidFill>
                    <a:prstDash val="solid"/>
                  </a:ln>
                  <a:solidFill>
                    <a:srgbClr val="99FF99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Performance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EDCD745-2893-4B16-80A0-9A0A4F9A3223}"/>
                </a:ext>
              </a:extLst>
            </p:cNvPr>
            <p:cNvSpPr/>
            <p:nvPr/>
          </p:nvSpPr>
          <p:spPr>
            <a:xfrm>
              <a:off x="1200" y="2064"/>
              <a:ext cx="288" cy="1667"/>
            </a:xfrm>
            <a:prstGeom prst="cube">
              <a:avLst/>
            </a:prstGeom>
            <a:gradFill>
              <a:gsLst>
                <a:gs pos="0">
                  <a:srgbClr val="2F470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0"/>
            </a:gradFill>
            <a:ln w="12700">
              <a:solidFill>
                <a:srgbClr val="808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AutoShape 26">
              <a:extLst>
                <a:ext uri="{FF2B5EF4-FFF2-40B4-BE49-F238E27FC236}">
                  <a16:creationId xmlns:a16="http://schemas.microsoft.com/office/drawing/2014/main" id="{901A4A1A-AFAA-4EB0-81A1-DEABFFC3D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3304"/>
              <a:ext cx="288" cy="428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05E06F43-1476-43A0-BDE7-073C00B9B56F}"/>
                </a:ext>
              </a:extLst>
            </p:cNvPr>
            <p:cNvSpPr/>
            <p:nvPr/>
          </p:nvSpPr>
          <p:spPr>
            <a:xfrm>
              <a:off x="1653" y="2112"/>
              <a:ext cx="261" cy="1004"/>
            </a:xfrm>
            <a:prstGeom prst="cube">
              <a:avLst/>
            </a:prstGeom>
            <a:gradFill>
              <a:gsLst>
                <a:gs pos="0">
                  <a:srgbClr val="2F470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0"/>
            </a:gradFill>
            <a:ln w="12700">
              <a:solidFill>
                <a:srgbClr val="808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AutoShape 28">
              <a:extLst>
                <a:ext uri="{FF2B5EF4-FFF2-40B4-BE49-F238E27FC236}">
                  <a16:creationId xmlns:a16="http://schemas.microsoft.com/office/drawing/2014/main" id="{335A6D41-5C9A-40E7-9615-2B0E09E54E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5" y="2575"/>
              <a:ext cx="269" cy="539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5C906880-1F83-444D-AA93-F639439621D2}"/>
                </a:ext>
              </a:extLst>
            </p:cNvPr>
            <p:cNvSpPr/>
            <p:nvPr/>
          </p:nvSpPr>
          <p:spPr>
            <a:xfrm>
              <a:off x="2114" y="2016"/>
              <a:ext cx="232" cy="488"/>
            </a:xfrm>
            <a:prstGeom prst="cube">
              <a:avLst/>
            </a:prstGeom>
            <a:gradFill>
              <a:gsLst>
                <a:gs pos="0">
                  <a:srgbClr val="2F470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0"/>
            </a:gradFill>
            <a:ln w="12700">
              <a:solidFill>
                <a:srgbClr val="808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0B34027C-AA71-41BB-AAB8-86E76A7B3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2" y="1776"/>
              <a:ext cx="221" cy="728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A9289009-4FBC-46CA-BDA9-3F9479671F82}"/>
                </a:ext>
              </a:extLst>
            </p:cNvPr>
            <p:cNvSpPr/>
            <p:nvPr/>
          </p:nvSpPr>
          <p:spPr>
            <a:xfrm>
              <a:off x="2563" y="1607"/>
              <a:ext cx="227" cy="284"/>
            </a:xfrm>
            <a:prstGeom prst="cube">
              <a:avLst/>
            </a:prstGeom>
            <a:gradFill>
              <a:gsLst>
                <a:gs pos="0">
                  <a:srgbClr val="2F470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0" scaled="0"/>
            </a:gradFill>
            <a:ln w="12700">
              <a:solidFill>
                <a:srgbClr val="808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AutoShape 29">
              <a:extLst>
                <a:ext uri="{FF2B5EF4-FFF2-40B4-BE49-F238E27FC236}">
                  <a16:creationId xmlns:a16="http://schemas.microsoft.com/office/drawing/2014/main" id="{E3A6C890-3486-44D4-9FE1-D00B2917D7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2" y="1008"/>
              <a:ext cx="201" cy="881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7122" name="Text Box 34">
            <a:extLst>
              <a:ext uri="{FF2B5EF4-FFF2-40B4-BE49-F238E27FC236}">
                <a16:creationId xmlns:a16="http://schemas.microsoft.com/office/drawing/2014/main" id="{CA3D6C93-5C4B-47C0-A6F1-50C818ECA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156" y="1725612"/>
            <a:ext cx="2397125" cy="1565275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What programming language to use &amp; why?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2" ma:contentTypeDescription="Create a new document." ma:contentTypeScope="" ma:versionID="5ea27799b888aaba0b47aafa2049b0ee">
  <xsd:schema xmlns:xsd="http://www.w3.org/2001/XMLSchema" xmlns:xs="http://www.w3.org/2001/XMLSchema" xmlns:p="http://schemas.microsoft.com/office/2006/metadata/properties" xmlns:ns2="bb1c2782-a4c8-41be-a3cc-58844f05c1c8" xmlns:ns3="5e18c94f-fcbd-4eea-bf90-648cc8d8006d" targetNamespace="http://schemas.microsoft.com/office/2006/metadata/properties" ma:root="true" ma:fieldsID="b8162af4c2deabdc0ac3815fc7965176" ns2:_="" ns3:_="">
    <xsd:import namespace="bb1c2782-a4c8-41be-a3cc-58844f05c1c8"/>
    <xsd:import namespace="5e18c94f-fcbd-4eea-bf90-648cc8d80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8c94f-fcbd-4eea-bf90-648cc8d80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1A4238-7B27-46AA-978B-05965E99A3E6}"/>
</file>

<file path=customXml/itemProps2.xml><?xml version="1.0" encoding="utf-8"?>
<ds:datastoreItem xmlns:ds="http://schemas.openxmlformats.org/officeDocument/2006/customXml" ds:itemID="{45CF440B-3A97-49DD-A3A2-16A94D0C77F9}"/>
</file>

<file path=customXml/itemProps3.xml><?xml version="1.0" encoding="utf-8"?>
<ds:datastoreItem xmlns:ds="http://schemas.openxmlformats.org/officeDocument/2006/customXml" ds:itemID="{20A2CE31-5C59-42E3-A39D-9809147AB1B5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481</TotalTime>
  <Words>1262</Words>
  <Application>Microsoft Office PowerPoint</Application>
  <PresentationFormat>Widescreen</PresentationFormat>
  <Paragraphs>170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Times New Roman</vt:lpstr>
      <vt:lpstr>Verdana</vt:lpstr>
      <vt:lpstr>Wingdings</vt:lpstr>
      <vt:lpstr>Office Theme</vt:lpstr>
      <vt:lpstr>R Programming (CSW318B)</vt:lpstr>
      <vt:lpstr>What is Analytics?</vt:lpstr>
      <vt:lpstr>Why do we need Analytics?</vt:lpstr>
      <vt:lpstr>Business Analytics</vt:lpstr>
      <vt:lpstr>Introduction to R</vt:lpstr>
      <vt:lpstr>History of R</vt:lpstr>
      <vt:lpstr>Why R?</vt:lpstr>
      <vt:lpstr>Why R?</vt:lpstr>
      <vt:lpstr>The Dilemma of Programmer</vt:lpstr>
      <vt:lpstr>Features of R</vt:lpstr>
      <vt:lpstr>Basic usage:  arithmetic in R</vt:lpstr>
      <vt:lpstr> Resources for R</vt:lpstr>
      <vt:lpstr>Download R and RStudio</vt:lpstr>
      <vt:lpstr>Installation </vt:lpstr>
      <vt:lpstr>Installation</vt:lpstr>
      <vt:lpstr>R studio</vt:lpstr>
      <vt:lpstr>R Script File</vt:lpstr>
      <vt:lpstr>Save simple program file in R</vt:lpstr>
      <vt:lpstr>Useful 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(CSW318B)</dc:title>
  <dc:creator/>
  <cp:lastModifiedBy>Alpana MRU</cp:lastModifiedBy>
  <cp:revision>24</cp:revision>
  <dcterms:created xsi:type="dcterms:W3CDTF">2020-12-29T03:13:09Z</dcterms:created>
  <dcterms:modified xsi:type="dcterms:W3CDTF">2021-01-06T11:47:56Z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