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7" r:id="rId30"/>
    <p:sldId id="300" r:id="rId31"/>
    <p:sldId id="301" r:id="rId32"/>
    <p:sldId id="302" r:id="rId33"/>
    <p:sldId id="303" r:id="rId34"/>
    <p:sldId id="304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DF649-29CB-402A-A57E-5E0434533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Drawing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7391400" cy="6096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u="sng" dirty="0" smtClean="0">
                <a:cs typeface="Times New Roman" pitchFamily="18" charset="0"/>
              </a:rPr>
              <a:t>Algorithm: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(x1,y1) (x2,y2) are the end points and </a:t>
            </a:r>
            <a:r>
              <a:rPr lang="en-US" sz="2000" dirty="0" err="1" smtClean="0">
                <a:cs typeface="Times New Roman" pitchFamily="18" charset="0"/>
              </a:rPr>
              <a:t>dx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dy</a:t>
            </a:r>
            <a:r>
              <a:rPr lang="en-US" sz="2000" dirty="0" smtClean="0">
                <a:cs typeface="Times New Roman" pitchFamily="18" charset="0"/>
              </a:rPr>
              <a:t> are the float variables.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dirty="0" err="1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)    If abs(x2-x1) &gt; abs(y2-y1)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       length = abs(x2-x1)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       length = abs(y2-y1)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</a:t>
            </a:r>
            <a:r>
              <a:rPr lang="en-US" sz="2000" dirty="0" err="1" smtClean="0">
                <a:cs typeface="Times New Roman" pitchFamily="18" charset="0"/>
              </a:rPr>
              <a:t>endif</a:t>
            </a:r>
            <a:endParaRPr lang="en-US" sz="2000" b="1" u="sng" dirty="0" smtClean="0">
              <a:cs typeface="Times New Roman" pitchFamily="18" charset="0"/>
            </a:endParaRP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(ii)         </a:t>
            </a:r>
            <a:r>
              <a:rPr lang="en-US" sz="2000" dirty="0" err="1" smtClean="0"/>
              <a:t>dx</a:t>
            </a:r>
            <a:r>
              <a:rPr lang="en-US" sz="2000" dirty="0" smtClean="0"/>
              <a:t> = (x2-x1)/length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              </a:t>
            </a:r>
            <a:r>
              <a:rPr lang="en-US" sz="2000" dirty="0" err="1" smtClean="0"/>
              <a:t>dy</a:t>
            </a:r>
            <a:r>
              <a:rPr lang="en-US" sz="2000" dirty="0" smtClean="0"/>
              <a:t> = (y2-y1)/length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(iii)        x = x1 + 0.5,  y = y1 + 0.5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(iv)        </a:t>
            </a:r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(v)      Plot (</a:t>
            </a:r>
            <a:r>
              <a:rPr lang="en-US" sz="2000" dirty="0" err="1" smtClean="0"/>
              <a:t>trunc</a:t>
            </a:r>
            <a:r>
              <a:rPr lang="en-US" sz="2000" dirty="0" smtClean="0"/>
              <a:t>(x), </a:t>
            </a:r>
            <a:r>
              <a:rPr lang="en-US" sz="2000" dirty="0" err="1" smtClean="0"/>
              <a:t>trunc</a:t>
            </a:r>
            <a:r>
              <a:rPr lang="en-US" sz="2000" dirty="0" smtClean="0"/>
              <a:t>(y))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(vi)      x = x + </a:t>
            </a:r>
            <a:r>
              <a:rPr lang="en-US" sz="2000" dirty="0" err="1" smtClean="0"/>
              <a:t>dx</a:t>
            </a:r>
            <a:r>
              <a:rPr lang="en-US" sz="2000" dirty="0" smtClean="0"/>
              <a:t>,   y = y + </a:t>
            </a:r>
            <a:r>
              <a:rPr lang="en-US" sz="2000" dirty="0" err="1" smtClean="0"/>
              <a:t>dy</a:t>
            </a:r>
            <a:endParaRPr lang="en-US" sz="2000" dirty="0" smtClean="0"/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(vii)   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 + 1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(viii)   If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length then go to step (v)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(ix)     Stop</a:t>
            </a:r>
          </a:p>
          <a:p>
            <a:pPr marL="660400" indent="-660400">
              <a:buFont typeface="Wingdings" pitchFamily="2" charset="2"/>
              <a:buAutoNum type="romanLcParenBoth" startAt="7"/>
              <a:defRPr/>
            </a:pPr>
            <a:endParaRPr lang="en-US" sz="2000" dirty="0" smtClean="0"/>
          </a:p>
          <a:p>
            <a:pPr marL="660400" indent="-660400"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660400" indent="-660400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162800" cy="5791200"/>
          </a:xfrm>
        </p:spPr>
        <p:txBody>
          <a:bodyPr/>
          <a:lstStyle/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Example 2 </a:t>
            </a:r>
            <a:r>
              <a:rPr lang="en-US" sz="2400" smtClean="0"/>
              <a:t>Scan convert a line having end points (3,2) &amp; (4,7) using DDA.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Solution:    </a:t>
            </a:r>
            <a:r>
              <a:rPr lang="en-US" sz="2400" smtClean="0"/>
              <a:t>x2 - x1 = 4-3 = 1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        y2 - y1 = 7-2 = 5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As,  abs(x2-x1) &lt; abs(y2-y1) then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length = y2-y1 = 5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dx = (x2-x1)/ length = 1/5 = .2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dy = (y2-y1)/ length = 5/5 = 1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4582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4539" name="Group 203"/>
          <p:cNvGraphicFramePr>
            <a:graphicFrameLocks noGrp="1"/>
          </p:cNvGraphicFramePr>
          <p:nvPr/>
        </p:nvGraphicFramePr>
        <p:xfrm>
          <a:off x="914400" y="2057400"/>
          <a:ext cx="7924800" cy="36271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457200"/>
                <a:gridCol w="609600"/>
                <a:gridCol w="609600"/>
                <a:gridCol w="381000"/>
                <a:gridCol w="685800"/>
                <a:gridCol w="685800"/>
                <a:gridCol w="1295400"/>
                <a:gridCol w="7620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3.5, 2.5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3.7,3.5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3.9,4.5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4.1,5.5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4.3,6.5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4.5,7.5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086600" cy="530225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en-US" sz="2400" u="sng" smtClean="0"/>
              <a:t>Limitations of DDA</a:t>
            </a:r>
            <a:r>
              <a:rPr lang="en-US" sz="2400" smtClean="0"/>
              <a:t>:</a:t>
            </a:r>
          </a:p>
          <a:p>
            <a:pPr marL="609600" indent="-609600" algn="just">
              <a:buFont typeface="Wingdings" pitchFamily="2" charset="2"/>
              <a:buAutoNum type="arabicParenBoth"/>
            </a:pPr>
            <a:r>
              <a:rPr lang="en-US" sz="2400" smtClean="0"/>
              <a:t>The rounding operation &amp; floating point arithmetic are time consuming procedures.</a:t>
            </a:r>
          </a:p>
          <a:p>
            <a:pPr marL="609600" indent="-609600" algn="just">
              <a:buFont typeface="Wingdings" pitchFamily="2" charset="2"/>
              <a:buAutoNum type="arabicParenBoth"/>
            </a:pPr>
            <a:r>
              <a:rPr lang="en-US" sz="2400" smtClean="0"/>
              <a:t>The accumulation of round-off error in successive addition of floating point increment can cause the calculated pixel position to drift away from the true line path for long line segment.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DDA algorithm to draw a line from (0,0) to (6,6).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219200" y="2133600"/>
            <a:ext cx="6781800" cy="2133600"/>
          </a:xfrm>
        </p:spPr>
        <p:txBody>
          <a:bodyPr/>
          <a:lstStyle/>
          <a:p>
            <a:pPr eaLnBrk="1" hangingPunct="1"/>
            <a:r>
              <a:rPr lang="en-US" sz="5500" smtClean="0"/>
              <a:t>Bresenham’s Line Drawing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Types of Bresenham’s Line Drawing Algorithm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Octant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Generalized</a:t>
            </a:r>
          </a:p>
          <a:p>
            <a:pPr>
              <a:buNone/>
            </a:pPr>
            <a:r>
              <a:rPr lang="en-US" dirty="0" smtClean="0"/>
              <a:t>(if you can’t do all three do generalized algorithm only)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Bresenham's Line Drawing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Originally developed for digital plotters, equally suited for CRT raster devices.</a:t>
            </a:r>
          </a:p>
          <a:p>
            <a:pPr algn="just" eaLnBrk="1" hangingPunct="1"/>
            <a:r>
              <a:rPr lang="en-US" sz="2800" smtClean="0"/>
              <a:t>Meant for first octant.</a:t>
            </a:r>
          </a:p>
          <a:p>
            <a:pPr algn="just" eaLnBrk="1" hangingPunct="1"/>
            <a:r>
              <a:rPr lang="en-US" sz="2800" smtClean="0"/>
              <a:t>Algorithm always increment by one unit in either x or y direction, depending on the slope of the line.</a:t>
            </a:r>
          </a:p>
          <a:p>
            <a:pPr algn="just" eaLnBrk="1" hangingPunct="1"/>
            <a:r>
              <a:rPr lang="en-US" sz="2800" smtClean="0"/>
              <a:t>The increment in the other variable, either zero or one, is determined by examining the distance between the actual line and the nearest grid location. This distance is called as </a:t>
            </a:r>
            <a:r>
              <a:rPr lang="en-US" sz="2800" b="1" i="1" smtClean="0"/>
              <a:t>error.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Bresenham's Line Drawing Algorithm (contd.)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Initialize error term e = -1/2</a:t>
            </a:r>
          </a:p>
          <a:p>
            <a:pPr algn="just" eaLnBrk="1" hangingPunct="1"/>
            <a:r>
              <a:rPr lang="en-US" smtClean="0"/>
              <a:t>Error term calculated as e = e + m, therefore initially e = -1/2 + m</a:t>
            </a:r>
          </a:p>
          <a:p>
            <a:pPr algn="just" eaLnBrk="1" hangingPunct="1"/>
            <a:r>
              <a:rPr lang="en-US" smtClean="0"/>
              <a:t>If error term exceeds 0, reinitialize the error term as e = e – 1.</a:t>
            </a:r>
          </a:p>
          <a:p>
            <a:pPr algn="just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Bresenham's Line Drawing Algorithm (contd.)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Only the sign of error term is examined.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lines falling in first octant, x is incremented in all cases.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Decision is to be taken for y.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e &gt; 0(+ve), y is incremented, as line passes above the mid point and is closer to the next higher vertical pixel i.e. (x+1,y+1).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e &lt; 0(-ve), y remains the same, as line passes below the mid point and is closer to the next horizontal level pixel i.e. (x+1,y).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e = 0, y remains the same, as line passes through the mid point and  next horizontal level pixel i.e. (x+1,y) is chosen.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162800" cy="58674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u="sng" smtClean="0"/>
              <a:t>Line Drawing Algorithms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sz="3600" b="1" u="sng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A line in Computer graphics typically refers to line segment, which is a portion of straight line that extends indefinitely in opposite direction. It is defined by its two end points &amp; the slope intercept equation for a line: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               </a:t>
            </a:r>
            <a:r>
              <a:rPr lang="en-US" sz="2400" b="1" smtClean="0"/>
              <a:t>y = mx + b</a:t>
            </a:r>
            <a:r>
              <a:rPr lang="en-US" sz="2400" smtClean="0"/>
              <a:t>                      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where, </a:t>
            </a:r>
            <a:r>
              <a:rPr lang="en-US" sz="2400" b="1" smtClean="0"/>
              <a:t>m</a:t>
            </a:r>
            <a:r>
              <a:rPr lang="en-US" sz="2400" smtClean="0"/>
              <a:t> = Slope of the line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</a:t>
            </a:r>
            <a:r>
              <a:rPr lang="en-US" sz="2400" b="1" smtClean="0"/>
              <a:t>b </a:t>
            </a:r>
            <a:r>
              <a:rPr lang="en-US" sz="2400" smtClean="0"/>
              <a:t>= the y intercept of a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9237"/>
            <a:ext cx="9144000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962400" y="27432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error&gt;0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191000" y="54102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error&lt;=0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7630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2400" b="1" i="1" u="sng" dirty="0" err="1" smtClean="0"/>
              <a:t>Bresenham's</a:t>
            </a:r>
            <a:r>
              <a:rPr lang="en-US" sz="2400" b="1" i="1" u="sng" dirty="0" smtClean="0"/>
              <a:t> Line </a:t>
            </a:r>
            <a:r>
              <a:rPr lang="en-US" sz="2400" b="1" i="1" u="sng" dirty="0" err="1" smtClean="0"/>
              <a:t>Rasterization</a:t>
            </a:r>
            <a:r>
              <a:rPr lang="en-US" sz="2400" b="1" i="1" u="sng" dirty="0" smtClean="0"/>
              <a:t> algorithm for the first octant</a:t>
            </a:r>
            <a:br>
              <a:rPr lang="en-US" sz="2400" b="1" i="1" u="sng" dirty="0" smtClean="0"/>
            </a:br>
            <a:endParaRPr lang="en-US" sz="2400" b="1" i="1" u="sng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 The line end points are (x1,y1) and (x2,y2), assumed not equal.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	x, y, ∆x, ∆y are assumed integer; e is real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(ii)</a:t>
            </a:r>
            <a:r>
              <a:rPr lang="en-US" sz="2400" i="1" dirty="0" smtClean="0"/>
              <a:t> initialize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x=x1, y=y1, ∆x=x2-x1, ∆y=y2-y1, m=∆y/∆x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(iii) </a:t>
            </a:r>
            <a:r>
              <a:rPr lang="en-US" sz="2400" i="1" dirty="0" smtClean="0"/>
              <a:t>initialize 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e = m - ½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(begin the main loop)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(iv)</a:t>
            </a:r>
            <a:r>
              <a:rPr lang="en-US" sz="2400" b="1" dirty="0" smtClean="0"/>
              <a:t> for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 </a:t>
            </a:r>
            <a:r>
              <a:rPr lang="en-US" sz="2400" b="1" dirty="0" smtClean="0"/>
              <a:t>to</a:t>
            </a:r>
            <a:r>
              <a:rPr lang="en-US" sz="2400" dirty="0" smtClean="0"/>
              <a:t> ∆x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	  </a:t>
            </a:r>
            <a:r>
              <a:rPr lang="en-US" sz="2400" b="1" dirty="0" err="1" smtClean="0"/>
              <a:t>setpixel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	</a:t>
            </a:r>
            <a:r>
              <a:rPr lang="en-US" sz="2400" b="1" dirty="0" smtClean="0"/>
              <a:t>while </a:t>
            </a:r>
            <a:r>
              <a:rPr lang="en-US" sz="2400" dirty="0" smtClean="0"/>
              <a:t>(e&gt;0)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	y = y + 1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	e = e - 1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	</a:t>
            </a:r>
            <a:r>
              <a:rPr lang="en-US" sz="2400" b="1" dirty="0" smtClean="0"/>
              <a:t>end while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x = x + 1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e = e + 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(v) </a:t>
            </a:r>
            <a:r>
              <a:rPr lang="en-US" sz="2400" b="1" dirty="0" smtClean="0"/>
              <a:t>next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(vi) </a:t>
            </a:r>
            <a:r>
              <a:rPr lang="en-US" sz="2400" b="1" dirty="0" smtClean="0"/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/>
              <a:t>Dry Run - To draw a line from (0,0) to (3,3)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772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Initial calculation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x1 = 0, y1 = 0, </a:t>
            </a:r>
            <a:r>
              <a:rPr lang="en-US" sz="2400" dirty="0" smtClean="0"/>
              <a:t>∆x </a:t>
            </a:r>
            <a:r>
              <a:rPr lang="en-US" sz="2000" dirty="0" smtClean="0"/>
              <a:t>= 5, </a:t>
            </a:r>
            <a:r>
              <a:rPr lang="en-US" sz="2400" dirty="0" smtClean="0"/>
              <a:t>∆</a:t>
            </a:r>
            <a:r>
              <a:rPr lang="en-US" sz="2000" dirty="0" smtClean="0"/>
              <a:t>y2 = 5, m = 1, e = 1-1/2 = 1/2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setpixel</a:t>
            </a:r>
            <a:r>
              <a:rPr lang="en-US" sz="2000" dirty="0" smtClean="0"/>
              <a:t>                e	             	 x                      y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___________________________________________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                              1/2	 	0                       0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1		    (0,0)          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     	-1/2		1                       0 </a:t>
            </a:r>
          </a:p>
          <a:p>
            <a:pPr marL="2171700" lvl="4" indent="-3429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	1/2	             	1                       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2		    (1,1)          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      	-1/2	             2                      1 </a:t>
            </a:r>
          </a:p>
          <a:p>
            <a:pPr marL="2171700" lvl="4" indent="-3429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 1/2	             2                       2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3		    (2,2)          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     	-1/2	             3                      2 </a:t>
            </a:r>
          </a:p>
          <a:p>
            <a:pPr marL="2171700" lvl="4" indent="-3429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 	1/2	             3                       3</a:t>
            </a: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1295400" y="3657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765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convert a line from (1,1) &amp;(8,5) with 0&lt;m&lt;1 using </a:t>
            </a:r>
            <a:r>
              <a:rPr lang="en-US" dirty="0" err="1" smtClean="0"/>
              <a:t>Bresenham’s</a:t>
            </a:r>
            <a:r>
              <a:rPr lang="en-US" dirty="0" smtClean="0"/>
              <a:t> Line Algorithm.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Bresenham’s Integer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BRESENHAM’S INTEGER LINE DRAWING ALGORITHM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smtClean="0"/>
              <a:t>Bresenham’s Previous line drawing algorithm uses floating point arithmetic to calculate slope of the line and error term.</a:t>
            </a:r>
          </a:p>
          <a:p>
            <a:pPr algn="just" eaLnBrk="1" hangingPunct="1"/>
            <a:r>
              <a:rPr lang="en-US" smtClean="0"/>
              <a:t>Bresenham’s Integer line drawing algorithm overcomes this limitation by using integer arithmetic. (to speed up the Scan conversion of points in C.G, and to efficiently implement in hardware and firmware)</a:t>
            </a:r>
          </a:p>
          <a:p>
            <a:pPr algn="just" eaLnBrk="1" hangingPunct="1"/>
            <a:r>
              <a:rPr lang="en-US" smtClean="0"/>
              <a:t>Meant for Ist Octant. </a:t>
            </a:r>
          </a:p>
          <a:p>
            <a:pPr algn="just" eaLnBrk="1" hangingPunct="1">
              <a:buFont typeface="Arial" pitchFamily="34" charset="0"/>
              <a:buNone/>
            </a:pPr>
            <a:endParaRPr lang="en-US" smtClean="0"/>
          </a:p>
          <a:p>
            <a:pPr algn="just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BRESENHAM’S INTEGER LINE DRAWING ALGORITHM contd.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mtClean="0"/>
              <a:t>Sign of error term considered again, and simple transformation ebar = 2e∆x is used, thus 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mtClean="0"/>
              <a:t>	e = ebar/2∆x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mtClean="0"/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mtClean="0"/>
              <a:t>Now translation of equations involving e: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mtClean="0"/>
              <a:t>e=-1/2+ ∆y/∆x       into 		ebar=2∆y-∆x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mtClean="0"/>
              <a:t>e=e+∆y/∆x      	into 		ebar=ebar+2∆y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mtClean="0"/>
              <a:t>e=e-1			into		ebar=ebar-2∆x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9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b="1" u="sng" dirty="0" err="1" smtClean="0"/>
              <a:t>Bresenham’s</a:t>
            </a:r>
            <a:r>
              <a:rPr lang="en-US" sz="2400" b="1" u="sng" dirty="0" smtClean="0"/>
              <a:t> Integer Line Drawing Algorithm for the first octant</a:t>
            </a:r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400" b="1" u="sng" dirty="0" smtClean="0"/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i="1" dirty="0" smtClean="0"/>
              <a:t>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 The line end points are (5,4) and (12,7), assumed not equal.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i="1" dirty="0" smtClean="0"/>
              <a:t>	all variables are assumed integer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i="1" dirty="0" smtClean="0"/>
              <a:t>(ii) initialize variables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	x=5, y=4, x2=12,y2=7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∆x=x2-x1=7, ∆y=y2-y1=3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i="1" dirty="0" smtClean="0"/>
              <a:t>(iii) initialize e 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ebar</a:t>
            </a:r>
            <a:r>
              <a:rPr lang="en-US" sz="2000" dirty="0" smtClean="0"/>
              <a:t> = 2∆y-∆x=-1</a:t>
            </a:r>
          </a:p>
          <a:p>
            <a:pPr marL="609600" indent="-609600" eaLnBrk="1" hangingPunct="1">
              <a:buFont typeface="Arial" pitchFamily="34" charset="0"/>
              <a:buNone/>
            </a:pPr>
            <a:endParaRPr lang="en-US" sz="2000" dirty="0" smtClean="0"/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i="1" dirty="0" smtClean="0"/>
              <a:t>(begin the main loop)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(iv)</a:t>
            </a:r>
            <a:r>
              <a:rPr lang="en-US" sz="2000" b="1" dirty="0" smtClean="0"/>
              <a:t> 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 </a:t>
            </a:r>
            <a:r>
              <a:rPr lang="en-US" sz="2000" b="1" dirty="0" smtClean="0"/>
              <a:t>to</a:t>
            </a:r>
            <a:r>
              <a:rPr lang="en-US" sz="2000" dirty="0" smtClean="0"/>
              <a:t> ∆x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	 </a:t>
            </a:r>
            <a:r>
              <a:rPr lang="en-US" sz="2000" b="1" dirty="0" err="1" smtClean="0"/>
              <a:t>setpixel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		</a:t>
            </a:r>
            <a:r>
              <a:rPr lang="en-US" sz="2000" b="1" dirty="0" smtClean="0"/>
              <a:t>while </a:t>
            </a:r>
            <a:r>
              <a:rPr lang="en-US" sz="2000" dirty="0" smtClean="0"/>
              <a:t>(</a:t>
            </a:r>
            <a:r>
              <a:rPr lang="en-US" sz="2000" dirty="0" err="1" smtClean="0"/>
              <a:t>ebar</a:t>
            </a:r>
            <a:r>
              <a:rPr lang="en-US" sz="2000" dirty="0" smtClean="0"/>
              <a:t>&gt;0)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 		 y = y + 1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  		 </a:t>
            </a:r>
            <a:r>
              <a:rPr lang="en-US" sz="2000" dirty="0" err="1" smtClean="0"/>
              <a:t>ebar</a:t>
            </a:r>
            <a:r>
              <a:rPr lang="en-US" sz="2000" dirty="0" smtClean="0"/>
              <a:t>=ebar-2∆x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		</a:t>
            </a:r>
            <a:r>
              <a:rPr lang="en-US" sz="2000" b="1" dirty="0" smtClean="0"/>
              <a:t>end while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	 x = x + 1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ebar</a:t>
            </a:r>
            <a:r>
              <a:rPr lang="en-US" sz="2000" dirty="0" smtClean="0"/>
              <a:t>=ebar+2∆y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(v) </a:t>
            </a:r>
            <a:r>
              <a:rPr lang="en-US" sz="2000" b="1" dirty="0" smtClean="0"/>
              <a:t>next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(vi) </a:t>
            </a:r>
            <a:r>
              <a:rPr lang="en-US" sz="2000" b="1" dirty="0" smtClean="0"/>
              <a:t>finish</a:t>
            </a:r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endParaRPr lang="it-IT" sz="10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5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5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5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Find the intermediate pixels between (5,4) and (12,7)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86200" y="1447800"/>
          <a:ext cx="5257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562100"/>
                <a:gridCol w="1314450"/>
                <a:gridCol w="1314450"/>
              </a:tblGrid>
              <a:tr h="6975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Setpixel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X,Y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6,4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8,6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9,6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10,6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10,7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11,7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12,7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133600"/>
            <a:ext cx="259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 Calculations</a:t>
            </a:r>
          </a:p>
          <a:p>
            <a:r>
              <a:rPr lang="en-US" sz="2400" dirty="0" smtClean="0"/>
              <a:t>x1=5, y1=4</a:t>
            </a:r>
          </a:p>
          <a:p>
            <a:r>
              <a:rPr lang="en-US" sz="2400" dirty="0" smtClean="0"/>
              <a:t>∆x=7,  ∆y=7, </a:t>
            </a:r>
          </a:p>
          <a:p>
            <a:r>
              <a:rPr lang="en-US" sz="2400" dirty="0" err="1" smtClean="0"/>
              <a:t>ebar</a:t>
            </a:r>
            <a:r>
              <a:rPr lang="en-US" sz="2400" dirty="0" smtClean="0"/>
              <a:t>=2∆y- ∆x = -1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6858000" cy="5486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400" smtClean="0"/>
              <a:t>The two endpoints of a line segment are specified at positions </a:t>
            </a:r>
            <a:r>
              <a:rPr lang="en-US" sz="2400" b="1" smtClean="0"/>
              <a:t>(x1,y1)</a:t>
            </a:r>
            <a:r>
              <a:rPr lang="en-US" sz="2400" smtClean="0"/>
              <a:t> and </a:t>
            </a:r>
            <a:r>
              <a:rPr lang="en-US" sz="2400" b="1" smtClean="0"/>
              <a:t>(x2,y2).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32004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3200400" y="4572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0039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2727325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 flipV="1">
            <a:off x="3581400" y="26670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H="1">
            <a:off x="29718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794125" y="3470275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P1(x1,y1)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5699125" y="2327275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P2(x2,y2)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2727325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180" name="Line 16"/>
          <p:cNvSpPr>
            <a:spLocks noChangeShapeType="1"/>
          </p:cNvSpPr>
          <p:nvPr/>
        </p:nvSpPr>
        <p:spPr bwMode="auto">
          <a:xfrm>
            <a:off x="3048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28956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990600" y="5257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General </a:t>
            </a:r>
            <a:r>
              <a:rPr lang="en-US" dirty="0" err="1" smtClean="0"/>
              <a:t>Bresenham’s</a:t>
            </a:r>
            <a:r>
              <a:rPr lang="en-US" dirty="0" smtClean="0"/>
              <a:t> Line Drawing Algorithm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General Bresenham’s Line Drawing Algorithm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Applicable for lines lying in all octants.</a:t>
            </a:r>
          </a:p>
          <a:p>
            <a:pPr eaLnBrk="1" hangingPunct="1"/>
            <a:r>
              <a:rPr lang="en-US" smtClean="0"/>
              <a:t>If |slope|&gt;1, y is incremented by 1 and error criteria is used to determine when to increment x.</a:t>
            </a:r>
          </a:p>
          <a:p>
            <a:pPr eaLnBrk="1" hangingPunct="1"/>
            <a:r>
              <a:rPr lang="en-US" smtClean="0"/>
              <a:t>Whether x or y is incremented depends on the quadrant.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92"/>
          <p:cNvSpPr>
            <a:spLocks/>
          </p:cNvSpPr>
          <p:nvPr/>
        </p:nvSpPr>
        <p:spPr bwMode="auto">
          <a:xfrm>
            <a:off x="533400" y="22860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i="1" u="sng" dirty="0">
                <a:latin typeface="Calibri" pitchFamily="34" charset="0"/>
              </a:rPr>
              <a:t>General </a:t>
            </a:r>
            <a:r>
              <a:rPr lang="en-US" sz="2400" b="1" i="1" u="sng" dirty="0" err="1">
                <a:latin typeface="Calibri" pitchFamily="34" charset="0"/>
              </a:rPr>
              <a:t>Bresenham’s</a:t>
            </a:r>
            <a:r>
              <a:rPr lang="en-US" sz="2400" b="1" i="1" u="sng" dirty="0">
                <a:latin typeface="Calibri" pitchFamily="34" charset="0"/>
              </a:rPr>
              <a:t> Line Drawing Algorithm for all quadrants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u="sng" dirty="0">
              <a:latin typeface="Calibri" pitchFamily="34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(</a:t>
            </a:r>
            <a:r>
              <a:rPr lang="en-US" sz="2400" i="1" dirty="0" err="1" smtClean="0">
                <a:latin typeface="Calibri" pitchFamily="34" charset="0"/>
              </a:rPr>
              <a:t>i</a:t>
            </a:r>
            <a:r>
              <a:rPr lang="en-US" sz="2400" i="1" dirty="0" smtClean="0">
                <a:latin typeface="Calibri" pitchFamily="34" charset="0"/>
              </a:rPr>
              <a:t>) The </a:t>
            </a:r>
            <a:r>
              <a:rPr lang="en-US" sz="2400" i="1" dirty="0">
                <a:latin typeface="Calibri" pitchFamily="34" charset="0"/>
              </a:rPr>
              <a:t>line end points are (x1,y1) and (x2,y2), assumed not equal.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	all </a:t>
            </a:r>
            <a:r>
              <a:rPr lang="en-US" sz="2400" i="1" dirty="0">
                <a:latin typeface="Calibri" pitchFamily="34" charset="0"/>
              </a:rPr>
              <a:t>variables are assumed integer ; 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(the </a:t>
            </a:r>
            <a:r>
              <a:rPr lang="en-US" sz="2400" i="1" dirty="0">
                <a:latin typeface="Calibri" pitchFamily="34" charset="0"/>
              </a:rPr>
              <a:t>Sign function returns -1,0,1 as its argument is &lt;0,=0 or &gt;</a:t>
            </a:r>
            <a:r>
              <a:rPr lang="en-US" sz="2400" i="1" dirty="0" smtClean="0">
                <a:latin typeface="Calibri" pitchFamily="34" charset="0"/>
              </a:rPr>
              <a:t>0)</a:t>
            </a:r>
            <a:endParaRPr lang="en-US" sz="2400" i="1" dirty="0">
              <a:latin typeface="Calibri" pitchFamily="34" charset="0"/>
            </a:endParaRP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(ii) initialize </a:t>
            </a:r>
            <a:r>
              <a:rPr lang="en-US" sz="2400" i="1" dirty="0">
                <a:latin typeface="Calibri" pitchFamily="34" charset="0"/>
              </a:rPr>
              <a:t>variables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x=x1</a:t>
            </a:r>
            <a:r>
              <a:rPr lang="en-US" sz="2400" dirty="0">
                <a:latin typeface="Calibri" pitchFamily="34" charset="0"/>
              </a:rPr>
              <a:t>, y=y1, ∆x=abs(x2-x1), ∆y=abs(y2-y1), s1=sign(x2-x1), s2=sign(y2-y1)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(iii) Interchange </a:t>
            </a:r>
            <a:r>
              <a:rPr lang="en-US" sz="2400" i="1" dirty="0">
                <a:latin typeface="Calibri" pitchFamily="34" charset="0"/>
              </a:rPr>
              <a:t>∆x and ∆y depending on the slope of the line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if </a:t>
            </a:r>
            <a:r>
              <a:rPr lang="en-US" sz="2400" dirty="0">
                <a:latin typeface="Calibri" pitchFamily="34" charset="0"/>
              </a:rPr>
              <a:t>∆y &gt; ∆x then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	Temp </a:t>
            </a:r>
            <a:r>
              <a:rPr lang="en-US" sz="2400" dirty="0">
                <a:latin typeface="Calibri" pitchFamily="34" charset="0"/>
              </a:rPr>
              <a:t>= ∆x , ∆x = ∆y,  ∆y = Temp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	 </a:t>
            </a:r>
            <a:r>
              <a:rPr lang="en-US" sz="2400" dirty="0">
                <a:latin typeface="Calibri" pitchFamily="34" charset="0"/>
              </a:rPr>
              <a:t>Interchange = 1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else</a:t>
            </a:r>
            <a:endParaRPr lang="en-US" sz="2400" dirty="0">
              <a:latin typeface="Calibri" pitchFamily="34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	Interchange </a:t>
            </a:r>
            <a:r>
              <a:rPr lang="en-US" sz="2400" dirty="0">
                <a:latin typeface="Calibri" pitchFamily="34" charset="0"/>
              </a:rPr>
              <a:t>= 0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end </a:t>
            </a:r>
            <a:r>
              <a:rPr lang="en-US" sz="2400" dirty="0">
                <a:latin typeface="Calibri" pitchFamily="34" charset="0"/>
              </a:rPr>
              <a:t>if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	</a:t>
            </a:r>
            <a:r>
              <a:rPr lang="en-US" sz="2400" dirty="0" err="1" smtClean="0">
                <a:latin typeface="Calibri" pitchFamily="34" charset="0"/>
              </a:rPr>
              <a:t>ebar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= 2 * ∆y - ∆x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(main loop)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(iv)</a:t>
            </a:r>
            <a:r>
              <a:rPr lang="en-US" sz="2200" b="1" dirty="0" smtClean="0"/>
              <a:t> 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= 1 to ∆x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setpixel</a:t>
            </a:r>
            <a:r>
              <a:rPr lang="en-US" sz="2200" dirty="0" smtClean="0"/>
              <a:t>(</a:t>
            </a:r>
            <a:r>
              <a:rPr lang="en-US" sz="2200" dirty="0" err="1" smtClean="0"/>
              <a:t>x,y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while(</a:t>
            </a:r>
            <a:r>
              <a:rPr lang="en-US" sz="2200" b="1" dirty="0" err="1" smtClean="0"/>
              <a:t>ebar</a:t>
            </a:r>
            <a:r>
              <a:rPr lang="en-US" sz="2200" b="1" dirty="0" smtClean="0"/>
              <a:t> &gt; 0 )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if</a:t>
            </a:r>
            <a:r>
              <a:rPr lang="en-US" sz="2200" dirty="0" smtClean="0"/>
              <a:t> </a:t>
            </a:r>
            <a:r>
              <a:rPr lang="en-US" sz="2200" b="1" dirty="0" err="1" smtClean="0"/>
              <a:t>Interchnage</a:t>
            </a:r>
            <a:r>
              <a:rPr lang="en-US" sz="2200" b="1" dirty="0" smtClean="0"/>
              <a:t> = 1 then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	x = x + s1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else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	y = y+ s2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end if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ebar</a:t>
            </a:r>
            <a:r>
              <a:rPr lang="en-US" sz="2200" dirty="0" smtClean="0"/>
              <a:t> = </a:t>
            </a:r>
            <a:r>
              <a:rPr lang="en-US" sz="2200" dirty="0" err="1" smtClean="0"/>
              <a:t>ebar</a:t>
            </a:r>
            <a:r>
              <a:rPr lang="en-US" sz="2200" dirty="0" smtClean="0"/>
              <a:t> – 2* ∆x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end while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if Interchange = 1 then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	y = y+s2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else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	x= x+s1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err="1" smtClean="0"/>
              <a:t>endif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ebar</a:t>
            </a:r>
            <a:r>
              <a:rPr lang="en-US" sz="2200" dirty="0" smtClean="0"/>
              <a:t> = </a:t>
            </a:r>
            <a:r>
              <a:rPr lang="en-US" sz="2200" dirty="0" err="1" smtClean="0"/>
              <a:t>ebar</a:t>
            </a:r>
            <a:r>
              <a:rPr lang="en-US" sz="2200" dirty="0" smtClean="0"/>
              <a:t> +2* ∆y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(v) </a:t>
            </a:r>
            <a:r>
              <a:rPr lang="en-US" sz="2200" b="1" dirty="0" smtClean="0"/>
              <a:t>next </a:t>
            </a:r>
            <a:r>
              <a:rPr lang="en-US" sz="2200" b="1" dirty="0" err="1" smtClean="0"/>
              <a:t>i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 (vi) </a:t>
            </a:r>
            <a:r>
              <a:rPr lang="en-US" sz="2200" b="1" dirty="0" smtClean="0"/>
              <a:t>finish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67200" y="617608"/>
          <a:ext cx="4876800" cy="580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7239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Setpixel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-3,-1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-4,-2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-5,-2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-6,-3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-7,-3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7620000" cy="514032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mtClean="0"/>
              <a:t>Consider a line from (0,0) to (-8,-4), find out the pixels to be chosen to draw the line using General Bresenham’s line drawing algorithm.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x=0, y=0, </a:t>
            </a:r>
            <a:r>
              <a:rPr lang="en-US" sz="2800" smtClean="0"/>
              <a:t>∆x=8, ∆y=4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s1=-1,s2=-1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interchange=0, ebar=0</a:t>
            </a:r>
            <a:endParaRPr lang="en-US" sz="4000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/>
          </p:cNvSpPr>
          <p:nvPr/>
        </p:nvSpPr>
        <p:spPr bwMode="auto">
          <a:xfrm>
            <a:off x="457200" y="0"/>
            <a:ext cx="7239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    	i	setpixel		ebar	x	y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     				</a:t>
            </a:r>
            <a:r>
              <a:rPr lang="en-US">
                <a:latin typeface="Calibri" pitchFamily="34" charset="0"/>
              </a:rPr>
              <a:t>0	0	0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1	(0,0)		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8	-1	0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2	(-1,0)									-8	-1	-1					0	-2	-1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3	(-2,-1)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8	-3	-1		4	(-3,-1)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-8	-3	-2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0	-4	-2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5	(-4,-2)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8	-5	-2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6	(-5,-2)	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-8	-5	-3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0	-6	-3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7	(-6,-3)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8	-7	-3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8	(-7,-3)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-8	-7	-4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0	-8	-4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>
              <a:latin typeface="Calibri" pitchFamily="34" charset="0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IN" sz="2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5438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We can determine the value for slope m &amp; b intercept as</a:t>
            </a:r>
          </a:p>
          <a:p>
            <a:pPr algn="ctr">
              <a:buFont typeface="Wingdings" pitchFamily="2" charset="2"/>
              <a:buNone/>
            </a:pPr>
            <a:r>
              <a:rPr lang="en-US" sz="2400" smtClean="0"/>
              <a:t>                   </a:t>
            </a:r>
            <a:r>
              <a:rPr lang="en-US" sz="2400" b="1" smtClean="0"/>
              <a:t>m = y2-y1/x2-x1</a:t>
            </a:r>
            <a:r>
              <a:rPr lang="en-US" sz="2400" smtClean="0"/>
              <a:t>                      (2)</a:t>
            </a:r>
          </a:p>
          <a:p>
            <a:pPr algn="ctr">
              <a:buFont typeface="Wingdings" pitchFamily="2" charset="2"/>
              <a:buNone/>
            </a:pPr>
            <a:r>
              <a:rPr lang="en-US" sz="2400" smtClean="0"/>
              <a:t>And,             </a:t>
            </a:r>
            <a:r>
              <a:rPr lang="en-US" sz="2400" b="1" smtClean="0"/>
              <a:t>b = y1 – mx1</a:t>
            </a:r>
            <a:r>
              <a:rPr lang="en-US" sz="2400" smtClean="0"/>
              <a:t>                          (3)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For a  given x interval </a:t>
            </a:r>
            <a:r>
              <a:rPr lang="en-US" sz="2400" smtClean="0">
                <a:cs typeface="Times New Roman" pitchFamily="18" charset="0"/>
              </a:rPr>
              <a:t>Δx along a line, we can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compute the corresponding y interval Δy from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                          </a:t>
            </a:r>
            <a:r>
              <a:rPr lang="en-US" sz="2400" b="1" smtClean="0">
                <a:cs typeface="Times New Roman" pitchFamily="18" charset="0"/>
              </a:rPr>
              <a:t>Δy = m Δx</a:t>
            </a:r>
            <a:r>
              <a:rPr lang="en-US" sz="2400" smtClean="0">
                <a:cs typeface="Times New Roman" pitchFamily="18" charset="0"/>
              </a:rPr>
              <a:t>                                (4)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Similarly, we can obtain x interval Δx by Δy: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                          </a:t>
            </a:r>
            <a:r>
              <a:rPr lang="en-US" sz="2400" b="1" smtClean="0">
                <a:cs typeface="Times New Roman" pitchFamily="18" charset="0"/>
              </a:rPr>
              <a:t>Δx = Δy/m                                </a:t>
            </a:r>
            <a:r>
              <a:rPr lang="en-US" sz="2400" smtClean="0">
                <a:cs typeface="Times New Roman" pitchFamily="18" charset="0"/>
              </a:rPr>
              <a:t>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391400" cy="5562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If </a:t>
            </a:r>
            <a:r>
              <a:rPr lang="en-US" sz="2400" b="1" smtClean="0">
                <a:cs typeface="Times New Roman" pitchFamily="18" charset="0"/>
              </a:rPr>
              <a:t>|m|=1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en-US" sz="2400" b="1" smtClean="0">
                <a:cs typeface="Times New Roman" pitchFamily="18" charset="0"/>
              </a:rPr>
              <a:t>Δx = Δy. </a:t>
            </a:r>
            <a:r>
              <a:rPr lang="en-US" sz="2400" smtClean="0">
                <a:cs typeface="Times New Roman" pitchFamily="18" charset="0"/>
              </a:rPr>
              <a:t>In each case, a smooth line with slope m  is generated between the  specific endpoints.</a:t>
            </a:r>
            <a:endParaRPr lang="en-US" sz="2400" smtClean="0"/>
          </a:p>
          <a:p>
            <a:pPr algn="just">
              <a:lnSpc>
                <a:spcPct val="90000"/>
              </a:lnSpc>
            </a:pPr>
            <a:r>
              <a:rPr lang="en-US" sz="2400" smtClean="0"/>
              <a:t>If </a:t>
            </a:r>
            <a:r>
              <a:rPr lang="en-US" sz="2400" b="1" smtClean="0"/>
              <a:t>|m|&lt;1</a:t>
            </a:r>
            <a:r>
              <a:rPr lang="en-US" sz="2400" smtClean="0"/>
              <a:t>, then for every integer value of x between and excluding x1 and x2, calculate the corresponding value of y using equation  </a:t>
            </a:r>
            <a:r>
              <a:rPr lang="en-US" sz="2400" b="1" smtClean="0">
                <a:cs typeface="Times New Roman" pitchFamily="18" charset="0"/>
              </a:rPr>
              <a:t>Δy = m Δx</a:t>
            </a:r>
            <a:r>
              <a:rPr lang="en-US" sz="2400" smtClean="0">
                <a:cs typeface="Times New Roman" pitchFamily="18" charset="0"/>
              </a:rPr>
              <a:t>  &amp; scan convert (x,y).</a:t>
            </a:r>
          </a:p>
          <a:p>
            <a:pPr algn="just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If </a:t>
            </a:r>
            <a:r>
              <a:rPr lang="en-US" sz="2400" b="1" smtClean="0">
                <a:cs typeface="Times New Roman" pitchFamily="18" charset="0"/>
              </a:rPr>
              <a:t>|m|&gt;1</a:t>
            </a:r>
            <a:r>
              <a:rPr lang="en-US" sz="2400" smtClean="0">
                <a:cs typeface="Times New Roman" pitchFamily="18" charset="0"/>
              </a:rPr>
              <a:t>, then </a:t>
            </a:r>
            <a:r>
              <a:rPr lang="en-US" sz="2400" smtClean="0"/>
              <a:t>for every integer value of y between and excluding y1 and y2, calculate the corresponding value of x using equation  </a:t>
            </a:r>
            <a:r>
              <a:rPr lang="en-US" sz="2400" b="1" smtClean="0">
                <a:cs typeface="Times New Roman" pitchFamily="18" charset="0"/>
              </a:rPr>
              <a:t>Δx = Δy/m</a:t>
            </a:r>
            <a:r>
              <a:rPr lang="en-US" sz="2400" smtClean="0">
                <a:cs typeface="Times New Roman" pitchFamily="18" charset="0"/>
              </a:rPr>
              <a:t>  &amp; scan convert (x,y).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162800" cy="6248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400" b="1" smtClean="0"/>
              <a:t>Example 1</a:t>
            </a:r>
            <a:r>
              <a:rPr lang="en-US" sz="2400" smtClean="0"/>
              <a:t> The endpoints of line are(0,0) &amp; (6,18). Compute each value of y as x steps from 0 to 6 and plot the result.</a:t>
            </a:r>
          </a:p>
          <a:p>
            <a:pPr algn="just">
              <a:buFont typeface="Wingdings" pitchFamily="2" charset="2"/>
              <a:buNone/>
            </a:pPr>
            <a:r>
              <a:rPr lang="en-US" sz="2400" b="1" smtClean="0"/>
              <a:t>Solution :</a:t>
            </a:r>
            <a:r>
              <a:rPr lang="en-US" sz="2400" smtClean="0"/>
              <a:t> Equation of line is y= mx +b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               m = y2-y1/x2-x1= 18-0/6-0 = 3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Next the y intercept b is found by plugging y1 &amp; x1 into the equation y = 3x + b,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    0 = 3(0) + b. Therefore, b=0, so the equation for the line is y= 3x.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                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67200" y="3779838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239000" cy="5410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400" smtClean="0"/>
              <a:t>While this approach is mathematically sound, it involves floating-point computation (multiplication &amp; addition) in every step that uses the line equation since m &amp; b are generally real numbers. The challenge is to find a way to achieve the same goal as quickly as possible.</a:t>
            </a:r>
          </a:p>
          <a:p>
            <a:pPr algn="just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334000" y="1233488"/>
            <a:ext cx="3352800" cy="4862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IE" smtClean="0"/>
              <a:t>The DDA Algorithm</a:t>
            </a:r>
            <a:endParaRPr lang="en-US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algn="just" eaLnBrk="1" hangingPunct="1"/>
            <a:r>
              <a:rPr lang="en-IE" sz="2400" smtClean="0"/>
              <a:t>The </a:t>
            </a:r>
            <a:r>
              <a:rPr lang="en-IE" sz="2400" i="1" smtClean="0"/>
              <a:t>digital differential analyzer</a:t>
            </a:r>
            <a:r>
              <a:rPr lang="en-IE" sz="2400" smtClean="0"/>
              <a:t> (DDA) algorithm takes an incremental approach in order to speed up scan conversion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 cstate="print"/>
          <a:srcRect l="8098" t="6345" r="18456" b="20029"/>
          <a:stretch>
            <a:fillRect/>
          </a:stretch>
        </p:blipFill>
        <p:spPr bwMode="auto">
          <a:xfrm>
            <a:off x="5610225" y="1309688"/>
            <a:ext cx="2847975" cy="2468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548313" y="3860800"/>
            <a:ext cx="3062287" cy="270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IE" sz="2000"/>
              <a:t>The original differential analyzer was a physical machine developed by </a:t>
            </a:r>
            <a:r>
              <a:rPr lang="en-US" sz="2000"/>
              <a:t>Vannevar Bush</a:t>
            </a:r>
            <a:r>
              <a:rPr lang="en-IE" sz="2000"/>
              <a:t> at MIT in the 1930’s </a:t>
            </a:r>
            <a:r>
              <a:rPr lang="en-US" sz="2000"/>
              <a:t>in order to solve ordinary differential equations.</a:t>
            </a:r>
          </a:p>
          <a:p>
            <a:pPr algn="dist"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7620000" cy="6019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 u="sng" smtClean="0"/>
              <a:t>DDA Algorithm</a:t>
            </a:r>
          </a:p>
          <a:p>
            <a:pPr algn="just"/>
            <a:r>
              <a:rPr lang="en-US" sz="2400" smtClean="0"/>
              <a:t>The digital differential analyzer (DDA) algorithm is an incremental scan-conversion method. Such an approach is characterized by performing calculations at each step using results from the preceding step. </a:t>
            </a:r>
          </a:p>
          <a:p>
            <a:pPr algn="just"/>
            <a:r>
              <a:rPr lang="en-US" sz="2400" smtClean="0"/>
              <a:t>Suppose, at step i we have calculated (xi, yi) to be a point on the line. Since the next point (xi+1,yi+1) should satisfy </a:t>
            </a:r>
            <a:r>
              <a:rPr lang="en-US" sz="2400" smtClean="0">
                <a:cs typeface="Times New Roman" pitchFamily="18" charset="0"/>
              </a:rPr>
              <a:t>Δy/Δx= m where Δy= yi+1 – yi &amp; Δx = xi+1 – xi.</a:t>
            </a:r>
          </a:p>
          <a:p>
            <a:pPr algn="just"/>
            <a:r>
              <a:rPr lang="en-US" sz="2400" smtClean="0"/>
              <a:t>We have,  yi+1 = yi + m</a:t>
            </a:r>
            <a:r>
              <a:rPr lang="en-US" sz="2400" smtClean="0">
                <a:cs typeface="Times New Roman" pitchFamily="18" charset="0"/>
              </a:rPr>
              <a:t>Δx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                      </a:t>
            </a:r>
            <a:r>
              <a:rPr lang="en-US" sz="2400" smtClean="0"/>
              <a:t>yi+1 = yi + </a:t>
            </a:r>
            <a:r>
              <a:rPr lang="en-US" sz="2400" smtClean="0">
                <a:cs typeface="Times New Roman" pitchFamily="18" charset="0"/>
              </a:rPr>
              <a:t>Δy                    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Or                  xi+1 = xi + Δy/m                (2)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u="sng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BF00082CEB354F851505B9B2BD2B4A" ma:contentTypeVersion="10" ma:contentTypeDescription="Create a new document." ma:contentTypeScope="" ma:versionID="729abe442ab21b7751a7d4100211f726">
  <xsd:schema xmlns:xsd="http://www.w3.org/2001/XMLSchema" xmlns:xs="http://www.w3.org/2001/XMLSchema" xmlns:p="http://schemas.microsoft.com/office/2006/metadata/properties" xmlns:ns2="e5d9e52d-36e2-4bc1-82af-774c177b5726" xmlns:ns3="dbc3d2d7-fa1e-4b97-8e24-6ae37e59164c" targetNamespace="http://schemas.microsoft.com/office/2006/metadata/properties" ma:root="true" ma:fieldsID="7605f982a1e9e9ab0576de15bd6ec147" ns2:_="" ns3:_="">
    <xsd:import namespace="e5d9e52d-36e2-4bc1-82af-774c177b5726"/>
    <xsd:import namespace="dbc3d2d7-fa1e-4b97-8e24-6ae37e591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9e52d-36e2-4bc1-82af-774c177b5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3d2d7-fa1e-4b97-8e24-6ae37e591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14CE95-DA3E-448F-BA2B-BDAFA7B45CBA}"/>
</file>

<file path=customXml/itemProps2.xml><?xml version="1.0" encoding="utf-8"?>
<ds:datastoreItem xmlns:ds="http://schemas.openxmlformats.org/officeDocument/2006/customXml" ds:itemID="{C7A1629A-C054-4082-90E9-312895248357}"/>
</file>

<file path=customXml/itemProps3.xml><?xml version="1.0" encoding="utf-8"?>
<ds:datastoreItem xmlns:ds="http://schemas.openxmlformats.org/officeDocument/2006/customXml" ds:itemID="{5ED42AB5-85BB-4213-B680-B99B7BC7D672}"/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1740</Words>
  <Application>Microsoft Office PowerPoint</Application>
  <PresentationFormat>On-screen Show (4:3)</PresentationFormat>
  <Paragraphs>404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Line Drawing Algorithm</vt:lpstr>
      <vt:lpstr>Slide 2</vt:lpstr>
      <vt:lpstr>Slide 3</vt:lpstr>
      <vt:lpstr>Slide 4</vt:lpstr>
      <vt:lpstr>Slide 5</vt:lpstr>
      <vt:lpstr>Slide 6</vt:lpstr>
      <vt:lpstr>Slide 7</vt:lpstr>
      <vt:lpstr>The DDA Algorithm</vt:lpstr>
      <vt:lpstr>Slide 9</vt:lpstr>
      <vt:lpstr>Slide 10</vt:lpstr>
      <vt:lpstr>Slide 11</vt:lpstr>
      <vt:lpstr>Slide 12</vt:lpstr>
      <vt:lpstr>Slide 13</vt:lpstr>
      <vt:lpstr>Exercise</vt:lpstr>
      <vt:lpstr>Bresenham’s Line Drawing Algorithm</vt:lpstr>
      <vt:lpstr>Types of Bresenham’s Line Drawing Algorithm</vt:lpstr>
      <vt:lpstr>Bresenham's Line Drawing Algorithm</vt:lpstr>
      <vt:lpstr>Bresenham's Line Drawing Algorithm (contd.)</vt:lpstr>
      <vt:lpstr>Bresenham's Line Drawing Algorithm (contd.)</vt:lpstr>
      <vt:lpstr>Slide 20</vt:lpstr>
      <vt:lpstr>Slide 21</vt:lpstr>
      <vt:lpstr>Bresenham's Line Rasterization algorithm for the first octant </vt:lpstr>
      <vt:lpstr>Dry Run - To draw a line from (0,0) to (3,3)</vt:lpstr>
      <vt:lpstr>Exercise</vt:lpstr>
      <vt:lpstr>Bresenham’s Integer Algorithm</vt:lpstr>
      <vt:lpstr>BRESENHAM’S INTEGER LINE DRAWING ALGORITHM</vt:lpstr>
      <vt:lpstr>BRESENHAM’S INTEGER LINE DRAWING ALGORITHM contd.</vt:lpstr>
      <vt:lpstr>Slide 28</vt:lpstr>
      <vt:lpstr>Example: Find the intermediate pixels between (5,4) and (12,7)</vt:lpstr>
      <vt:lpstr>General Bresenham’s Line Drawing Algorithm</vt:lpstr>
      <vt:lpstr>General Bresenham’s Line Drawing Algorithm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Drawing Algorithm</dc:title>
  <dc:creator>Narender</dc:creator>
  <cp:lastModifiedBy>Windows User</cp:lastModifiedBy>
  <cp:revision>15</cp:revision>
  <dcterms:created xsi:type="dcterms:W3CDTF">2006-08-16T00:00:00Z</dcterms:created>
  <dcterms:modified xsi:type="dcterms:W3CDTF">2022-01-16T18:14:25Z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0x01010075BF00082CEB354F851505B9B2BD2B4A</vt:lpwstr>
  </property>
</Properties>
</file>