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4D3346-53D3-4CE2-9D2C-7605F224D540}">
  <a:tblStyle styleId="{D84D3346-53D3-4CE2-9D2C-7605F224D5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aws.amazon.com/amazondynamodb/latest/developerguide/bp-hybrid.html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aws.amazon.com/amazondynamodb/latest/developerguide/ql-reference.multiplestatements.transactions.html#ql-reference.multiplestatements.transactions.parameters" TargetMode="External"/><Relationship Id="rId3" Type="http://schemas.openxmlformats.org/officeDocument/2006/relationships/hyperlink" Target="https://docs.aws.amazon.com/amazondynamodb/latest/developerguide/SQLtoNoSQL.ReadData.Query.html#SQLtoNoSQL.ReadData.Query.DynamoDB" TargetMode="External"/><Relationship Id="rId4" Type="http://schemas.openxmlformats.org/officeDocument/2006/relationships/hyperlink" Target="https://docs.aws.amazon.com/amazondynamodb/latest/developerguide/transactions.html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aws.amazon.com/amazondynamodb/latest/developerguide/Backups.html" TargetMode="External"/><Relationship Id="rId3" Type="http://schemas.openxmlformats.org/officeDocument/2006/relationships/hyperlink" Target="https://docs.aws.amazon.com/amazondynamodb/latest/developerguide/HowItWorks.ReadWriteCapacityMode.html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aws.amazon.com/amazondynamodb/latest/developerguide/SQLtoNoSQL.WhyDynamoDB.html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aws.amazon.com/amazondynamodb/latest/developerguide/SQLtoNoSQL.CreateTable.html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aws.amazon.com/amazondynamodb/latest/developerguide/HowItWorks.CoreComponents.html#HowItWorks.CoreComponents.PrimaryKey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81ff3056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81ff3056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the example </a:t>
            </a:r>
            <a:r>
              <a:rPr i="1"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Music</a:t>
            </a:r>
            <a:r>
              <a:rPr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table shown previously, you can query data items by </a:t>
            </a:r>
            <a:r>
              <a:rPr i="1"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Artist</a:t>
            </a:r>
            <a:r>
              <a:rPr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(partition key) or by </a:t>
            </a:r>
            <a:r>
              <a:rPr i="1"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Artist</a:t>
            </a:r>
            <a:r>
              <a:rPr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i="1"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SongTitle</a:t>
            </a:r>
            <a:r>
              <a:rPr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(partition key and sort key). What if you also wanted to query the data by </a:t>
            </a:r>
            <a:r>
              <a:rPr i="1"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Genre</a:t>
            </a:r>
            <a:r>
              <a:rPr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i="1"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AlbumTitle</a:t>
            </a:r>
            <a:r>
              <a:rPr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? To do this, you could create an index on </a:t>
            </a:r>
            <a:r>
              <a:rPr i="1"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Genre</a:t>
            </a:r>
            <a:r>
              <a:rPr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i="1"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AlbumTitle</a:t>
            </a:r>
            <a:r>
              <a:rPr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and then query the index in much the same way as you'd query the </a:t>
            </a:r>
            <a:r>
              <a:rPr i="1"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Music</a:t>
            </a:r>
            <a:r>
              <a:rPr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table.</a:t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following diagram shows the example </a:t>
            </a:r>
            <a:r>
              <a:rPr i="1"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Music</a:t>
            </a:r>
            <a:r>
              <a:rPr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table, with a new index called </a:t>
            </a:r>
            <a:r>
              <a:rPr i="1"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GenreAlbumTitle</a:t>
            </a:r>
            <a:r>
              <a:rPr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In the index, </a:t>
            </a:r>
            <a:r>
              <a:rPr i="1"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Genre</a:t>
            </a:r>
            <a:r>
              <a:rPr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the partition key and </a:t>
            </a:r>
            <a:r>
              <a:rPr i="1"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AlbumTitle</a:t>
            </a:r>
            <a:r>
              <a:rPr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the sort key.</a:t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When you add, update, or delete an item in the base table, DynamoDB adds, updates, or deletes the corresponding item in any indexes that belong to that table.</a:t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When you create an index, you specify which attributes will be copied, or </a:t>
            </a:r>
            <a:r>
              <a:rPr i="1"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projected</a:t>
            </a:r>
            <a:r>
              <a:rPr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from the base table to the index. At a minimum, DynamoDB projects the key attributes from the base table into the index. This is the case with </a:t>
            </a:r>
            <a:r>
              <a:rPr lang="en-GB" sz="1200">
                <a:solidFill>
                  <a:srgbClr val="16191F"/>
                </a:solidFill>
                <a:highlight>
                  <a:srgbClr val="F2F3F3"/>
                </a:highlight>
                <a:latin typeface="Courier New"/>
                <a:ea typeface="Courier New"/>
                <a:cs typeface="Courier New"/>
                <a:sym typeface="Courier New"/>
              </a:rPr>
              <a:t>GenreAlbumTitle</a:t>
            </a:r>
            <a:r>
              <a:rPr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where only the key attributes from the </a:t>
            </a:r>
            <a:r>
              <a:rPr lang="en-GB" sz="1200">
                <a:solidFill>
                  <a:srgbClr val="16191F"/>
                </a:solidFill>
                <a:highlight>
                  <a:srgbClr val="F2F3F3"/>
                </a:highlight>
                <a:latin typeface="Courier New"/>
                <a:ea typeface="Courier New"/>
                <a:cs typeface="Courier New"/>
                <a:sym typeface="Courier New"/>
              </a:rPr>
              <a:t>Music</a:t>
            </a:r>
            <a:r>
              <a:rPr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table are projected into the index.</a:t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You can query the </a:t>
            </a:r>
            <a:r>
              <a:rPr i="1"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GenreAlbumTitle</a:t>
            </a:r>
            <a:r>
              <a:rPr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index to find all albums of a particular genre (for example, all </a:t>
            </a:r>
            <a:r>
              <a:rPr i="1"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Rock</a:t>
            </a:r>
            <a:r>
              <a:rPr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albums). You can also query the index to find all albums within a particular genre that have certain album titles (for example, all </a:t>
            </a:r>
            <a:r>
              <a:rPr i="1"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Country</a:t>
            </a:r>
            <a:r>
              <a:rPr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albums with titles that start with the letter H).</a:t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Global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local </a:t>
            </a:r>
            <a:r>
              <a:rPr b="1" lang="en-GB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indexes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are allowed to have </a:t>
            </a:r>
            <a:r>
              <a:rPr b="1" lang="en-GB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duplicate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hash key &amp; range key pairs. Only the hash key and range key of the table itself are unique</a:t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81ff3056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81ff3056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GSI is another table with the subset of the attributes from the main table.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81ff3056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81ff3056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Some applications only need to query data using the base table's primary key. However, there might be situations where an alternative sort key would be helpful.</a:t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Therefore, it can be added on tables with </a:t>
            </a:r>
            <a:r>
              <a:rPr lang="en-GB"/>
              <a:t>composite primary keys.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81ff2fbb1_2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81ff2fbb1_2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example, some organizations maintain legacy systems and it might to too risky and expensive to migrate data from these systems.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 Streams and Lambda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https://docs.aws.amazon.com/amazondynamodb/latest/developerguide/bp-hybrid.html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81ff2fbb1_2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81ff2fbb1_2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81ff2fbb1_2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81ff2fbb1_2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GetItem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PutItem actions used for their APIs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81ff2fbb1_2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81ff2fbb1_2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https://docs.aws.amazon.com/amazondynamodb/latest/developerguide/ql-reference.multiplestatements.transactions.html#ql-reference.multiplestatements.transactions.parameters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https://docs.aws.amazon.com/amazondynamodb/latest/developerguide/SQLtoNoSQL.ReadData.Query.html#SQLtoNoSQL.ReadData.Query.DynamoDB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https://docs.aws.amazon.com/amazondynamodb/latest/developerguide/transactions.html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With the transaction write API, you can group multiple Put, Update, Delete, and ConditionCheck actions. You can then submit the actions as a single TransactWriteItems operation that either succeeds or fails as a unit. The same is true for multiple Get actions, which you can group and submit as a single TransactGetItems operation.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Exists</a:t>
            </a:r>
            <a:r>
              <a:rPr lang="en-GB"/>
              <a:t> is an exception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81ff3056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81ff3056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81ff2fbb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81ff2fbb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Point-in-time recovery (Interesting </a:t>
            </a:r>
            <a:r>
              <a:rPr lang="en-GB"/>
              <a:t>feature</a:t>
            </a:r>
            <a:r>
              <a:rPr lang="en-GB"/>
              <a:t>):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https://docs.aws.amazon.com/amazondynamodb/latest/developerguide/Backups.html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DEX for caching. Improve speeds: 4:45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 only 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Hybrid DynamoDB–RDBMS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Read/Write Capacity Mode: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https://docs.aws.amazon.com/amazondynamodb/latest/developerguide/HowItWorks.ReadWriteCapacityMode.html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81ff305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81ff305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each table can have an infinite number of data items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Amazon DynamoDB is schema-less, in that the data items in a table need not have the same attributes or the same number of attributes.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81ff305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81ff305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81ff2fbb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81ff2fbb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Video- 1:40 mins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https://docs.aws.amazon.com/amazondynamodb/latest/developerguide/SQLtoNoSQL.WhyDynamoDB.html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Deleted: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Access -&gt; SQL is used to retrieve and store data -&gt; AWS CLI or Management console. Applications can use AWS SDK.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81ff2fbb1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81ff2fbb1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https://docs.aws.amazon.com/amazondynamodb/latest/developerguide/SQLtoNoSQL.CreateTable.html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Some of the items have a nested attribute (</a:t>
            </a:r>
            <a:r>
              <a:rPr i="1"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Address</a:t>
            </a:r>
            <a:r>
              <a:rPr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). DynamoDB supports nested attributes up to 32 levels deep.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81ff2fbb1_2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81ff2fbb1_2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composite primary key gives you additional flexibility when querying data. For example, if you provide only the value for </a:t>
            </a:r>
            <a:r>
              <a:rPr i="1"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Artist</a:t>
            </a:r>
            <a:r>
              <a:rPr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DynamoDB retrieves all of the songs by that artist. To retrieve only a subset of songs by a particular artist, you can provide a value for </a:t>
            </a:r>
            <a:r>
              <a:rPr i="1"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Artist</a:t>
            </a:r>
            <a:r>
              <a:rPr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along with a range of values for </a:t>
            </a:r>
            <a:r>
              <a:rPr i="1"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SongTitle</a:t>
            </a:r>
            <a:r>
              <a:rPr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2"/>
              </a:rPr>
              <a:t>https://docs.aws.amazon.com/amazondynamodb/latest/developerguide/HowItWorks.CoreComponents.html#HowItWorks.CoreComponents.PrimaryKey</a:t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81ff3056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81ff3056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Amazon </a:t>
            </a:r>
            <a:r>
              <a:rPr b="1" lang="en-GB" sz="1050">
                <a:solidFill>
                  <a:srgbClr val="5F63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DynamoDB</a:t>
            </a:r>
            <a:r>
              <a:rPr lang="en-GB" sz="10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provides the following operations for reading </a:t>
            </a:r>
            <a:r>
              <a:rPr b="1" lang="en-GB" sz="1050">
                <a:solidFill>
                  <a:srgbClr val="5F63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en-GB" sz="10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</a:rPr>
              <a:t>Querying is a very powerful operation in DynamoDB. It allows you to select multiple Items that have the same partition ("HASH") key but different sort ("RANGE") keys.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-GB" sz="800"/>
              <a:t>The Query call is like a shovel -- grabbing a larger amount of Items but still small enough to avoid grabbing everything.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/>
              <a:t>The Scan operation is like a payloader, grabbing everything in its path: The Scan operation generally makes sense only in the following situations: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/>
              <a:t>you have a very small table;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/>
              <a:t>you're exporting all of your table's data to another storage system; or</a:t>
            </a:r>
            <a:endParaRPr sz="800"/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81ff3056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81ff3056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structure that contains a subset of attributes</a:t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table can have multiple secondary indexes, which give your applications access to many different query patterns.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aws.amazon.com/amazondynamodb/latest/developerguide/Introduction.html" TargetMode="External"/><Relationship Id="rId4" Type="http://schemas.openxmlformats.org/officeDocument/2006/relationships/hyperlink" Target="https://docs.aws.amazon.com/amazondynamodb/latest/developerguide/HowItWorks.CoreComponents.html" TargetMode="External"/><Relationship Id="rId9" Type="http://schemas.openxmlformats.org/officeDocument/2006/relationships/hyperlink" Target="https://www.dynamodbguide.com/" TargetMode="External"/><Relationship Id="rId5" Type="http://schemas.openxmlformats.org/officeDocument/2006/relationships/hyperlink" Target="https://docs.aws.amazon.com/amazondynamodb/latest/developerguide/SQLtoNoSQL.CreateTable.html" TargetMode="External"/><Relationship Id="rId6" Type="http://schemas.openxmlformats.org/officeDocument/2006/relationships/hyperlink" Target="https://docs.aws.amazon.com/amazondynamodb/latest/developerguide/SecondaryIndexes.html" TargetMode="External"/><Relationship Id="rId7" Type="http://schemas.openxmlformats.org/officeDocument/2006/relationships/hyperlink" Target="https://docs.aws.amazon.com/amazondynamodb/latest/developerguide/bp-hybrid.html" TargetMode="External"/><Relationship Id="rId8" Type="http://schemas.openxmlformats.org/officeDocument/2006/relationships/hyperlink" Target="https://docs.aws.amazon.com/amazondynamodb/latest/developerguide/ql-reference.multiplestatements.transactions.html#ql-reference.multiplestatements.transactions.parameter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518050" y="1791200"/>
            <a:ext cx="4377300" cy="15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Amazon</a:t>
            </a:r>
            <a:r>
              <a:rPr b="1" lang="en-GB"/>
              <a:t> </a:t>
            </a:r>
            <a:r>
              <a:rPr b="1" lang="en-GB"/>
              <a:t>DynamoDB</a:t>
            </a:r>
            <a:endParaRPr b="1"/>
          </a:p>
        </p:txBody>
      </p:sp>
      <p:sp>
        <p:nvSpPr>
          <p:cNvPr id="55" name="Google Shape;55;p13"/>
          <p:cNvSpPr txBox="1"/>
          <p:nvPr/>
        </p:nvSpPr>
        <p:spPr>
          <a:xfrm>
            <a:off x="6365100" y="4350900"/>
            <a:ext cx="2778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80">
                <a:solidFill>
                  <a:srgbClr val="ADADAD"/>
                </a:solidFill>
              </a:rPr>
              <a:t>Bhakta, Tejash</a:t>
            </a:r>
            <a:endParaRPr sz="1480">
              <a:solidFill>
                <a:srgbClr val="ADADAD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80">
                <a:solidFill>
                  <a:srgbClr val="ADADAD"/>
                </a:solidFill>
              </a:rPr>
              <a:t>Jain, Harsh Manoj</a:t>
            </a:r>
            <a:endParaRPr sz="1480">
              <a:solidFill>
                <a:srgbClr val="ADADAD"/>
              </a:solidFill>
            </a:endParaRPr>
          </a:p>
        </p:txBody>
      </p:sp>
      <p:pic>
        <p:nvPicPr>
          <p:cNvPr descr="DynamoDB.png"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625" y="1608463"/>
            <a:ext cx="2095500" cy="1895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 flipH="1">
            <a:off x="3345700" y="1609925"/>
            <a:ext cx="22800" cy="19251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Properties of Secondary Indexes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152475"/>
            <a:ext cx="481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Every index belongs to a table (base table).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DynamoDB maintains the indexes automatically.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When creating an index, the user specifies which attributes to be copied or projected from the base table.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KEYS_ONLY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INCLUDE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ALL</a:t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025" y="1090600"/>
            <a:ext cx="3701274" cy="3540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5530563" y="4568875"/>
            <a:ext cx="305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Example of Global Secondary Index</a:t>
            </a:r>
            <a:r>
              <a:rPr baseline="30000" lang="en-GB">
                <a:solidFill>
                  <a:schemeClr val="lt2"/>
                </a:solidFill>
              </a:rPr>
              <a:t>[1]</a:t>
            </a:r>
            <a:endParaRPr baseline="30000">
              <a:solidFill>
                <a:schemeClr val="lt2"/>
              </a:solidFill>
            </a:endParaRPr>
          </a:p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Global Secondary Index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152475"/>
            <a:ext cx="453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Primary Key can either be simple or composite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Partition Key and Sort Key (if any) can be any base table attributes.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 add this index either at creation or at a later stage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Example Query: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All Albums from “Rock” Genre.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All songs from “Rock” Genre and “The Buck Starts Here”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025" y="1090600"/>
            <a:ext cx="3701274" cy="354015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9" name="Google Shape;149;p23"/>
          <p:cNvSpPr txBox="1"/>
          <p:nvPr/>
        </p:nvSpPr>
        <p:spPr>
          <a:xfrm>
            <a:off x="5530563" y="4568875"/>
            <a:ext cx="305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Example of Global Secondary Index</a:t>
            </a:r>
            <a:r>
              <a:rPr baseline="30000" lang="en-GB">
                <a:solidFill>
                  <a:schemeClr val="lt2"/>
                </a:solidFill>
              </a:rPr>
              <a:t>[1]</a:t>
            </a:r>
            <a:endParaRPr baseline="30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317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Secondary Index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Same HASH key(Partition key) as the base table but different RANGE(Sort) key.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 be specified only at Table creation.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Example Query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Get the year and genre for a particular album.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5770950" y="1072550"/>
            <a:ext cx="3245100" cy="3679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</a:rPr>
              <a:t>Create Table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</a:rPr>
              <a:t>aws dynamodb create-table \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</a:rPr>
              <a:t>    --table-name Music \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</a:rPr>
              <a:t>    --attribute-definitions \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</a:rPr>
              <a:t>AttributeName=Artist,AttributeType=S \ AttributeName=SongTitle,AttributeType=S \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</a:rPr>
              <a:t>AttributeName=AlbumTitle,AttributeType=S  \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</a:rPr>
              <a:t>    --key-schema 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</a:rPr>
              <a:t>AttributeName=Artist,KeyType=HASH \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</a:rPr>
              <a:t>AttributeName=SongTitle,KeyType=RANGE \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</a:rPr>
              <a:t>     --local-secondary-indexes \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</a:rPr>
              <a:t>        "[{"IndexName": "AlbumTitleIndex",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</a:rPr>
              <a:t>        "KeySchema":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</a:rPr>
              <a:t>[{"AttributeName":"Artist","KeyType":"HASH"},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</a:rPr>
              <a:t>                      {"AttributeName":"AlbumTitle","KeyType":"RANGE"}],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</a:rPr>
              <a:t>        "Projection":{"ProjectionType"</a:t>
            </a:r>
            <a:r>
              <a:rPr b="1" lang="en-GB" sz="900">
                <a:solidFill>
                  <a:schemeClr val="dk1"/>
                </a:solidFill>
              </a:rPr>
              <a:t>:</a:t>
            </a:r>
            <a:r>
              <a:rPr b="1" lang="en-GB" sz="900">
                <a:solidFill>
                  <a:schemeClr val="dk1"/>
                </a:solidFill>
              </a:rPr>
              <a:t>"INCLUDE",  "NonKeyAttributes":[”Genre", "Year"]}}]"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517575" y="3686650"/>
            <a:ext cx="5175900" cy="1065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aws dynamodb query \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    --table-name Music \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    --index-name AlbumTitleIndex \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    --key-condition-expression "Artist = :v_artist and AlbumTitle = :v_title" \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    --expression-attribute-values  '{":v_artist":{"S":"Acme Band"},":v_title":{"S":"Songs About Life"} }'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591594" y="4676150"/>
            <a:ext cx="15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Query</a:t>
            </a:r>
            <a:r>
              <a:rPr lang="en-GB">
                <a:solidFill>
                  <a:schemeClr val="lt2"/>
                </a:solidFill>
              </a:rPr>
              <a:t> on LSI</a:t>
            </a:r>
            <a:r>
              <a:rPr baseline="30000" lang="en-GB">
                <a:solidFill>
                  <a:schemeClr val="lt2"/>
                </a:solidFill>
              </a:rPr>
              <a:t>[1]</a:t>
            </a:r>
            <a:endParaRPr baseline="30000">
              <a:solidFill>
                <a:schemeClr val="lt2"/>
              </a:solidFill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5694757" y="4676150"/>
            <a:ext cx="33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Define</a:t>
            </a:r>
            <a:r>
              <a:rPr lang="en-GB">
                <a:solidFill>
                  <a:schemeClr val="lt2"/>
                </a:solidFill>
              </a:rPr>
              <a:t> LSI on creation of the table</a:t>
            </a:r>
            <a:r>
              <a:rPr baseline="30000" lang="en-GB">
                <a:solidFill>
                  <a:schemeClr val="lt2"/>
                </a:solidFill>
              </a:rPr>
              <a:t>[1]</a:t>
            </a:r>
            <a:endParaRPr baseline="30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Hybrid DynamoDB–RDBMS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061000" y="2981975"/>
            <a:ext cx="5894400" cy="11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When an item is </a:t>
            </a:r>
            <a:r>
              <a:rPr lang="en-GB" sz="1400"/>
              <a:t>queried, look for it in DynamoDB</a:t>
            </a:r>
            <a:endParaRPr sz="1400"/>
          </a:p>
          <a:p>
            <a:pPr indent="-317500" lvl="0" marL="914400" rtl="0" algn="just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If it is not there, look for it in the SQL System and load it into DynamoDB</a:t>
            </a:r>
            <a:endParaRPr sz="14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descr="&#10;        Coding needed to integrate DynamoDB with existing SQL systems.&#10;      " id="167" name="Google Shape;167;p25"/>
          <p:cNvPicPr preferRelativeResize="0"/>
          <p:nvPr/>
        </p:nvPicPr>
        <p:blipFill rotWithShape="1">
          <a:blip r:embed="rId3">
            <a:alphaModFix/>
          </a:blip>
          <a:srcRect b="0" l="0" r="67684" t="0"/>
          <a:stretch/>
        </p:blipFill>
        <p:spPr>
          <a:xfrm>
            <a:off x="464092" y="2383225"/>
            <a:ext cx="2596900" cy="23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464100" y="1152475"/>
            <a:ext cx="8520600" cy="10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Sometimes organizations might not find it beneficial to migrate from RDBMS to DynamoDB 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You can setup a hybrid system where DynamoDB creates a materialized view of the data stored in the RDBMS and handles high-traffic requests against this view</a:t>
            </a:r>
            <a:endParaRPr sz="1400"/>
          </a:p>
        </p:txBody>
      </p:sp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3054100" y="810913"/>
            <a:ext cx="58944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When a customer changes a value in the DynamoDB, a lambda function is </a:t>
            </a:r>
            <a:r>
              <a:rPr lang="en-GB" sz="1400"/>
              <a:t>triggered</a:t>
            </a:r>
            <a:r>
              <a:rPr lang="en-GB" sz="1400"/>
              <a:t> to write the data to the SQL system</a:t>
            </a:r>
            <a:endParaRPr sz="14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descr="&#10;        Coding needed to integrate DynamoDB with existing SQL systems.&#10;      " id="175" name="Google Shape;175;p26"/>
          <p:cNvPicPr preferRelativeResize="0"/>
          <p:nvPr/>
        </p:nvPicPr>
        <p:blipFill rotWithShape="1">
          <a:blip r:embed="rId3">
            <a:alphaModFix/>
          </a:blip>
          <a:srcRect b="0" l="36129" r="31553" t="0"/>
          <a:stretch/>
        </p:blipFill>
        <p:spPr>
          <a:xfrm>
            <a:off x="663000" y="237158"/>
            <a:ext cx="2391100" cy="211800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3054100" y="3259450"/>
            <a:ext cx="58944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When a value is changed in the SQL system, a stored procedure is triggered to update the value in the DynamoDB materialized view</a:t>
            </a:r>
            <a:endParaRPr sz="14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descr="&#10;        Coding needed to integrate DynamoDB with existing SQL systems.&#10;      " id="177" name="Google Shape;177;p26"/>
          <p:cNvPicPr preferRelativeResize="0"/>
          <p:nvPr/>
        </p:nvPicPr>
        <p:blipFill rotWithShape="1">
          <a:blip r:embed="rId3">
            <a:alphaModFix/>
          </a:blip>
          <a:srcRect b="0" l="70072" r="172" t="0"/>
          <a:stretch/>
        </p:blipFill>
        <p:spPr>
          <a:xfrm>
            <a:off x="662999" y="2594557"/>
            <a:ext cx="2391100" cy="23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9" name="Google Shape;179;p26"/>
          <p:cNvSpPr txBox="1"/>
          <p:nvPr/>
        </p:nvSpPr>
        <p:spPr>
          <a:xfrm>
            <a:off x="3153488" y="4494650"/>
            <a:ext cx="305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Hybrid DynamoDB-RDBMS</a:t>
            </a:r>
            <a:r>
              <a:rPr baseline="30000" lang="en-GB">
                <a:solidFill>
                  <a:schemeClr val="lt2"/>
                </a:solidFill>
              </a:rPr>
              <a:t>[1]</a:t>
            </a:r>
            <a:endParaRPr baseline="30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PartiQL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11700" y="1152475"/>
            <a:ext cx="8520600" cy="11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PartiQL is a SQL-Compatible query language for DynamoDB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You can select, insert, update and delete data. You can </a:t>
            </a:r>
            <a:r>
              <a:rPr lang="en-GB" sz="1400"/>
              <a:t>interact</a:t>
            </a:r>
            <a:r>
              <a:rPr lang="en-GB" sz="1400"/>
              <a:t> with DynamoDB </a:t>
            </a:r>
            <a:r>
              <a:rPr lang="en-GB" sz="1400"/>
              <a:t>tables</a:t>
            </a:r>
            <a:r>
              <a:rPr lang="en-GB" sz="1400"/>
              <a:t> and run ad hoc queries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443100" y="2353775"/>
            <a:ext cx="8520600" cy="787200"/>
          </a:xfrm>
          <a:prstGeom prst="rect">
            <a:avLst/>
          </a:prstGeom>
          <a:ln cap="flat" cmpd="sng" w="9525">
            <a:solidFill>
              <a:srgbClr val="4D4E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Create an item in the Music table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aws dynamodb execute-statement --statement "</a:t>
            </a:r>
            <a:r>
              <a:rPr lang="en-GB" sz="1100">
                <a:solidFill>
                  <a:srgbClr val="4D4ED4"/>
                </a:solidFill>
              </a:rPr>
              <a:t>INSERT</a:t>
            </a:r>
            <a:r>
              <a:rPr lang="en-GB" sz="1100"/>
              <a:t> INTO Music  VALUE  {'Artist':'Acme Band','SongTitle':'PartiQL Rocks'}"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443100" y="3511275"/>
            <a:ext cx="8520600" cy="787200"/>
          </a:xfrm>
          <a:prstGeom prst="rect">
            <a:avLst/>
          </a:prstGeom>
          <a:ln cap="flat" cmpd="sng" w="9525">
            <a:solidFill>
              <a:srgbClr val="4D4E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Retrieve an item from the Music table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aws dynamodb execute-statement --statement "</a:t>
            </a:r>
            <a:r>
              <a:rPr lang="en-GB" sz="1100">
                <a:solidFill>
                  <a:srgbClr val="4D4ED4"/>
                </a:solidFill>
              </a:rPr>
              <a:t>SELECT</a:t>
            </a:r>
            <a:r>
              <a:rPr lang="en-GB" sz="1100"/>
              <a:t> * FROM Music WHERE Artist='Acme Band' AND SongTitle='PartiQL Rocks'"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Performing Transactions with PartiQL</a:t>
            </a:r>
            <a:endParaRPr/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311700" y="1000075"/>
            <a:ext cx="8520600" cy="3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You cannot mix both read and write </a:t>
            </a:r>
            <a:r>
              <a:rPr lang="en-GB" sz="1200"/>
              <a:t>statements</a:t>
            </a:r>
            <a:r>
              <a:rPr lang="en-GB" sz="1200"/>
              <a:t> in one transaction. You can either have only read or only write operations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311700" y="1375375"/>
            <a:ext cx="8520600" cy="2442600"/>
          </a:xfrm>
          <a:prstGeom prst="rect">
            <a:avLst/>
          </a:prstGeom>
          <a:ln cap="flat" cmpd="sng" w="9525">
            <a:solidFill>
              <a:srgbClr val="4D4E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Save the following json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[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   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        "Statement": "EXISTS(SELECT * FROM Music where Artist='No One You Know' and SongTitle='Call Me Today' and Awards is  MISSING)"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    },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   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        "Statement": "INSERT INTO Music value {'Artist':'?','SongTitle':'?'}",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        "Parameters": [{"S": "Acme Band"}, {"S": "Best Song"}]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    },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   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        "Statement": "UPDATE Music SET AwardsWon=1 SET AwardDetail={'Grammys':[2020, 2018]}  where Artist='Acme Band' and SongTitle='PartiQL Rocks'"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]</a:t>
            </a:r>
            <a:endParaRPr sz="900"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311700" y="3964575"/>
            <a:ext cx="8520600" cy="795900"/>
          </a:xfrm>
          <a:prstGeom prst="rect">
            <a:avLst/>
          </a:prstGeom>
          <a:ln cap="flat" cmpd="sng" w="9525">
            <a:solidFill>
              <a:srgbClr val="4D4E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Execute the transaction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/>
              <a:t>aws dynamodb execute-transaction --transact-statements  file://partiql.json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7" name="Google Shape;19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8" name="Google Shape;198;p28"/>
          <p:cNvSpPr txBox="1"/>
          <p:nvPr/>
        </p:nvSpPr>
        <p:spPr>
          <a:xfrm>
            <a:off x="311702" y="4760475"/>
            <a:ext cx="351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Performing transactions with PartiQL</a:t>
            </a:r>
            <a:r>
              <a:rPr baseline="30000" lang="en-GB">
                <a:solidFill>
                  <a:schemeClr val="lt2"/>
                </a:solidFill>
              </a:rPr>
              <a:t>[1]</a:t>
            </a:r>
            <a:endParaRPr baseline="30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[1] </a:t>
            </a:r>
            <a:r>
              <a:rPr lang="en-GB" sz="1700" u="sng">
                <a:solidFill>
                  <a:schemeClr val="hlink"/>
                </a:solidFill>
                <a:hlinkClick r:id="rId3"/>
              </a:rPr>
              <a:t>https://docs.aws.amazon.com/amazondynamodb/latest/developerguide/Introduction.html</a:t>
            </a:r>
            <a:endParaRPr sz="1700"/>
          </a:p>
          <a:p>
            <a:pPr indent="-33655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GB" sz="1700" u="sng">
                <a:solidFill>
                  <a:schemeClr val="hlink"/>
                </a:solidFill>
                <a:hlinkClick r:id="rId4"/>
              </a:rPr>
              <a:t>Core Components</a:t>
            </a:r>
            <a:endParaRPr sz="1700"/>
          </a:p>
          <a:p>
            <a:pPr indent="-3365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Creating a table</a:t>
            </a:r>
            <a:endParaRPr sz="1700"/>
          </a:p>
          <a:p>
            <a:pPr indent="-3365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u="sng">
                <a:solidFill>
                  <a:schemeClr val="hlink"/>
                </a:solidFill>
                <a:hlinkClick r:id="rId6"/>
              </a:rPr>
              <a:t>Working with Indexes</a:t>
            </a:r>
            <a:endParaRPr sz="1700"/>
          </a:p>
          <a:p>
            <a:pPr indent="-3365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u="sng">
                <a:solidFill>
                  <a:schemeClr val="hlink"/>
                </a:solidFill>
                <a:hlinkClick r:id="rId7"/>
              </a:rPr>
              <a:t>Hybrid DynamoDB-RDBMS</a:t>
            </a:r>
            <a:endParaRPr sz="1700"/>
          </a:p>
          <a:p>
            <a:pPr indent="-3365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Performing transactions with PartiQL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700"/>
              <a:t>[2] </a:t>
            </a:r>
            <a:r>
              <a:rPr lang="en-GB" sz="1700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https://www.dynamodbguide.com/</a:t>
            </a:r>
            <a:endParaRPr sz="1700"/>
          </a:p>
        </p:txBody>
      </p:sp>
      <p:sp>
        <p:nvSpPr>
          <p:cNvPr id="205" name="Google Shape;20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Amazon DynamoDB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Fully managed NoSQL database offered by AWS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Provides consistent performance at scale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Benefits:</a:t>
            </a:r>
            <a:endParaRPr sz="16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-GB" sz="1400">
                <a:solidFill>
                  <a:srgbClr val="4D4ED4"/>
                </a:solidFill>
              </a:rPr>
              <a:t>Flexible schema</a:t>
            </a:r>
            <a:r>
              <a:rPr lang="en-GB" sz="1400"/>
              <a:t>. Each row can have any number of columns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-GB" sz="1400">
                <a:solidFill>
                  <a:srgbClr val="4D4ED4"/>
                </a:solidFill>
              </a:rPr>
              <a:t>Replicates data across your choice of AWS regions</a:t>
            </a:r>
            <a:r>
              <a:rPr lang="en-GB" sz="1400"/>
              <a:t>. Facilitates single-digit millisecond read and write performance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1200"/>
              </a:spcAft>
              <a:buSzPts val="1400"/>
              <a:buChar char="-"/>
            </a:pPr>
            <a:r>
              <a:rPr lang="en-GB" sz="1400">
                <a:solidFill>
                  <a:srgbClr val="4D4ED4"/>
                </a:solidFill>
              </a:rPr>
              <a:t>No servers</a:t>
            </a:r>
            <a:r>
              <a:rPr lang="en-GB" sz="1400"/>
              <a:t> to provision or manage. </a:t>
            </a:r>
            <a:r>
              <a:rPr lang="en-GB" sz="1400">
                <a:solidFill>
                  <a:srgbClr val="4D4ED4"/>
                </a:solidFill>
              </a:rPr>
              <a:t>No software</a:t>
            </a:r>
            <a:r>
              <a:rPr lang="en-GB" sz="1400"/>
              <a:t> to install, maintain, or operate</a:t>
            </a:r>
            <a:endParaRPr sz="1400"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Model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323575"/>
            <a:ext cx="8520600" cy="31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Table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Collection of items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Items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No explicit limitations but cannot exceed </a:t>
            </a:r>
            <a:r>
              <a:rPr lang="en-GB"/>
              <a:t>400 KB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Attributes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Composed of attribute name and value</a:t>
            </a:r>
            <a:br>
              <a:rPr lang="en-GB"/>
            </a:br>
            <a:r>
              <a:rPr lang="en-GB"/>
              <a:t>Eg. “SongTitle” : “Somewhere Down The Road”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3950" y="1679420"/>
            <a:ext cx="3255725" cy="28894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5926938" y="4546175"/>
            <a:ext cx="305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Example of Music Table</a:t>
            </a:r>
            <a:r>
              <a:rPr baseline="30000" lang="en-GB">
                <a:solidFill>
                  <a:schemeClr val="lt2"/>
                </a:solidFill>
              </a:rPr>
              <a:t>[1]</a:t>
            </a:r>
            <a:endParaRPr baseline="30000">
              <a:solidFill>
                <a:schemeClr val="lt2"/>
              </a:solidFill>
            </a:endParaRPr>
          </a:p>
        </p:txBody>
      </p:sp>
      <p:grpSp>
        <p:nvGrpSpPr>
          <p:cNvPr id="74" name="Google Shape;74;p15"/>
          <p:cNvGrpSpPr/>
          <p:nvPr/>
        </p:nvGrpSpPr>
        <p:grpSpPr>
          <a:xfrm>
            <a:off x="6036372" y="1702311"/>
            <a:ext cx="936051" cy="400200"/>
            <a:chOff x="5926950" y="1675350"/>
            <a:chExt cx="936051" cy="400200"/>
          </a:xfrm>
        </p:grpSpPr>
        <p:sp>
          <p:nvSpPr>
            <p:cNvPr id="75" name="Google Shape;75;p15"/>
            <p:cNvSpPr/>
            <p:nvPr/>
          </p:nvSpPr>
          <p:spPr>
            <a:xfrm>
              <a:off x="6466101" y="1808850"/>
              <a:ext cx="396900" cy="1332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5926950" y="1675350"/>
              <a:ext cx="707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0000"/>
                  </a:solidFill>
                </a:rPr>
                <a:t>Table</a:t>
              </a:r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77" name="Google Shape;77;p15"/>
          <p:cNvSpPr txBox="1"/>
          <p:nvPr/>
        </p:nvSpPr>
        <p:spPr>
          <a:xfrm>
            <a:off x="5705750" y="2081350"/>
            <a:ext cx="455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0000"/>
                </a:solidFill>
              </a:rPr>
              <a:t>Item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705750" y="3234826"/>
            <a:ext cx="455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0000"/>
                </a:solidFill>
              </a:rPr>
              <a:t>Item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7891600" y="2454175"/>
            <a:ext cx="235200" cy="117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8126800" y="2351425"/>
            <a:ext cx="63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0000"/>
                </a:solidFill>
              </a:rPr>
              <a:t>Attribute</a:t>
            </a:r>
            <a:endParaRPr sz="9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Datatypes of an Attribute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Scalar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Number, String, Binary, Boolean and Null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Multi-Valued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String Set 		</a:t>
            </a:r>
            <a:r>
              <a:rPr lang="en-GB"/>
              <a:t>"SS": ["Pop", "Jazz" ,"Rock"]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Number Set	</a:t>
            </a:r>
            <a:r>
              <a:rPr lang="en-GB"/>
              <a:t>"NS": ["42.2", "-19", "7.5", "3.14"]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Binary Set		</a:t>
            </a:r>
            <a:r>
              <a:rPr lang="en-GB"/>
              <a:t>"BS": ["U3Vubnk=", "UmFpbnk=", "U25vd3k="]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Document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List			</a:t>
            </a:r>
            <a:r>
              <a:rPr lang="en-GB"/>
              <a:t>"L": [ {"S": "Cookies"} , {"S": "Coffee"}, {"N", "3.14159"}]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Map 			</a:t>
            </a:r>
            <a:r>
              <a:rPr lang="en-GB"/>
              <a:t>"M": {"Name": {"S": "Joe"}, "Age": {"N": "35"}}</a:t>
            </a:r>
            <a:endParaRPr/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RDBMS vs DynamoDB</a:t>
            </a:r>
            <a:endParaRPr/>
          </a:p>
        </p:txBody>
      </p:sp>
      <p:graphicFrame>
        <p:nvGraphicFramePr>
          <p:cNvPr id="93" name="Google Shape;93;p17"/>
          <p:cNvGraphicFramePr/>
          <p:nvPr/>
        </p:nvGraphicFramePr>
        <p:xfrm>
          <a:off x="311700" y="128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{D84D3346-53D3-4CE2-9D2C-7605F224D540}</a:tableStyleId>
              </a:tblPr>
              <a:tblGrid>
                <a:gridCol w="1656825"/>
                <a:gridCol w="3422800"/>
                <a:gridCol w="3440975"/>
              </a:tblGrid>
              <a:tr h="34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Characteristics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D4E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RDBMS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D4E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DynamoDB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D4ED4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2"/>
                          </a:solidFill>
                        </a:rPr>
                        <a:t>Optimal Workload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2"/>
                          </a:solidFill>
                        </a:rPr>
                        <a:t>Ad hoc queries, data warehousing and OLAP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2"/>
                          </a:solidFill>
                        </a:rPr>
                        <a:t>Web-scale applications, including s</a:t>
                      </a:r>
                      <a:r>
                        <a:rPr lang="en-GB" sz="1200">
                          <a:solidFill>
                            <a:schemeClr val="lt2"/>
                          </a:solidFill>
                        </a:rPr>
                        <a:t>ocial networks, gaming, and IoT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3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2"/>
                          </a:solidFill>
                        </a:rPr>
                        <a:t>Performance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2"/>
                          </a:solidFill>
                        </a:rPr>
                        <a:t>Developers and DBA optimize queries, indexes and table structure for peak performance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2"/>
                          </a:solidFill>
                        </a:rPr>
                        <a:t>Implementation details are </a:t>
                      </a:r>
                      <a:r>
                        <a:rPr lang="en-GB" sz="1200">
                          <a:solidFill>
                            <a:schemeClr val="lt2"/>
                          </a:solidFill>
                        </a:rPr>
                        <a:t>insulated</a:t>
                      </a:r>
                      <a:r>
                        <a:rPr lang="en-GB" sz="1200">
                          <a:solidFill>
                            <a:schemeClr val="lt2"/>
                          </a:solidFill>
                        </a:rPr>
                        <a:t> from the developer and </a:t>
                      </a:r>
                      <a:r>
                        <a:rPr lang="en-GB" sz="1200">
                          <a:solidFill>
                            <a:schemeClr val="lt2"/>
                          </a:solidFill>
                        </a:rPr>
                        <a:t>application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2"/>
                          </a:solidFill>
                        </a:rPr>
                        <a:t>Connecting to the database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2"/>
                          </a:solidFill>
                        </a:rPr>
                        <a:t>Application program maintains a network connection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2"/>
                          </a:solidFill>
                        </a:rPr>
                        <a:t>DynamoDB is a web-service and </a:t>
                      </a:r>
                      <a:r>
                        <a:rPr lang="en-GB" sz="1200">
                          <a:solidFill>
                            <a:schemeClr val="lt2"/>
                          </a:solidFill>
                        </a:rPr>
                        <a:t>interactions</a:t>
                      </a:r>
                      <a:r>
                        <a:rPr lang="en-GB" sz="1200">
                          <a:solidFill>
                            <a:schemeClr val="lt2"/>
                          </a:solidFill>
                        </a:rPr>
                        <a:t> with it are stateless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2"/>
                          </a:solidFill>
                        </a:rPr>
                        <a:t>Authentication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2"/>
                          </a:solidFill>
                        </a:rPr>
                        <a:t>Application cannot connect to the database until it is authenticated 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2"/>
                          </a:solidFill>
                        </a:rPr>
                        <a:t>Every request should contain a cryptographic signature that authenticates that request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a table (SQL vs DynamoDB)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768900" y="1152475"/>
            <a:ext cx="2882400" cy="2305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4D4ED4"/>
                </a:solidFill>
              </a:rPr>
              <a:t>SQL</a:t>
            </a:r>
            <a:endParaRPr b="1" sz="1200">
              <a:solidFill>
                <a:srgbClr val="4D4E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CREATE TABLE Music (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Artist VARCHAR(20) NOT NULL,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SongTitle VARCHAR(30) NOT NULL,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AlbumTitle VARCHAR(25),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Year INT,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Price FLOAT,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Genre VARCHAR(10),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Tags TEXT,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PRIMARY KEY(Artist, SongTitle)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5346300" y="1152475"/>
            <a:ext cx="3028800" cy="3858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4D4ED4"/>
                </a:solidFill>
              </a:rPr>
              <a:t>DynamoDB</a:t>
            </a:r>
            <a:endParaRPr b="1" sz="1200">
              <a:solidFill>
                <a:srgbClr val="4D4ED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{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TableName : "Music",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KeySchema: [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  {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      AttributeName: "Artist",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      KeyType: "HASH", //Partition key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  },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  {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      AttributeName: "SongTitle",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      KeyType: "RANGE" //Sort key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  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],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AttributeDefinitions: [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  {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      AttributeName: "Artist",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      AttributeType: "S"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  },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  {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      AttributeName: "SongTitle",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      AttributeType: "S"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  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],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682788" y="3458275"/>
            <a:ext cx="305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</a:rPr>
              <a:t>Creating a table</a:t>
            </a:r>
            <a:r>
              <a:rPr lang="en-GB" sz="1200">
                <a:solidFill>
                  <a:schemeClr val="lt2"/>
                </a:solidFill>
              </a:rPr>
              <a:t> in SQL</a:t>
            </a:r>
            <a:r>
              <a:rPr baseline="30000" lang="en-GB" sz="1200">
                <a:solidFill>
                  <a:schemeClr val="lt2"/>
                </a:solidFill>
              </a:rPr>
              <a:t>[1]</a:t>
            </a:r>
            <a:endParaRPr baseline="30000" sz="1200">
              <a:solidFill>
                <a:schemeClr val="lt2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2891400" y="4675375"/>
            <a:ext cx="245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</a:rPr>
              <a:t>Creating a table</a:t>
            </a:r>
            <a:r>
              <a:rPr lang="en-GB" sz="1200">
                <a:solidFill>
                  <a:schemeClr val="lt2"/>
                </a:solidFill>
              </a:rPr>
              <a:t> in DynamoDB</a:t>
            </a:r>
            <a:r>
              <a:rPr baseline="30000" lang="en-GB" sz="1200">
                <a:solidFill>
                  <a:schemeClr val="lt2"/>
                </a:solidFill>
              </a:rPr>
              <a:t>[1]</a:t>
            </a:r>
            <a:endParaRPr baseline="30000" sz="1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Primary Key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027600" y="1136825"/>
            <a:ext cx="5804700" cy="3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When you create a table, you must mention the primary key. Other than the primary key, the </a:t>
            </a:r>
            <a:r>
              <a:rPr lang="en-GB" sz="1400"/>
              <a:t>table</a:t>
            </a:r>
            <a:r>
              <a:rPr lang="en-GB" sz="1400"/>
              <a:t> is schemaless.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Two types:</a:t>
            </a:r>
            <a:endParaRPr sz="1400">
              <a:solidFill>
                <a:srgbClr val="4D4ED4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4D4ED4"/>
              </a:buClr>
              <a:buSzPts val="1400"/>
              <a:buChar char="●"/>
            </a:pPr>
            <a:r>
              <a:rPr lang="en-GB" sz="1400">
                <a:solidFill>
                  <a:srgbClr val="4D4ED4"/>
                </a:solidFill>
              </a:rPr>
              <a:t>Partition Key</a:t>
            </a:r>
            <a:endParaRPr sz="11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D4ED4"/>
              </a:buClr>
              <a:buSzPts val="1400"/>
              <a:buChar char="○"/>
            </a:pPr>
            <a:r>
              <a:rPr lang="en-GB" sz="1100"/>
              <a:t>Composed of one attribute</a:t>
            </a:r>
            <a:endParaRPr sz="11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D4ED4"/>
              </a:buClr>
              <a:buSzPts val="1400"/>
              <a:buChar char="○"/>
            </a:pPr>
            <a:r>
              <a:rPr lang="en-GB" sz="1100"/>
              <a:t>The key’s value is used as an input to an internal hash function</a:t>
            </a:r>
            <a:endParaRPr sz="11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D4ED4"/>
              </a:buClr>
              <a:buSzPts val="1400"/>
              <a:buChar char="○"/>
            </a:pPr>
            <a:r>
              <a:rPr lang="en-GB" sz="1100"/>
              <a:t>The output from the hash function determines the </a:t>
            </a:r>
            <a:r>
              <a:rPr lang="en-GB" sz="1100"/>
              <a:t>partition</a:t>
            </a:r>
            <a:r>
              <a:rPr lang="en-GB" sz="1100"/>
              <a:t> for storage</a:t>
            </a:r>
            <a:endParaRPr sz="1400">
              <a:solidFill>
                <a:srgbClr val="4D4ED4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D4ED4"/>
              </a:buClr>
              <a:buSzPts val="1400"/>
              <a:buChar char="●"/>
            </a:pPr>
            <a:r>
              <a:rPr lang="en-GB" sz="1400">
                <a:solidFill>
                  <a:srgbClr val="4D4ED4"/>
                </a:solidFill>
              </a:rPr>
              <a:t>Partition and Sort Key</a:t>
            </a:r>
            <a:endParaRPr sz="1400">
              <a:solidFill>
                <a:srgbClr val="4D4ED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D4ED4"/>
              </a:buClr>
              <a:buSzPts val="1400"/>
              <a:buChar char="○"/>
            </a:pPr>
            <a:r>
              <a:rPr lang="en-GB" sz="1100"/>
              <a:t>Partition key as input and storage partition as output from the hash function</a:t>
            </a:r>
            <a:endParaRPr sz="11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D4ED4"/>
              </a:buClr>
              <a:buSzPts val="1400"/>
              <a:buChar char="○"/>
            </a:pPr>
            <a:r>
              <a:rPr lang="en-GB" sz="1100"/>
              <a:t>All items with the same partition key value are stored </a:t>
            </a:r>
            <a:r>
              <a:rPr lang="en-GB" sz="1100"/>
              <a:t>together, in sorted order by sort key value</a:t>
            </a:r>
            <a:endParaRPr sz="11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D4ED4"/>
              </a:buClr>
              <a:buSzPts val="1400"/>
              <a:buChar char="○"/>
            </a:pPr>
            <a:r>
              <a:rPr lang="en-GB" sz="1100"/>
              <a:t>Partition Key: “Artist”	Sort Key: “SongTitle”</a:t>
            </a:r>
            <a:endParaRPr sz="1100"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36750"/>
            <a:ext cx="2513400" cy="3817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DynamoDB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{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TableName : "Music",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KeySchema: [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  {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      AttributeName: "Artist",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      KeyType: "HASH", //Partition key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  },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  {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      AttributeName: "SongTitle",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      KeyType: "RANGE" //Sort key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  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],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AttributeDefinitions: [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  {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      AttributeName: "Artist",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      AttributeType: "S"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  },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  {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      AttributeName: "SongTitle",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      AttributeType: "S"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  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],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659752" y="4882271"/>
            <a:ext cx="305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2"/>
                </a:solidFill>
              </a:rPr>
              <a:t>Example of Music Table</a:t>
            </a:r>
            <a:r>
              <a:rPr baseline="30000" lang="en-GB" sz="1000">
                <a:solidFill>
                  <a:schemeClr val="lt2"/>
                </a:solidFill>
              </a:rPr>
              <a:t>[1]</a:t>
            </a:r>
            <a:endParaRPr baseline="30000"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Query, Scan and Filters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152475"/>
            <a:ext cx="552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Query</a:t>
            </a:r>
            <a:r>
              <a:rPr lang="en-GB"/>
              <a:t> - Select multiple items that have the same “HASH’ key but different “RANGE” key.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Give me all SongTitle from “The Acme Band”</a:t>
            </a:r>
            <a:endParaRPr sz="14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Scan </a:t>
            </a:r>
            <a:r>
              <a:rPr lang="en-GB"/>
              <a:t>- Reads every item in a table or a Secondary Index.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Filter</a:t>
            </a:r>
            <a:r>
              <a:rPr lang="en-GB"/>
              <a:t> - Refines the Scan/Query results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0" l="0" r="46429" t="0"/>
          <a:stretch/>
        </p:blipFill>
        <p:spPr>
          <a:xfrm>
            <a:off x="6633725" y="1017725"/>
            <a:ext cx="1982750" cy="354015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711900" y="3686650"/>
            <a:ext cx="4643400" cy="1173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aws dynamodb scan \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    --table-name Music \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    --projection-expression "SongTitle" \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    --filter-expression “Genre = :gen” \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    --expression-attribute-values '{":gen":{S: “Rock”"}}' \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   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6521713" y="4568875"/>
            <a:ext cx="305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Example of Music Table</a:t>
            </a:r>
            <a:r>
              <a:rPr baseline="30000" lang="en-GB">
                <a:solidFill>
                  <a:schemeClr val="lt2"/>
                </a:solidFill>
              </a:rPr>
              <a:t>[1]</a:t>
            </a:r>
            <a:endParaRPr baseline="30000">
              <a:solidFill>
                <a:schemeClr val="lt2"/>
              </a:solidFill>
            </a:endParaRPr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711888" y="4784050"/>
            <a:ext cx="305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Example of Music Table</a:t>
            </a:r>
            <a:r>
              <a:rPr baseline="30000" lang="en-GB">
                <a:solidFill>
                  <a:schemeClr val="lt2"/>
                </a:solidFill>
              </a:rPr>
              <a:t>[1]</a:t>
            </a:r>
            <a:endParaRPr baseline="30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Secondary Indexes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</a:t>
            </a:r>
            <a:r>
              <a:rPr lang="en-GB"/>
              <a:t>pecify alternate key structures which can be used in Query or Scan operations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Fast way of accessing a non-key attribute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Two types of secondary indexes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Local Secondary Index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Global Secondary Index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Quota of 20 Global Secondary Indexes and 5 local </a:t>
            </a:r>
            <a:r>
              <a:rPr lang="en-GB"/>
              <a:t>secondary</a:t>
            </a:r>
            <a:r>
              <a:rPr lang="en-GB"/>
              <a:t> indexes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