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843FF-57C2-4F26-8ADB-34C0E6B93B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5E74A3-12BC-4644-AC40-5BD9F4D0F60C}">
      <dgm:prSet/>
      <dgm:spPr/>
      <dgm:t>
        <a:bodyPr/>
        <a:lstStyle/>
        <a:p>
          <a:r>
            <a:rPr lang="en-US" b="1"/>
            <a:t>Industry Applications:</a:t>
          </a:r>
          <a:endParaRPr lang="en-US"/>
        </a:p>
      </dgm:t>
    </dgm:pt>
    <dgm:pt modelId="{50EB7549-7E52-4540-9843-4B5F9FEE7AF7}" type="parTrans" cxnId="{D1ECC1A8-8E0E-44EE-87C9-1BBCCABB2D3B}">
      <dgm:prSet/>
      <dgm:spPr/>
      <dgm:t>
        <a:bodyPr/>
        <a:lstStyle/>
        <a:p>
          <a:endParaRPr lang="en-US"/>
        </a:p>
      </dgm:t>
    </dgm:pt>
    <dgm:pt modelId="{3C2FFECA-5B83-4B7D-89E8-F7DF03E49218}" type="sibTrans" cxnId="{D1ECC1A8-8E0E-44EE-87C9-1BBCCABB2D3B}">
      <dgm:prSet/>
      <dgm:spPr/>
      <dgm:t>
        <a:bodyPr/>
        <a:lstStyle/>
        <a:p>
          <a:endParaRPr lang="en-US"/>
        </a:p>
      </dgm:t>
    </dgm:pt>
    <dgm:pt modelId="{B3694FCB-1207-4513-BB12-4EAA95891173}">
      <dgm:prSet/>
      <dgm:spPr/>
      <dgm:t>
        <a:bodyPr/>
        <a:lstStyle/>
        <a:p>
          <a:r>
            <a:rPr lang="en-US"/>
            <a:t>Business Intelligence.</a:t>
          </a:r>
        </a:p>
      </dgm:t>
    </dgm:pt>
    <dgm:pt modelId="{BAC5C66D-B8F7-44CF-8299-D6261FB20E3A}" type="parTrans" cxnId="{CFCCE800-3CC9-4CE7-AD70-B59ABDF57D48}">
      <dgm:prSet/>
      <dgm:spPr/>
      <dgm:t>
        <a:bodyPr/>
        <a:lstStyle/>
        <a:p>
          <a:endParaRPr lang="en-US"/>
        </a:p>
      </dgm:t>
    </dgm:pt>
    <dgm:pt modelId="{01402243-BD08-4369-BCAB-F033747AA87C}" type="sibTrans" cxnId="{CFCCE800-3CC9-4CE7-AD70-B59ABDF57D48}">
      <dgm:prSet/>
      <dgm:spPr/>
      <dgm:t>
        <a:bodyPr/>
        <a:lstStyle/>
        <a:p>
          <a:endParaRPr lang="en-US"/>
        </a:p>
      </dgm:t>
    </dgm:pt>
    <dgm:pt modelId="{D8BAC1B8-A55A-440C-8676-06DA03D2A6F4}">
      <dgm:prSet/>
      <dgm:spPr/>
      <dgm:t>
        <a:bodyPr/>
        <a:lstStyle/>
        <a:p>
          <a:r>
            <a:rPr lang="en-US"/>
            <a:t>Marketing Analysis.</a:t>
          </a:r>
        </a:p>
      </dgm:t>
    </dgm:pt>
    <dgm:pt modelId="{2593E0EF-DEF4-420A-AA4C-6DEBA52F63C8}" type="parTrans" cxnId="{321E0BE0-9C8B-4366-BCA9-789BCA5E9738}">
      <dgm:prSet/>
      <dgm:spPr/>
      <dgm:t>
        <a:bodyPr/>
        <a:lstStyle/>
        <a:p>
          <a:endParaRPr lang="en-US"/>
        </a:p>
      </dgm:t>
    </dgm:pt>
    <dgm:pt modelId="{A29B549D-77E1-433E-9801-67B0CF4C86B4}" type="sibTrans" cxnId="{321E0BE0-9C8B-4366-BCA9-789BCA5E9738}">
      <dgm:prSet/>
      <dgm:spPr/>
      <dgm:t>
        <a:bodyPr/>
        <a:lstStyle/>
        <a:p>
          <a:endParaRPr lang="en-US"/>
        </a:p>
      </dgm:t>
    </dgm:pt>
    <dgm:pt modelId="{40FAD6F4-DE7A-480D-A358-DAE39BA65E28}">
      <dgm:prSet/>
      <dgm:spPr/>
      <dgm:t>
        <a:bodyPr/>
        <a:lstStyle/>
        <a:p>
          <a:r>
            <a:rPr lang="en-US"/>
            <a:t>Financial Forecasting.</a:t>
          </a:r>
        </a:p>
      </dgm:t>
    </dgm:pt>
    <dgm:pt modelId="{EC00A822-FAD4-42B1-91E4-0EE78369F79B}" type="parTrans" cxnId="{20DC8DC8-75B2-4BF1-9276-8B0A52B34531}">
      <dgm:prSet/>
      <dgm:spPr/>
      <dgm:t>
        <a:bodyPr/>
        <a:lstStyle/>
        <a:p>
          <a:endParaRPr lang="en-US"/>
        </a:p>
      </dgm:t>
    </dgm:pt>
    <dgm:pt modelId="{A4F77673-1E38-43D2-8707-7B5985333A64}" type="sibTrans" cxnId="{20DC8DC8-75B2-4BF1-9276-8B0A52B34531}">
      <dgm:prSet/>
      <dgm:spPr/>
      <dgm:t>
        <a:bodyPr/>
        <a:lstStyle/>
        <a:p>
          <a:endParaRPr lang="en-US"/>
        </a:p>
      </dgm:t>
    </dgm:pt>
    <dgm:pt modelId="{985FE2F4-0B08-4801-B6DE-5A6281FF2BE2}">
      <dgm:prSet/>
      <dgm:spPr/>
      <dgm:t>
        <a:bodyPr/>
        <a:lstStyle/>
        <a:p>
          <a:r>
            <a:rPr lang="en-US"/>
            <a:t>Healthcare Insights.</a:t>
          </a:r>
        </a:p>
      </dgm:t>
    </dgm:pt>
    <dgm:pt modelId="{C331926E-7DD1-488F-82CA-9E550D3C60BA}" type="parTrans" cxnId="{8C0BA974-FC04-44EB-B72C-4BE3D557F4D4}">
      <dgm:prSet/>
      <dgm:spPr/>
      <dgm:t>
        <a:bodyPr/>
        <a:lstStyle/>
        <a:p>
          <a:endParaRPr lang="en-US"/>
        </a:p>
      </dgm:t>
    </dgm:pt>
    <dgm:pt modelId="{CACFAA3A-94F6-4EA0-8478-EE01456456C3}" type="sibTrans" cxnId="{8C0BA974-FC04-44EB-B72C-4BE3D557F4D4}">
      <dgm:prSet/>
      <dgm:spPr/>
      <dgm:t>
        <a:bodyPr/>
        <a:lstStyle/>
        <a:p>
          <a:endParaRPr lang="en-US"/>
        </a:p>
      </dgm:t>
    </dgm:pt>
    <dgm:pt modelId="{82280EA3-7A14-46BD-92BB-A0A6BAEBB779}">
      <dgm:prSet/>
      <dgm:spPr/>
      <dgm:t>
        <a:bodyPr/>
        <a:lstStyle/>
        <a:p>
          <a:r>
            <a:rPr lang="en-US" b="1"/>
            <a:t>Key Highlights:</a:t>
          </a:r>
          <a:endParaRPr lang="en-US"/>
        </a:p>
      </dgm:t>
    </dgm:pt>
    <dgm:pt modelId="{F28DED85-BE9D-4195-9D0C-615E23D1014D}" type="parTrans" cxnId="{F34E571F-A6FD-42E8-958E-BDA5280C80DD}">
      <dgm:prSet/>
      <dgm:spPr/>
      <dgm:t>
        <a:bodyPr/>
        <a:lstStyle/>
        <a:p>
          <a:endParaRPr lang="en-US"/>
        </a:p>
      </dgm:t>
    </dgm:pt>
    <dgm:pt modelId="{C99E1E5E-0A0A-482B-BB5C-ADBA0A523FF2}" type="sibTrans" cxnId="{F34E571F-A6FD-42E8-958E-BDA5280C80DD}">
      <dgm:prSet/>
      <dgm:spPr/>
      <dgm:t>
        <a:bodyPr/>
        <a:lstStyle/>
        <a:p>
          <a:endParaRPr lang="en-US"/>
        </a:p>
      </dgm:t>
    </dgm:pt>
    <dgm:pt modelId="{8821BF5B-EFEC-4DF8-982E-6884E8C4651D}">
      <dgm:prSet/>
      <dgm:spPr/>
      <dgm:t>
        <a:bodyPr/>
        <a:lstStyle/>
        <a:p>
          <a:r>
            <a:rPr lang="en-US"/>
            <a:t>Intuitive interface for beginners.</a:t>
          </a:r>
        </a:p>
      </dgm:t>
    </dgm:pt>
    <dgm:pt modelId="{47A94455-A3FD-408E-9181-C09FBF81285D}" type="parTrans" cxnId="{A373EDC3-9738-45E4-B5C9-0848B5121DAE}">
      <dgm:prSet/>
      <dgm:spPr/>
      <dgm:t>
        <a:bodyPr/>
        <a:lstStyle/>
        <a:p>
          <a:endParaRPr lang="en-US"/>
        </a:p>
      </dgm:t>
    </dgm:pt>
    <dgm:pt modelId="{48D80D6D-8A5C-4794-AB4E-1A2B00CE69B8}" type="sibTrans" cxnId="{A373EDC3-9738-45E4-B5C9-0848B5121DAE}">
      <dgm:prSet/>
      <dgm:spPr/>
      <dgm:t>
        <a:bodyPr/>
        <a:lstStyle/>
        <a:p>
          <a:endParaRPr lang="en-US"/>
        </a:p>
      </dgm:t>
    </dgm:pt>
    <dgm:pt modelId="{52749BCA-966A-4930-8ACB-194F6D6DE5DB}">
      <dgm:prSet/>
      <dgm:spPr/>
      <dgm:t>
        <a:bodyPr/>
        <a:lstStyle/>
        <a:p>
          <a:r>
            <a:rPr lang="en-US"/>
            <a:t>Wide adoption across industries.</a:t>
          </a:r>
        </a:p>
      </dgm:t>
    </dgm:pt>
    <dgm:pt modelId="{449D0241-7BF5-474B-B5E8-A64CBC032878}" type="parTrans" cxnId="{056E5CB7-62A0-4330-9661-900B01CDBDA1}">
      <dgm:prSet/>
      <dgm:spPr/>
      <dgm:t>
        <a:bodyPr/>
        <a:lstStyle/>
        <a:p>
          <a:endParaRPr lang="en-US"/>
        </a:p>
      </dgm:t>
    </dgm:pt>
    <dgm:pt modelId="{2A184EAF-8E43-43F6-956B-FC34DD67E362}" type="sibTrans" cxnId="{056E5CB7-62A0-4330-9661-900B01CDBDA1}">
      <dgm:prSet/>
      <dgm:spPr/>
      <dgm:t>
        <a:bodyPr/>
        <a:lstStyle/>
        <a:p>
          <a:endParaRPr lang="en-US"/>
        </a:p>
      </dgm:t>
    </dgm:pt>
    <dgm:pt modelId="{141F1020-B62B-4C0F-B0A1-6F2DE47AA5AE}">
      <dgm:prSet/>
      <dgm:spPr/>
      <dgm:t>
        <a:bodyPr/>
        <a:lstStyle/>
        <a:p>
          <a:r>
            <a:rPr lang="en-US"/>
            <a:t>Bridges the gap between data and decision-making.</a:t>
          </a:r>
        </a:p>
      </dgm:t>
    </dgm:pt>
    <dgm:pt modelId="{2F0E0278-59C1-405A-8960-3EDEC8ED74EB}" type="parTrans" cxnId="{8E53068C-874E-4487-8D0C-8E7611B15074}">
      <dgm:prSet/>
      <dgm:spPr/>
      <dgm:t>
        <a:bodyPr/>
        <a:lstStyle/>
        <a:p>
          <a:endParaRPr lang="en-US"/>
        </a:p>
      </dgm:t>
    </dgm:pt>
    <dgm:pt modelId="{2740E448-06C9-4136-BDCA-8218CD99C787}" type="sibTrans" cxnId="{8E53068C-874E-4487-8D0C-8E7611B15074}">
      <dgm:prSet/>
      <dgm:spPr/>
      <dgm:t>
        <a:bodyPr/>
        <a:lstStyle/>
        <a:p>
          <a:endParaRPr lang="en-US"/>
        </a:p>
      </dgm:t>
    </dgm:pt>
    <dgm:pt modelId="{90A09E5A-0387-4255-B419-E5CE20558AFB}" type="pres">
      <dgm:prSet presAssocID="{D19843FF-57C2-4F26-8ADB-34C0E6B93B40}" presName="linear" presStyleCnt="0">
        <dgm:presLayoutVars>
          <dgm:animLvl val="lvl"/>
          <dgm:resizeHandles val="exact"/>
        </dgm:presLayoutVars>
      </dgm:prSet>
      <dgm:spPr/>
    </dgm:pt>
    <dgm:pt modelId="{D18A7161-F01B-4098-A42E-F299992A00E8}" type="pres">
      <dgm:prSet presAssocID="{335E74A3-12BC-4644-AC40-5BD9F4D0F60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A8C276-E3AB-4692-9844-558F5888FE2D}" type="pres">
      <dgm:prSet presAssocID="{335E74A3-12BC-4644-AC40-5BD9F4D0F60C}" presName="childText" presStyleLbl="revTx" presStyleIdx="0" presStyleCnt="2">
        <dgm:presLayoutVars>
          <dgm:bulletEnabled val="1"/>
        </dgm:presLayoutVars>
      </dgm:prSet>
      <dgm:spPr/>
    </dgm:pt>
    <dgm:pt modelId="{99FB5936-D433-4285-810D-27D833953BB9}" type="pres">
      <dgm:prSet presAssocID="{82280EA3-7A14-46BD-92BB-A0A6BAEBB77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EF371F9-92B2-4A1D-93A1-EE72CFF6965C}" type="pres">
      <dgm:prSet presAssocID="{82280EA3-7A14-46BD-92BB-A0A6BAEBB77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FCCE800-3CC9-4CE7-AD70-B59ABDF57D48}" srcId="{335E74A3-12BC-4644-AC40-5BD9F4D0F60C}" destId="{B3694FCB-1207-4513-BB12-4EAA95891173}" srcOrd="0" destOrd="0" parTransId="{BAC5C66D-B8F7-44CF-8299-D6261FB20E3A}" sibTransId="{01402243-BD08-4369-BCAB-F033747AA87C}"/>
    <dgm:cxn modelId="{39413A02-6078-4024-B49A-6045BD37DC66}" type="presOf" srcId="{B3694FCB-1207-4513-BB12-4EAA95891173}" destId="{40A8C276-E3AB-4692-9844-558F5888FE2D}" srcOrd="0" destOrd="0" presId="urn:microsoft.com/office/officeart/2005/8/layout/vList2"/>
    <dgm:cxn modelId="{F34E571F-A6FD-42E8-958E-BDA5280C80DD}" srcId="{D19843FF-57C2-4F26-8ADB-34C0E6B93B40}" destId="{82280EA3-7A14-46BD-92BB-A0A6BAEBB779}" srcOrd="1" destOrd="0" parTransId="{F28DED85-BE9D-4195-9D0C-615E23D1014D}" sibTransId="{C99E1E5E-0A0A-482B-BB5C-ADBA0A523FF2}"/>
    <dgm:cxn modelId="{2AD93B21-DE55-497A-AB93-0EF12FE617B7}" type="presOf" srcId="{985FE2F4-0B08-4801-B6DE-5A6281FF2BE2}" destId="{40A8C276-E3AB-4692-9844-558F5888FE2D}" srcOrd="0" destOrd="3" presId="urn:microsoft.com/office/officeart/2005/8/layout/vList2"/>
    <dgm:cxn modelId="{C4A2F567-EB1B-418D-AEAF-D8B0D044102B}" type="presOf" srcId="{141F1020-B62B-4C0F-B0A1-6F2DE47AA5AE}" destId="{0EF371F9-92B2-4A1D-93A1-EE72CFF6965C}" srcOrd="0" destOrd="2" presId="urn:microsoft.com/office/officeart/2005/8/layout/vList2"/>
    <dgm:cxn modelId="{8C0BA974-FC04-44EB-B72C-4BE3D557F4D4}" srcId="{335E74A3-12BC-4644-AC40-5BD9F4D0F60C}" destId="{985FE2F4-0B08-4801-B6DE-5A6281FF2BE2}" srcOrd="3" destOrd="0" parTransId="{C331926E-7DD1-488F-82CA-9E550D3C60BA}" sibTransId="{CACFAA3A-94F6-4EA0-8478-EE01456456C3}"/>
    <dgm:cxn modelId="{8E53068C-874E-4487-8D0C-8E7611B15074}" srcId="{82280EA3-7A14-46BD-92BB-A0A6BAEBB779}" destId="{141F1020-B62B-4C0F-B0A1-6F2DE47AA5AE}" srcOrd="2" destOrd="0" parTransId="{2F0E0278-59C1-405A-8960-3EDEC8ED74EB}" sibTransId="{2740E448-06C9-4136-BDCA-8218CD99C787}"/>
    <dgm:cxn modelId="{47E59D8E-91D9-4B3A-922C-FDAB42F11EE9}" type="presOf" srcId="{8821BF5B-EFEC-4DF8-982E-6884E8C4651D}" destId="{0EF371F9-92B2-4A1D-93A1-EE72CFF6965C}" srcOrd="0" destOrd="0" presId="urn:microsoft.com/office/officeart/2005/8/layout/vList2"/>
    <dgm:cxn modelId="{A028EF8F-F480-432A-ABFA-6412EEC8FDA1}" type="presOf" srcId="{82280EA3-7A14-46BD-92BB-A0A6BAEBB779}" destId="{99FB5936-D433-4285-810D-27D833953BB9}" srcOrd="0" destOrd="0" presId="urn:microsoft.com/office/officeart/2005/8/layout/vList2"/>
    <dgm:cxn modelId="{D1ECC1A8-8E0E-44EE-87C9-1BBCCABB2D3B}" srcId="{D19843FF-57C2-4F26-8ADB-34C0E6B93B40}" destId="{335E74A3-12BC-4644-AC40-5BD9F4D0F60C}" srcOrd="0" destOrd="0" parTransId="{50EB7549-7E52-4540-9843-4B5F9FEE7AF7}" sibTransId="{3C2FFECA-5B83-4B7D-89E8-F7DF03E49218}"/>
    <dgm:cxn modelId="{FBD854B2-8AA2-4D8B-95D1-1B0B60C7A7CF}" type="presOf" srcId="{335E74A3-12BC-4644-AC40-5BD9F4D0F60C}" destId="{D18A7161-F01B-4098-A42E-F299992A00E8}" srcOrd="0" destOrd="0" presId="urn:microsoft.com/office/officeart/2005/8/layout/vList2"/>
    <dgm:cxn modelId="{056E5CB7-62A0-4330-9661-900B01CDBDA1}" srcId="{82280EA3-7A14-46BD-92BB-A0A6BAEBB779}" destId="{52749BCA-966A-4930-8ACB-194F6D6DE5DB}" srcOrd="1" destOrd="0" parTransId="{449D0241-7BF5-474B-B5E8-A64CBC032878}" sibTransId="{2A184EAF-8E43-43F6-956B-FC34DD67E362}"/>
    <dgm:cxn modelId="{D10FE8C2-41F8-40AB-A5CC-16489DF65063}" type="presOf" srcId="{D8BAC1B8-A55A-440C-8676-06DA03D2A6F4}" destId="{40A8C276-E3AB-4692-9844-558F5888FE2D}" srcOrd="0" destOrd="1" presId="urn:microsoft.com/office/officeart/2005/8/layout/vList2"/>
    <dgm:cxn modelId="{A373EDC3-9738-45E4-B5C9-0848B5121DAE}" srcId="{82280EA3-7A14-46BD-92BB-A0A6BAEBB779}" destId="{8821BF5B-EFEC-4DF8-982E-6884E8C4651D}" srcOrd="0" destOrd="0" parTransId="{47A94455-A3FD-408E-9181-C09FBF81285D}" sibTransId="{48D80D6D-8A5C-4794-AB4E-1A2B00CE69B8}"/>
    <dgm:cxn modelId="{3D8665C4-51BB-4836-8AE5-D56F3961D5F7}" type="presOf" srcId="{40FAD6F4-DE7A-480D-A358-DAE39BA65E28}" destId="{40A8C276-E3AB-4692-9844-558F5888FE2D}" srcOrd="0" destOrd="2" presId="urn:microsoft.com/office/officeart/2005/8/layout/vList2"/>
    <dgm:cxn modelId="{20DC8DC8-75B2-4BF1-9276-8B0A52B34531}" srcId="{335E74A3-12BC-4644-AC40-5BD9F4D0F60C}" destId="{40FAD6F4-DE7A-480D-A358-DAE39BA65E28}" srcOrd="2" destOrd="0" parTransId="{EC00A822-FAD4-42B1-91E4-0EE78369F79B}" sibTransId="{A4F77673-1E38-43D2-8707-7B5985333A64}"/>
    <dgm:cxn modelId="{672C8AD0-A392-4FE6-B220-1DC221F62686}" type="presOf" srcId="{52749BCA-966A-4930-8ACB-194F6D6DE5DB}" destId="{0EF371F9-92B2-4A1D-93A1-EE72CFF6965C}" srcOrd="0" destOrd="1" presId="urn:microsoft.com/office/officeart/2005/8/layout/vList2"/>
    <dgm:cxn modelId="{321E0BE0-9C8B-4366-BCA9-789BCA5E9738}" srcId="{335E74A3-12BC-4644-AC40-5BD9F4D0F60C}" destId="{D8BAC1B8-A55A-440C-8676-06DA03D2A6F4}" srcOrd="1" destOrd="0" parTransId="{2593E0EF-DEF4-420A-AA4C-6DEBA52F63C8}" sibTransId="{A29B549D-77E1-433E-9801-67B0CF4C86B4}"/>
    <dgm:cxn modelId="{303F34F7-9693-4F0E-9738-DD7E68B2469C}" type="presOf" srcId="{D19843FF-57C2-4F26-8ADB-34C0E6B93B40}" destId="{90A09E5A-0387-4255-B419-E5CE20558AFB}" srcOrd="0" destOrd="0" presId="urn:microsoft.com/office/officeart/2005/8/layout/vList2"/>
    <dgm:cxn modelId="{436A0884-2F66-4C47-8BBB-B7CB9AB729DD}" type="presParOf" srcId="{90A09E5A-0387-4255-B419-E5CE20558AFB}" destId="{D18A7161-F01B-4098-A42E-F299992A00E8}" srcOrd="0" destOrd="0" presId="urn:microsoft.com/office/officeart/2005/8/layout/vList2"/>
    <dgm:cxn modelId="{C1BAF088-6CBC-47AC-8F90-862835456347}" type="presParOf" srcId="{90A09E5A-0387-4255-B419-E5CE20558AFB}" destId="{40A8C276-E3AB-4692-9844-558F5888FE2D}" srcOrd="1" destOrd="0" presId="urn:microsoft.com/office/officeart/2005/8/layout/vList2"/>
    <dgm:cxn modelId="{FF71DE18-0E32-4126-BCEC-D49A50E761D1}" type="presParOf" srcId="{90A09E5A-0387-4255-B419-E5CE20558AFB}" destId="{99FB5936-D433-4285-810D-27D833953BB9}" srcOrd="2" destOrd="0" presId="urn:microsoft.com/office/officeart/2005/8/layout/vList2"/>
    <dgm:cxn modelId="{4F4684C2-D3CE-4149-8A13-437E4876D8AD}" type="presParOf" srcId="{90A09E5A-0387-4255-B419-E5CE20558AFB}" destId="{0EF371F9-92B2-4A1D-93A1-EE72CFF696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7161-F01B-4098-A42E-F299992A00E8}">
      <dsp:nvSpPr>
        <dsp:cNvPr id="0" name=""/>
        <dsp:cNvSpPr/>
      </dsp:nvSpPr>
      <dsp:spPr>
        <a:xfrm>
          <a:off x="0" y="41319"/>
          <a:ext cx="1051560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Industry Applications:</a:t>
          </a:r>
          <a:endParaRPr lang="en-US" sz="3000" kern="1200"/>
        </a:p>
      </dsp:txBody>
      <dsp:txXfrm>
        <a:off x="35982" y="77301"/>
        <a:ext cx="10443636" cy="665135"/>
      </dsp:txXfrm>
    </dsp:sp>
    <dsp:sp modelId="{40A8C276-E3AB-4692-9844-558F5888FE2D}">
      <dsp:nvSpPr>
        <dsp:cNvPr id="0" name=""/>
        <dsp:cNvSpPr/>
      </dsp:nvSpPr>
      <dsp:spPr>
        <a:xfrm>
          <a:off x="0" y="778419"/>
          <a:ext cx="10515600" cy="1583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Business Intelligence.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Marketing Analysis.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Financial Forecasting.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Healthcare Insights.</a:t>
          </a:r>
        </a:p>
      </dsp:txBody>
      <dsp:txXfrm>
        <a:off x="0" y="778419"/>
        <a:ext cx="10515600" cy="1583549"/>
      </dsp:txXfrm>
    </dsp:sp>
    <dsp:sp modelId="{99FB5936-D433-4285-810D-27D833953BB9}">
      <dsp:nvSpPr>
        <dsp:cNvPr id="0" name=""/>
        <dsp:cNvSpPr/>
      </dsp:nvSpPr>
      <dsp:spPr>
        <a:xfrm>
          <a:off x="0" y="2361969"/>
          <a:ext cx="1051560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Key Highlights:</a:t>
          </a:r>
          <a:endParaRPr lang="en-US" sz="3000" kern="1200"/>
        </a:p>
      </dsp:txBody>
      <dsp:txXfrm>
        <a:off x="35982" y="2397951"/>
        <a:ext cx="10443636" cy="665135"/>
      </dsp:txXfrm>
    </dsp:sp>
    <dsp:sp modelId="{0EF371F9-92B2-4A1D-93A1-EE72CFF6965C}">
      <dsp:nvSpPr>
        <dsp:cNvPr id="0" name=""/>
        <dsp:cNvSpPr/>
      </dsp:nvSpPr>
      <dsp:spPr>
        <a:xfrm>
          <a:off x="0" y="3099069"/>
          <a:ext cx="10515600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Intuitive interface for beginners.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Wide adoption across industries.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Bridges the gap between data and decision-making.</a:t>
          </a:r>
        </a:p>
      </dsp:txBody>
      <dsp:txXfrm>
        <a:off x="0" y="3099069"/>
        <a:ext cx="10515600" cy="1210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1AD5-9E89-E101-1552-7298772B4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A4EFD-E5CB-319E-DED3-16DE96296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8597-3F3A-F766-80E4-99ED9D13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9947-EC79-4632-8B5D-3DE9A68E6B1F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EC56-BBF4-95BF-7A5C-98D3DBA8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1846-CA32-C68D-DBCE-72434F1E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5CF-C135-43F6-A750-76A9988F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5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A922-E985-B547-ECB1-8037A80F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B931B-C7D8-7D2F-07D1-8DC26BA29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7CFCC-4A99-C2DE-B1A0-CC8A31DD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9947-EC79-4632-8B5D-3DE9A68E6B1F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333E-2F48-4D1F-1252-168A2C22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F9431-C941-B044-068C-1BB72D04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5CF-C135-43F6-A750-76A9988F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19FF1-BFBE-B8FF-7E60-14421FFA3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776E0-9FD2-7355-ED06-272DFF7A3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3BD6C-0347-5EB7-9DCC-C2A2D045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9947-EC79-4632-8B5D-3DE9A68E6B1F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3708-9CF0-1F23-9F2C-C3B213A6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A8081-F2F4-D185-F496-B0E2EF0B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5CF-C135-43F6-A750-76A9988F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CF3B-0A65-F191-E431-248452E2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CDCA-52A4-39EF-23E1-54CC613E9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D1DF7-C607-1706-D289-22F14D97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9947-EC79-4632-8B5D-3DE9A68E6B1F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9E3D-91FB-D799-D2DF-63F4D025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A2FAB-4A43-CD32-1AA3-92385DFB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5CF-C135-43F6-A750-76A9988F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1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41C7-B5D2-A34F-70AE-01858DCC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3F314-9A50-4A25-638C-E06D510AF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D98DF-CB41-567E-95DD-B5341C8C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9947-EC79-4632-8B5D-3DE9A68E6B1F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29B3-9DA5-4B91-C654-42726527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489E-291E-4737-B544-351F3F1F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5CF-C135-43F6-A750-76A9988F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2BC5-D365-9CFE-8D95-DF6D56AA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4674-DCB8-A23A-4249-D20CEBE81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D6BA4-C908-DCF5-43FD-1B54B2AA8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FE0CA-C943-CAAC-936D-3A04CB84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9947-EC79-4632-8B5D-3DE9A68E6B1F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261A2-BD6F-CF46-2DD2-D6D4F579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901CF-C400-784F-8CF3-69F9AF13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5CF-C135-43F6-A750-76A9988F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8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6264-AD85-53A8-51DB-B56C150F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623D4-FFFC-8FC3-0018-E50B1311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9D87D-FC0F-3444-1C49-647C96900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9A9AC-ADD0-775B-1F3A-7F266197B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D2E2E-FD63-54B1-298B-A215341E2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7167A-3DEA-30CD-2ABF-105EB32A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9947-EC79-4632-8B5D-3DE9A68E6B1F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43A09-9ECF-E2D0-C1BA-98BE8F75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5AAC6-1B43-ED15-D3B3-8895E33D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5CF-C135-43F6-A750-76A9988F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1095-397D-1D6A-272F-9A890C72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93490-BA5F-2589-3C80-7A59BA48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9947-EC79-4632-8B5D-3DE9A68E6B1F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D6F9B-EB81-BB9E-156E-69D90B3D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F34E6-7819-DC9D-F052-4AABD9BB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5CF-C135-43F6-A750-76A9988F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2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E77D2-66DA-948A-F950-80CFB6B3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9947-EC79-4632-8B5D-3DE9A68E6B1F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7DDD3-73B4-7E39-CFCB-93C6A745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094FD-0A6A-855D-AF2E-2DBD623B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5CF-C135-43F6-A750-76A9988F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2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F4DB-DDA2-60DA-A90F-70424AB1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FF33-CD66-B32D-2964-6C380F764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41576-A7A9-267B-6440-87D3FA019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00FD9-5E44-6E49-E7EA-6FE89034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9947-EC79-4632-8B5D-3DE9A68E6B1F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44E42-0BC0-0E5E-536D-0C285CD1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C229B-A6DA-3516-F878-FB8E9C9B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5CF-C135-43F6-A750-76A9988F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2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D725-5316-B80B-065D-22932F82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2A7E0-101F-4083-EDA7-1FF126BBD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D56A1-C5E1-3310-98DB-820A99682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5CD28-6FDF-2F04-D912-DE7CB444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9947-EC79-4632-8B5D-3DE9A68E6B1F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0D515-208B-8EFE-2F60-588CEC94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1998D-3D39-9F6C-16E6-CEEFDA7E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5CF-C135-43F6-A750-76A9988F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8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C32B9-70CE-5C1B-2B68-22A6372A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B4D56-7534-02EF-BF14-B5F6DC55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DA1B-C5C2-BDBC-1A79-470B8FDD2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29947-EC79-4632-8B5D-3DE9A68E6B1F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049E-4A61-23F0-9207-9DEAB338B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66B7-B493-A862-875D-4FEB4AB4C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835CF-C135-43F6-A750-76A9988F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895E6-6920-FF02-70FB-D24B5C8F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6100" b="1" dirty="0"/>
              <a:t>Introduction to Tableau</a:t>
            </a:r>
            <a:br>
              <a:rPr lang="en-US" sz="6100" dirty="0"/>
            </a:br>
            <a:r>
              <a:rPr lang="en-US" sz="4000" dirty="0"/>
              <a:t>Empowering Decisions with Data Visualization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3C571-9E00-BB32-19D8-701932593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09305"/>
            <a:ext cx="9144000" cy="996731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Presented by</a:t>
            </a:r>
            <a:r>
              <a:rPr lang="en-US" sz="2000" dirty="0"/>
              <a:t>: Harsh Naidu</a:t>
            </a:r>
          </a:p>
          <a:p>
            <a:r>
              <a:rPr lang="en-US" sz="2000" b="1" dirty="0"/>
              <a:t>Last Updated</a:t>
            </a:r>
            <a:r>
              <a:rPr lang="en-US" sz="2000" dirty="0"/>
              <a:t>: 27 December 2024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2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54A63-C587-C664-D30F-ADEA22F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Creating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820E-363A-3A8E-99C1-A0F14F084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200" dirty="0"/>
              <a:t>Dashboards combine multiple worksheets into a single view.</a:t>
            </a:r>
          </a:p>
          <a:p>
            <a:r>
              <a:rPr lang="en-US" sz="2200" b="1" dirty="0"/>
              <a:t>Steps:</a:t>
            </a:r>
          </a:p>
          <a:p>
            <a:pPr lvl="1"/>
            <a:r>
              <a:rPr lang="en-US" sz="2200" dirty="0"/>
              <a:t>1. Drag worksheets onto the dashboard.</a:t>
            </a:r>
          </a:p>
          <a:p>
            <a:pPr lvl="1"/>
            <a:r>
              <a:rPr lang="en-US" sz="2200" dirty="0"/>
              <a:t>2. Adjust layout and add interactivity.</a:t>
            </a:r>
          </a:p>
          <a:p>
            <a:r>
              <a:rPr lang="en-US" sz="2200" b="1" dirty="0"/>
              <a:t>Example:</a:t>
            </a:r>
          </a:p>
          <a:p>
            <a:pPr lvl="1"/>
            <a:r>
              <a:rPr lang="en-US" sz="2200" dirty="0"/>
              <a:t>Building a sales overview dashboard with charts and filters.</a:t>
            </a:r>
          </a:p>
        </p:txBody>
      </p:sp>
    </p:spTree>
    <p:extLst>
      <p:ext uri="{BB962C8B-B14F-4D97-AF65-F5344CB8AC3E}">
        <p14:creationId xmlns:p14="http://schemas.microsoft.com/office/powerpoint/2010/main" val="179698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00EA-265E-EC25-A8D6-5C04DB41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Visualizations in Tableau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8E6C573-67EB-4158-E16B-C78E5E55A1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49" r="40213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6BEE0-A176-06F1-4340-FFDB8E1C1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b="1"/>
              <a:t>Common Chart Types:</a:t>
            </a:r>
          </a:p>
          <a:p>
            <a:pPr lvl="1"/>
            <a:r>
              <a:rPr lang="en-US" sz="2000"/>
              <a:t>Bar Chart: Compare categories.</a:t>
            </a:r>
          </a:p>
          <a:p>
            <a:pPr lvl="1"/>
            <a:r>
              <a:rPr lang="en-US" sz="2000"/>
              <a:t>Line Chart: Show trends over time.</a:t>
            </a:r>
          </a:p>
          <a:p>
            <a:pPr lvl="1"/>
            <a:r>
              <a:rPr lang="en-US" sz="2000"/>
              <a:t>Pie Chart: Display proportions.</a:t>
            </a:r>
          </a:p>
          <a:p>
            <a:pPr lvl="1"/>
            <a:r>
              <a:rPr lang="en-US" sz="2000"/>
              <a:t>Scatter Plot: Show relationships.</a:t>
            </a:r>
          </a:p>
          <a:p>
            <a:pPr lvl="1"/>
            <a:r>
              <a:rPr lang="en-US" sz="2000"/>
              <a:t>Maps: Visualize geographic data.</a:t>
            </a:r>
          </a:p>
          <a:p>
            <a:r>
              <a:rPr lang="en-US" sz="2000" b="1"/>
              <a:t>Interactive Features:</a:t>
            </a:r>
          </a:p>
          <a:p>
            <a:pPr lvl="1"/>
            <a:r>
              <a:rPr lang="en-US" sz="2000"/>
              <a:t>Filters, Tooltips, Actions.</a:t>
            </a:r>
          </a:p>
          <a:p>
            <a:r>
              <a:rPr lang="en-US" sz="2000" b="1"/>
              <a:t>Example:</a:t>
            </a:r>
          </a:p>
          <a:p>
            <a:pPr lvl="1"/>
            <a:r>
              <a:rPr lang="en-US" sz="2000"/>
              <a:t>A line chart to show monthly sales trends.</a:t>
            </a:r>
          </a:p>
        </p:txBody>
      </p:sp>
    </p:spTree>
    <p:extLst>
      <p:ext uri="{BB962C8B-B14F-4D97-AF65-F5344CB8AC3E}">
        <p14:creationId xmlns:p14="http://schemas.microsoft.com/office/powerpoint/2010/main" val="97275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D4F8E-FF8E-7E23-F38F-EA14BCBD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Key Tableau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92FE-E433-5807-3796-DEF89382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1900" b="1"/>
              <a:t>Calculated Fields:</a:t>
            </a:r>
          </a:p>
          <a:p>
            <a:pPr lvl="1"/>
            <a:r>
              <a:rPr lang="en-US" sz="1900"/>
              <a:t>Create custom calculations like profit margin.</a:t>
            </a:r>
          </a:p>
          <a:p>
            <a:pPr lvl="1"/>
            <a:r>
              <a:rPr lang="en-US" sz="1900"/>
              <a:t>Example: `Profit Margin = SUM(Profit)/SUM(Sales)`</a:t>
            </a:r>
          </a:p>
          <a:p>
            <a:r>
              <a:rPr lang="en-US" sz="1900" b="1"/>
              <a:t>Parameters:</a:t>
            </a:r>
          </a:p>
          <a:p>
            <a:pPr lvl="1"/>
            <a:r>
              <a:rPr lang="en-US" sz="1900"/>
              <a:t>Add interactivity with user-driven inputs.</a:t>
            </a:r>
          </a:p>
          <a:p>
            <a:pPr lvl="1"/>
            <a:r>
              <a:rPr lang="en-US" sz="1900"/>
              <a:t>Example: Change date ranges dynamically.</a:t>
            </a:r>
          </a:p>
          <a:p>
            <a:r>
              <a:rPr lang="en-US" sz="1900" b="1"/>
              <a:t>Table Calculations:</a:t>
            </a:r>
          </a:p>
          <a:p>
            <a:pPr lvl="1"/>
            <a:r>
              <a:rPr lang="en-US" sz="1900"/>
              <a:t>Perform quick computations like running totals.</a:t>
            </a:r>
          </a:p>
        </p:txBody>
      </p:sp>
    </p:spTree>
    <p:extLst>
      <p:ext uri="{BB962C8B-B14F-4D97-AF65-F5344CB8AC3E}">
        <p14:creationId xmlns:p14="http://schemas.microsoft.com/office/powerpoint/2010/main" val="89929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067F40-2F76-31EE-0EBE-83EFD1D6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Tableau Demo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Walkthrough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14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68345-70BD-F569-1107-A0CCAD87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98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6DA5D-981A-2CF0-2358-46927AB9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Table of Contents: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6259-3E12-B6D2-58C7-BAE627C1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188637"/>
            <a:ext cx="4702848" cy="4480726"/>
          </a:xfrm>
        </p:spPr>
        <p:txBody>
          <a:bodyPr anchor="ctr">
            <a:normAutofit/>
          </a:bodyPr>
          <a:lstStyle/>
          <a:p>
            <a:pPr algn="just"/>
            <a:r>
              <a:rPr lang="en-US" sz="1800" dirty="0"/>
              <a:t>What is Tableau?</a:t>
            </a:r>
          </a:p>
          <a:p>
            <a:pPr algn="just"/>
            <a:r>
              <a:rPr lang="en-US" sz="1800" dirty="0"/>
              <a:t>Why learn Tableau?</a:t>
            </a:r>
          </a:p>
          <a:p>
            <a:pPr algn="just"/>
            <a:r>
              <a:rPr lang="en-US" sz="1800" dirty="0"/>
              <a:t>Benefits of learning Tableau</a:t>
            </a:r>
          </a:p>
          <a:p>
            <a:pPr algn="just"/>
            <a:r>
              <a:rPr lang="en-US" sz="1800" dirty="0"/>
              <a:t>What makes Tableau Powerful?</a:t>
            </a:r>
          </a:p>
          <a:p>
            <a:pPr algn="just"/>
            <a:r>
              <a:rPr lang="en-US" sz="1800" dirty="0"/>
              <a:t>Tableau Ecosystem</a:t>
            </a:r>
          </a:p>
          <a:p>
            <a:pPr algn="just"/>
            <a:r>
              <a:rPr lang="en-US" sz="1800" dirty="0"/>
              <a:t>Tableau Data Connections</a:t>
            </a:r>
          </a:p>
          <a:p>
            <a:pPr algn="just"/>
            <a:r>
              <a:rPr lang="en-US" sz="1800" dirty="0"/>
              <a:t>Understanding Tableau Worksheets</a:t>
            </a:r>
          </a:p>
          <a:p>
            <a:pPr algn="just"/>
            <a:r>
              <a:rPr lang="en-US" sz="1800" dirty="0"/>
              <a:t>Creating Dashboards</a:t>
            </a:r>
          </a:p>
          <a:p>
            <a:pPr algn="just"/>
            <a:r>
              <a:rPr lang="en-US" sz="1800" dirty="0"/>
              <a:t>Visualizations in Tableau</a:t>
            </a:r>
          </a:p>
          <a:p>
            <a:pPr algn="just"/>
            <a:r>
              <a:rPr lang="en-US" sz="1800" dirty="0"/>
              <a:t>Key Tableau Features</a:t>
            </a:r>
          </a:p>
          <a:p>
            <a:pPr algn="just"/>
            <a:r>
              <a:rPr lang="en-US" sz="1800" dirty="0"/>
              <a:t>Tableau Demo: Live Walkthrough</a:t>
            </a:r>
          </a:p>
        </p:txBody>
      </p:sp>
    </p:spTree>
    <p:extLst>
      <p:ext uri="{BB962C8B-B14F-4D97-AF65-F5344CB8AC3E}">
        <p14:creationId xmlns:p14="http://schemas.microsoft.com/office/powerpoint/2010/main" val="279801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F9BE4-84FB-09E9-E4CD-165A456D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What is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2366-D1A5-431B-8469-1F9AB1FDD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Tableau is a leading data visualization and business intelligence tool that helps transform raw data into actionable insights.</a:t>
            </a:r>
          </a:p>
          <a:p>
            <a:r>
              <a:rPr lang="en-US" sz="2400" b="1" dirty="0"/>
              <a:t>Core Features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Drag-and-drop interface.</a:t>
            </a:r>
          </a:p>
          <a:p>
            <a:pPr lvl="1"/>
            <a:r>
              <a:rPr lang="en-US" dirty="0"/>
              <a:t>Interactive dashboards.</a:t>
            </a:r>
          </a:p>
          <a:p>
            <a:pPr lvl="1"/>
            <a:r>
              <a:rPr lang="en-US" dirty="0"/>
              <a:t>Real-time analytics.</a:t>
            </a:r>
          </a:p>
        </p:txBody>
      </p:sp>
    </p:spTree>
    <p:extLst>
      <p:ext uri="{BB962C8B-B14F-4D97-AF65-F5344CB8AC3E}">
        <p14:creationId xmlns:p14="http://schemas.microsoft.com/office/powerpoint/2010/main" val="217089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2736-ACF6-A3E8-995F-079F06DB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Tableau?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F4AF55-E05F-04D6-217C-4EDEB5E135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71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B1FEC-9792-6989-3285-B9B79FE8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/>
              <a:t>Benefits of Learning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FD38-7C14-450D-3262-07D136A06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algn="just"/>
            <a:r>
              <a:rPr lang="en-US" sz="2200" b="1" dirty="0"/>
              <a:t>Professional Growth:</a:t>
            </a:r>
          </a:p>
          <a:p>
            <a:pPr lvl="1" algn="just"/>
            <a:r>
              <a:rPr lang="en-US" sz="2200" dirty="0"/>
              <a:t>High demand in industries like IT, finance, healthcare, and retail.</a:t>
            </a:r>
          </a:p>
          <a:p>
            <a:pPr lvl="1" algn="just"/>
            <a:r>
              <a:rPr lang="en-US" sz="2200" dirty="0"/>
              <a:t>Roles: Data Analyst, BI Developer, Business Consultant.</a:t>
            </a:r>
          </a:p>
          <a:p>
            <a:pPr algn="just"/>
            <a:r>
              <a:rPr lang="en-US" sz="2200" b="1" dirty="0"/>
              <a:t>Personal Development:</a:t>
            </a:r>
          </a:p>
          <a:p>
            <a:pPr lvl="1" algn="just"/>
            <a:r>
              <a:rPr lang="en-US" sz="2200" dirty="0"/>
              <a:t>Understand data-driven decision-making.</a:t>
            </a:r>
          </a:p>
          <a:p>
            <a:pPr lvl="1" algn="just"/>
            <a:r>
              <a:rPr lang="en-US" sz="2200" dirty="0"/>
              <a:t>Improve analytical thinking and storytelling.</a:t>
            </a:r>
          </a:p>
        </p:txBody>
      </p:sp>
    </p:spTree>
    <p:extLst>
      <p:ext uri="{BB962C8B-B14F-4D97-AF65-F5344CB8AC3E}">
        <p14:creationId xmlns:p14="http://schemas.microsoft.com/office/powerpoint/2010/main" val="131881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50715-F0F7-5BEC-0D23-DFD59889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What Makes Tableau Powerful?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8143-6DCE-0F9B-9C12-E43C167B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Connects to multiple data sources.</a:t>
            </a:r>
          </a:p>
          <a:p>
            <a:pPr algn="just"/>
            <a:r>
              <a:rPr lang="en-US" sz="2400" dirty="0"/>
              <a:t>Provides rich visualizations with minimal effort.</a:t>
            </a:r>
          </a:p>
          <a:p>
            <a:pPr algn="just"/>
            <a:r>
              <a:rPr lang="en-US" sz="2400" dirty="0"/>
              <a:t>Supports real-time and predictive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82615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F3C14-2B0C-8103-13F9-EC599C02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Tableau Ecosystem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5529-2B4F-F229-CABE-E77853DE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648870"/>
            <a:ext cx="5157101" cy="3560260"/>
          </a:xfrm>
        </p:spPr>
        <p:txBody>
          <a:bodyPr anchor="ctr">
            <a:normAutofit/>
          </a:bodyPr>
          <a:lstStyle/>
          <a:p>
            <a:pPr algn="just"/>
            <a:r>
              <a:rPr lang="en-US" sz="1700" b="1" dirty="0"/>
              <a:t>Key Components:</a:t>
            </a:r>
          </a:p>
          <a:p>
            <a:pPr lvl="1" algn="just"/>
            <a:r>
              <a:rPr lang="en-US" sz="1700" dirty="0"/>
              <a:t>Tableau Desktop: Create and publish visualizations.</a:t>
            </a:r>
          </a:p>
          <a:p>
            <a:pPr lvl="1" algn="just"/>
            <a:r>
              <a:rPr lang="en-US" sz="1700" dirty="0"/>
              <a:t>Tableau Server: Share dashboards within organizations.</a:t>
            </a:r>
          </a:p>
          <a:p>
            <a:pPr lvl="1" algn="just"/>
            <a:r>
              <a:rPr lang="en-US" sz="1700" dirty="0"/>
              <a:t>Tableau Online: Cloud-hosted version for sharing.</a:t>
            </a:r>
          </a:p>
          <a:p>
            <a:pPr lvl="1" algn="just"/>
            <a:r>
              <a:rPr lang="en-US" sz="1700" dirty="0"/>
              <a:t>Tableau Prep: Clean and prepare data.</a:t>
            </a:r>
          </a:p>
          <a:p>
            <a:pPr algn="just"/>
            <a:r>
              <a:rPr lang="en-US" sz="1700" b="1" dirty="0"/>
              <a:t>Examples:</a:t>
            </a:r>
          </a:p>
          <a:p>
            <a:pPr lvl="1" algn="just"/>
            <a:r>
              <a:rPr lang="en-US" sz="1700" dirty="0"/>
              <a:t>Creating dashboards on Tableau Desktop.</a:t>
            </a:r>
          </a:p>
          <a:p>
            <a:pPr lvl="1" algn="just"/>
            <a:r>
              <a:rPr lang="en-US" sz="1700" dirty="0"/>
              <a:t>Publishing insights on Tableau Online.</a:t>
            </a:r>
          </a:p>
        </p:txBody>
      </p:sp>
    </p:spTree>
    <p:extLst>
      <p:ext uri="{BB962C8B-B14F-4D97-AF65-F5344CB8AC3E}">
        <p14:creationId xmlns:p14="http://schemas.microsoft.com/office/powerpoint/2010/main" val="3820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6FD64-CC94-527E-5ED4-692EDBFF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/>
              <a:t>Tableau Data Connections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8A3A-4CE5-A466-6ACE-BFBFC6EE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648870"/>
            <a:ext cx="5462705" cy="3560260"/>
          </a:xfrm>
        </p:spPr>
        <p:txBody>
          <a:bodyPr anchor="ctr">
            <a:normAutofit/>
          </a:bodyPr>
          <a:lstStyle/>
          <a:p>
            <a:r>
              <a:rPr lang="en-US" sz="2200" b="1" dirty="0"/>
              <a:t>Connecting to Data:</a:t>
            </a:r>
          </a:p>
          <a:p>
            <a:pPr lvl="1"/>
            <a:r>
              <a:rPr lang="en-US" sz="2200" dirty="0"/>
              <a:t>Data Sources: Excel, SQL, Google Sheets, Cloud Databases.</a:t>
            </a:r>
          </a:p>
          <a:p>
            <a:pPr lvl="1"/>
            <a:r>
              <a:rPr lang="en-US" sz="2200" dirty="0"/>
              <a:t>Live vs. Extract Connections.</a:t>
            </a:r>
          </a:p>
          <a:p>
            <a:r>
              <a:rPr lang="en-US" sz="2200" b="1" dirty="0"/>
              <a:t>Example:</a:t>
            </a:r>
          </a:p>
          <a:p>
            <a:pPr lvl="1"/>
            <a:r>
              <a:rPr lang="en-US" sz="2200" dirty="0"/>
              <a:t>Connecting Tableau to a CSV file.</a:t>
            </a:r>
          </a:p>
          <a:p>
            <a:pPr lvl="1"/>
            <a:r>
              <a:rPr lang="en-US" sz="2200" dirty="0"/>
              <a:t>Switching from a live to an extract connection.</a:t>
            </a:r>
          </a:p>
        </p:txBody>
      </p:sp>
    </p:spTree>
    <p:extLst>
      <p:ext uri="{BB962C8B-B14F-4D97-AF65-F5344CB8AC3E}">
        <p14:creationId xmlns:p14="http://schemas.microsoft.com/office/powerpoint/2010/main" val="193884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C5978-4DEF-7690-752A-B6E2C7FB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Understanding Tableau Worksheets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D1FA-03DD-D091-0E47-1AB9957E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648870"/>
            <a:ext cx="5552645" cy="356026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Worksheets are single views where you create charts or visualizations.</a:t>
            </a:r>
          </a:p>
          <a:p>
            <a:r>
              <a:rPr lang="en-US" sz="2200" b="1" dirty="0"/>
              <a:t>Features:</a:t>
            </a:r>
          </a:p>
          <a:p>
            <a:pPr lvl="1"/>
            <a:r>
              <a:rPr lang="en-US" sz="2200" dirty="0"/>
              <a:t>Add fields to Rows, Columns, Filters, and Marks.</a:t>
            </a:r>
          </a:p>
          <a:p>
            <a:pPr lvl="1"/>
            <a:r>
              <a:rPr lang="en-US" sz="2200" dirty="0"/>
              <a:t>Apply filters and sort data interactively.</a:t>
            </a:r>
          </a:p>
          <a:p>
            <a:r>
              <a:rPr lang="en-US" sz="2200" b="1" dirty="0"/>
              <a:t>Example:</a:t>
            </a:r>
          </a:p>
          <a:p>
            <a:pPr lvl="1"/>
            <a:r>
              <a:rPr lang="en-US" sz="2200" dirty="0"/>
              <a:t>Create a bar chart using sales data.</a:t>
            </a:r>
          </a:p>
        </p:txBody>
      </p:sp>
    </p:spTree>
    <p:extLst>
      <p:ext uri="{BB962C8B-B14F-4D97-AF65-F5344CB8AC3E}">
        <p14:creationId xmlns:p14="http://schemas.microsoft.com/office/powerpoint/2010/main" val="164878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505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Introduction to Tableau Empowering Decisions with Data Visualization</vt:lpstr>
      <vt:lpstr>Table of Contents:</vt:lpstr>
      <vt:lpstr>What is Tableau?</vt:lpstr>
      <vt:lpstr>Why Learn Tableau?</vt:lpstr>
      <vt:lpstr>Benefits of Learning Tableau</vt:lpstr>
      <vt:lpstr>What Makes Tableau Powerful?</vt:lpstr>
      <vt:lpstr>Tableau Ecosystem</vt:lpstr>
      <vt:lpstr>Tableau Data Connections</vt:lpstr>
      <vt:lpstr>Understanding Tableau Worksheets</vt:lpstr>
      <vt:lpstr>Creating Dashboards</vt:lpstr>
      <vt:lpstr>Visualizations in Tableau</vt:lpstr>
      <vt:lpstr>Key Tableau Features</vt:lpstr>
      <vt:lpstr>Tableau Demo Live Walkthrough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Naidu</dc:creator>
  <cp:lastModifiedBy>Harsh Naidu</cp:lastModifiedBy>
  <cp:revision>3</cp:revision>
  <dcterms:created xsi:type="dcterms:W3CDTF">2024-12-27T17:26:38Z</dcterms:created>
  <dcterms:modified xsi:type="dcterms:W3CDTF">2024-12-27T17:52:25Z</dcterms:modified>
</cp:coreProperties>
</file>