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7" r:id="rId2"/>
    <p:sldId id="258" r:id="rId3"/>
    <p:sldId id="26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eksha Meharkar" initials="AM" lastIdx="3" clrIdx="0">
    <p:extLst>
      <p:ext uri="{19B8F6BF-5375-455C-9EA6-DF929625EA0E}">
        <p15:presenceInfo xmlns:p15="http://schemas.microsoft.com/office/powerpoint/2012/main" userId="6f91f543022fd0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1297" autoAdjust="0"/>
  </p:normalViewPr>
  <p:slideViewPr>
    <p:cSldViewPr>
      <p:cViewPr varScale="1">
        <p:scale>
          <a:sx n="81" d="100"/>
          <a:sy n="81" d="100"/>
        </p:scale>
        <p:origin x="1358" y="67"/>
      </p:cViewPr>
      <p:guideLst>
        <p:guide orient="horz" pos="2160"/>
        <p:guide pos="2880"/>
      </p:guideLst>
    </p:cSldViewPr>
  </p:slideViewPr>
  <p:outlineViewPr>
    <p:cViewPr>
      <p:scale>
        <a:sx n="33" d="100"/>
        <a:sy n="33" d="100"/>
      </p:scale>
      <p:origin x="0" y="397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3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AD84D-536F-414F-BF39-39C8EBC7EDD4}" type="datetimeFigureOut">
              <a:rPr lang="en-US" smtClean="0"/>
              <a:t>5/13/2022</a:t>
            </a:fld>
            <a:endParaRPr lang="en-US" dirty="0"/>
          </a:p>
        </p:txBody>
      </p:sp>
      <p:sp>
        <p:nvSpPr>
          <p:cNvPr id="104873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3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3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CDD80-F00C-4E69-94A8-F6B5884ABD37}" type="slidenum">
              <a:rPr lang="en-US" smtClean="0"/>
              <a:t>‹#›</a:t>
            </a:fld>
            <a:endParaRPr lang="en-US" dirty="0"/>
          </a:p>
        </p:txBody>
      </p:sp>
    </p:spTree>
    <p:extLst>
      <p:ext uri="{BB962C8B-B14F-4D97-AF65-F5344CB8AC3E}">
        <p14:creationId xmlns:p14="http://schemas.microsoft.com/office/powerpoint/2010/main" val="173973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E5E248-6A6A-4BB7-B78C-0A1FC0D1074A}"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Title of Seminar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74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B7741-7D14-4BA4-A546-7DE214DF1B11}"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Title of Seminar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87704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34218-87E3-45E1-A91A-F237EA710717}"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Title of Seminar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6873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FBA65-B63E-4A14-BECB-0DE4A3893FE5}"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Title of Seminar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3882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45D72-03C4-4F06-BF7E-DA9591B0674F}"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Title of Seminar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64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B624A-ED4A-4FED-A47D-94CE8926B7B4}"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Title of Seminar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646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1A55FB-5406-4D68-8A97-E9908D0D2EDC}" type="datetime1">
              <a:rPr lang="en-US" smtClean="0"/>
              <a:t>5/13/2022</a:t>
            </a:fld>
            <a:endParaRPr lang="en-US" dirty="0"/>
          </a:p>
        </p:txBody>
      </p:sp>
      <p:sp>
        <p:nvSpPr>
          <p:cNvPr id="8" name="Footer Placeholder 7"/>
          <p:cNvSpPr>
            <a:spLocks noGrp="1"/>
          </p:cNvSpPr>
          <p:nvPr>
            <p:ph type="ftr" sz="quarter" idx="11"/>
          </p:nvPr>
        </p:nvSpPr>
        <p:spPr/>
        <p:txBody>
          <a:bodyPr/>
          <a:lstStyle/>
          <a:p>
            <a:r>
              <a:rPr lang="en-US"/>
              <a:t>Title of Seminar</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94423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5764EA-96EA-436B-85B8-BF517F142139}" type="datetime1">
              <a:rPr lang="en-US" smtClean="0"/>
              <a:t>5/13/2022</a:t>
            </a:fld>
            <a:endParaRPr lang="en-US" dirty="0"/>
          </a:p>
        </p:txBody>
      </p:sp>
      <p:sp>
        <p:nvSpPr>
          <p:cNvPr id="4" name="Footer Placeholder 3"/>
          <p:cNvSpPr>
            <a:spLocks noGrp="1"/>
          </p:cNvSpPr>
          <p:nvPr>
            <p:ph type="ftr" sz="quarter" idx="11"/>
          </p:nvPr>
        </p:nvSpPr>
        <p:spPr/>
        <p:txBody>
          <a:bodyPr/>
          <a:lstStyle/>
          <a:p>
            <a:r>
              <a:rPr lang="en-US"/>
              <a:t>Title of Seminar</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5544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D2E97B-58B5-4495-B3D9-7FF55A36D25F}" type="datetime1">
              <a:rPr lang="en-US" smtClean="0"/>
              <a:t>5/13/2022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Title of Seminar</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6954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CCBDC78-81AF-46DB-AB8D-0E8CFC7115D3}" type="datetime1">
              <a:rPr lang="en-US" smtClean="0"/>
              <a:t>5/13/2022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Title of Seminar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169695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646BF-BBB6-40A2-B68E-FC73E93D769A}"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Title of Seminar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0578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DE0E41-0743-49A2-8059-769F4B4F672E}" type="datetime1">
              <a:rPr lang="en-US" smtClean="0"/>
              <a:t>5/13/2022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Title of Seminar</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34877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Number Placeholder 4"/>
          <p:cNvSpPr>
            <a:spLocks noGrp="1"/>
          </p:cNvSpPr>
          <p:nvPr>
            <p:ph type="sldNum" sz="quarter" idx="12"/>
          </p:nvPr>
        </p:nvSpPr>
        <p:spPr/>
        <p:txBody>
          <a:bodyPr/>
          <a:lstStyle/>
          <a:p>
            <a:fld id="{B6F15528-21DE-4FAA-801E-634DDDAF4B2B}" type="slidenum">
              <a:rPr lang="en-US" smtClean="0"/>
              <a:t>1</a:t>
            </a:fld>
            <a:endParaRPr lang="en-US" dirty="0"/>
          </a:p>
        </p:txBody>
      </p:sp>
      <p:pic>
        <p:nvPicPr>
          <p:cNvPr id="2097153" name="Picture 2"/>
          <p:cNvPicPr>
            <a:picLocks noChangeAspect="1" noChangeArrowheads="1"/>
          </p:cNvPicPr>
          <p:nvPr/>
        </p:nvPicPr>
        <p:blipFill>
          <a:blip r:embed="rId2"/>
          <a:srcRect/>
          <a:stretch>
            <a:fillRect/>
          </a:stretch>
        </p:blipFill>
        <p:spPr bwMode="auto">
          <a:xfrm>
            <a:off x="3655132" y="43669"/>
            <a:ext cx="1257672" cy="1093628"/>
          </a:xfrm>
          <a:prstGeom prst="rect">
            <a:avLst/>
          </a:prstGeom>
          <a:noFill/>
          <a:ln>
            <a:noFill/>
          </a:ln>
          <a:effectLst/>
        </p:spPr>
      </p:pic>
      <p:sp>
        <p:nvSpPr>
          <p:cNvPr id="1048605" name="Rectangle 6"/>
          <p:cNvSpPr/>
          <p:nvPr/>
        </p:nvSpPr>
        <p:spPr>
          <a:xfrm>
            <a:off x="1331640" y="1340768"/>
            <a:ext cx="6408712"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Dr. D.Y.PATIL SCHOOL OF ENGINEERING, PUNE</a:t>
            </a:r>
          </a:p>
        </p:txBody>
      </p:sp>
      <p:sp>
        <p:nvSpPr>
          <p:cNvPr id="1048606" name="Subtitle 2"/>
          <p:cNvSpPr txBox="1"/>
          <p:nvPr/>
        </p:nvSpPr>
        <p:spPr>
          <a:xfrm>
            <a:off x="263602" y="3933056"/>
            <a:ext cx="3259596" cy="194421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PRESENTED BY:</a:t>
            </a: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Nutan</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Arya</a:t>
            </a: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Harsh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Naikwade</a:t>
            </a:r>
            <a:endParaRPr 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Yukta</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Lokwani</a:t>
            </a:r>
            <a:endParaRPr 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Apeksha Meharkar</a:t>
            </a: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Mehlam</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Ali</a:t>
            </a:r>
          </a:p>
          <a:p>
            <a:pPr algn="just"/>
            <a:endParaRPr 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1" dirty="0">
              <a:solidFill>
                <a:schemeClr val="tx1">
                  <a:lumMod val="95000"/>
                  <a:lumOff val="5000"/>
                </a:schemeClr>
              </a:solidFill>
            </a:endParaRPr>
          </a:p>
        </p:txBody>
      </p:sp>
      <p:sp>
        <p:nvSpPr>
          <p:cNvPr id="1048607" name="Rectangle 9"/>
          <p:cNvSpPr/>
          <p:nvPr/>
        </p:nvSpPr>
        <p:spPr>
          <a:xfrm>
            <a:off x="1893400" y="1844824"/>
            <a:ext cx="5285191"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DEPARTMENT OF COMPUTER ENGINEERING</a:t>
            </a:r>
          </a:p>
        </p:txBody>
      </p:sp>
      <p:sp>
        <p:nvSpPr>
          <p:cNvPr id="1048608" name="Title 1"/>
          <p:cNvSpPr txBox="1"/>
          <p:nvPr/>
        </p:nvSpPr>
        <p:spPr>
          <a:xfrm>
            <a:off x="1043608" y="2444103"/>
            <a:ext cx="7075512" cy="98489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Blood Donation Website - Hope</a:t>
            </a:r>
          </a:p>
        </p:txBody>
      </p:sp>
      <p:sp>
        <p:nvSpPr>
          <p:cNvPr id="1048609" name="Subtitle 2"/>
          <p:cNvSpPr txBox="1"/>
          <p:nvPr/>
        </p:nvSpPr>
        <p:spPr>
          <a:xfrm>
            <a:off x="5513796" y="5191472"/>
            <a:ext cx="3369568"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UNDER THE GUIDANCE OF:</a:t>
            </a:r>
          </a:p>
          <a:p>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Prof. Ajita Mahapadi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zh-CN" altLang="en-US" dirty="0"/>
          </a:p>
        </p:txBody>
      </p:sp>
      <p:sp>
        <p:nvSpPr>
          <p:cNvPr id="1048599" name="Content Placeholder 2"/>
          <p:cNvSpPr>
            <a:spLocks noGrp="1"/>
          </p:cNvSpPr>
          <p:nvPr>
            <p:ph idx="1"/>
          </p:nvPr>
        </p:nvSpPr>
        <p:spPr>
          <a:xfrm>
            <a:off x="484710" y="2052925"/>
            <a:ext cx="7975722" cy="4195481"/>
          </a:xfrm>
        </p:spPr>
        <p:txBody>
          <a:bodyPr>
            <a:normAutofit fontScale="95833"/>
          </a:bodyPr>
          <a:lstStyle/>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Hope – Blood Donation Website provides an easy, secure and provide 24/7 availability of fast services, within just a click of a button you can save lives.</a:t>
            </a:r>
          </a:p>
        </p:txBody>
      </p:sp>
      <p:sp>
        <p:nvSpPr>
          <p:cNvPr id="1048600" name="Slide Number Placeholder 4"/>
          <p:cNvSpPr>
            <a:spLocks noGrp="1"/>
          </p:cNvSpPr>
          <p:nvPr>
            <p:ph type="sldNum" sz="quarter" idx="12"/>
          </p:nvPr>
        </p:nvSpPr>
        <p:spPr/>
        <p:txBody>
          <a:bodyPr/>
          <a:lstStyle/>
          <a:p>
            <a:fld id="{B6F15528-21DE-4FAA-801E-634DDDAF4B2B}"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57200" y="274638"/>
            <a:ext cx="8229600" cy="715962"/>
          </a:xfrm>
        </p:spPr>
        <p:txBody>
          <a:bodyPr>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1048596" name="Content Placeholder 2"/>
          <p:cNvSpPr>
            <a:spLocks noGrp="1"/>
          </p:cNvSpPr>
          <p:nvPr>
            <p:ph idx="1"/>
          </p:nvPr>
        </p:nvSpPr>
        <p:spPr>
          <a:xfrm>
            <a:off x="190500" y="1916832"/>
            <a:ext cx="8763000" cy="4080929"/>
          </a:xfrm>
        </p:spPr>
        <p:txBody>
          <a:bodyPr>
            <a:normAutofit fontScale="58333" lnSpcReduction="20000"/>
          </a:bodyPr>
          <a:lstStyle/>
          <a:p>
            <a:pPr marL="0" indent="0" algn="just">
              <a:buNone/>
            </a:pPr>
            <a:endParaRPr lang="en-US" sz="2100" dirty="0">
              <a:latin typeface="Times New Roman" panose="02020603050405020304" pitchFamily="18" charset="0"/>
              <a:cs typeface="Times New Roman" panose="02020603050405020304" pitchFamily="18" charset="0"/>
            </a:endParaRPr>
          </a:p>
          <a:p>
            <a:pPr marL="342900" marR="4445" indent="-342900" algn="just">
              <a:lnSpc>
                <a:spcPct val="150000"/>
              </a:lnSpc>
              <a:spcAft>
                <a:spcPts val="800"/>
              </a:spcAft>
              <a:buFont typeface="Wingdings" panose="05000000000000000000" pitchFamily="2" charset="2"/>
              <a:buChar char=""/>
              <a:tabLst>
                <a:tab pos="228600" algn="l"/>
              </a:tabLst>
            </a:pPr>
            <a:r>
              <a:rPr lang="en-US" sz="2700" dirty="0">
                <a:solidFill>
                  <a:srgbClr val="000000"/>
                </a:solidFill>
                <a:effectLst/>
                <a:latin typeface="Times New Roman" panose="02020603050405020304" pitchFamily="18" charset="0"/>
                <a:ea typeface="Calibri" panose="020F0502020204030204" pitchFamily="34" charset="0"/>
              </a:rPr>
              <a:t>[1] Varnika Srivastava, “Blood Donation Crisis in </a:t>
            </a:r>
            <a:r>
              <a:rPr lang="en-US" sz="2700" dirty="0" err="1">
                <a:solidFill>
                  <a:srgbClr val="000000"/>
                </a:solidFill>
                <a:effectLst/>
                <a:latin typeface="Times New Roman" panose="02020603050405020304" pitchFamily="18" charset="0"/>
                <a:ea typeface="Calibri" panose="020F0502020204030204" pitchFamily="34" charset="0"/>
              </a:rPr>
              <a:t>India”,the</a:t>
            </a:r>
            <a:r>
              <a:rPr lang="en-US" sz="2700" dirty="0">
                <a:solidFill>
                  <a:srgbClr val="000000"/>
                </a:solidFill>
                <a:effectLst/>
                <a:latin typeface="Times New Roman" panose="02020603050405020304" pitchFamily="18" charset="0"/>
                <a:ea typeface="Calibri" panose="020F0502020204030204" pitchFamily="34" charset="0"/>
              </a:rPr>
              <a:t> logical Indian.</a:t>
            </a:r>
          </a:p>
          <a:p>
            <a:pPr marL="342900" marR="4445" lvl="0" indent="-342900" algn="just">
              <a:lnSpc>
                <a:spcPct val="150000"/>
              </a:lnSpc>
              <a:spcAft>
                <a:spcPts val="800"/>
              </a:spcAft>
              <a:buFont typeface="Wingdings" panose="05000000000000000000" pitchFamily="2" charset="2"/>
              <a:buChar char=""/>
              <a:tabLst>
                <a:tab pos="228600" algn="l"/>
              </a:tabLst>
            </a:pPr>
            <a:r>
              <a:rPr lang="en-US" sz="2700" dirty="0">
                <a:solidFill>
                  <a:srgbClr val="000000"/>
                </a:solidFill>
                <a:effectLst/>
                <a:latin typeface="Times New Roman" panose="02020603050405020304" pitchFamily="18" charset="0"/>
                <a:ea typeface="Calibri" panose="020F0502020204030204" pitchFamily="34" charset="0"/>
              </a:rPr>
              <a:t>[2]Wojciech Zabierowski ,“Using Google Maps API for website development”,</a:t>
            </a:r>
            <a:r>
              <a:rPr lang="en-US" sz="2700" dirty="0" err="1">
                <a:solidFill>
                  <a:srgbClr val="000000"/>
                </a:solidFill>
                <a:effectLst/>
                <a:latin typeface="Times New Roman" panose="02020603050405020304" pitchFamily="18" charset="0"/>
                <a:ea typeface="Calibri" panose="020F0502020204030204" pitchFamily="34" charset="0"/>
              </a:rPr>
              <a:t>reserchgate</a:t>
            </a:r>
            <a:r>
              <a:rPr lang="en-US" sz="2700" dirty="0">
                <a:solidFill>
                  <a:srgbClr val="000000"/>
                </a:solidFill>
                <a:effectLst/>
                <a:latin typeface="Times New Roman" panose="02020603050405020304" pitchFamily="18" charset="0"/>
                <a:ea typeface="Calibri" panose="020F0502020204030204" pitchFamily="34" charset="0"/>
              </a:rPr>
              <a:t>.</a:t>
            </a:r>
            <a:endParaRPr lang="en-IN" sz="2700" dirty="0">
              <a:solidFill>
                <a:srgbClr val="000000"/>
              </a:solidFill>
              <a:effectLst/>
              <a:latin typeface="Times New Roman" panose="02020603050405020304" pitchFamily="18" charset="0"/>
              <a:ea typeface="Times New Roman" panose="02020603050405020304" pitchFamily="18" charset="0"/>
            </a:endParaRPr>
          </a:p>
          <a:p>
            <a:pPr marL="342900" marR="4445" indent="-342900" algn="just">
              <a:lnSpc>
                <a:spcPct val="150000"/>
              </a:lnSpc>
              <a:spcAft>
                <a:spcPts val="800"/>
              </a:spcAft>
              <a:buFont typeface="Wingdings" panose="05000000000000000000" pitchFamily="2" charset="2"/>
              <a:buChar char=""/>
              <a:tabLst>
                <a:tab pos="228600" algn="l"/>
              </a:tabLst>
            </a:pPr>
            <a:r>
              <a:rPr lang="en-US" sz="2700" dirty="0">
                <a:solidFill>
                  <a:srgbClr val="000000"/>
                </a:solidFill>
                <a:effectLst/>
                <a:latin typeface="Times New Roman" panose="02020603050405020304" pitchFamily="18" charset="0"/>
                <a:ea typeface="Calibri" panose="020F0502020204030204" pitchFamily="34" charset="0"/>
              </a:rPr>
              <a:t>[3] Sara A. Hashim, Afnan M. Al-Madani, Shatha M. Al-Amri, Abeer M. Al-Ghamdi, Bayan S. Bashamakh. Nahla Aljojo, PhD,“</a:t>
            </a:r>
            <a:r>
              <a:rPr lang="en-IN" sz="2700" dirty="0">
                <a:solidFill>
                  <a:srgbClr val="000000"/>
                </a:solidFill>
                <a:effectLst/>
                <a:latin typeface="Times New Roman" panose="02020603050405020304" pitchFamily="18" charset="0"/>
                <a:ea typeface="Calibri" panose="020F0502020204030204" pitchFamily="34" charset="0"/>
              </a:rPr>
              <a:t>Blood donation management system </a:t>
            </a:r>
            <a:r>
              <a:rPr lang="en-US" sz="2700" dirty="0">
                <a:solidFill>
                  <a:srgbClr val="000000"/>
                </a:solidFill>
                <a:effectLst/>
                <a:latin typeface="Times New Roman" panose="02020603050405020304" pitchFamily="18" charset="0"/>
                <a:ea typeface="Calibri" panose="020F0502020204030204" pitchFamily="34" charset="0"/>
              </a:rPr>
              <a:t>”,</a:t>
            </a:r>
            <a:r>
              <a:rPr lang="en-US" sz="2700" dirty="0">
                <a:solidFill>
                  <a:srgbClr val="000000"/>
                </a:solidFill>
                <a:effectLst/>
                <a:latin typeface="Times New Roman" panose="02020603050405020304" pitchFamily="18" charset="0"/>
                <a:ea typeface="Times New Roman" panose="02020603050405020304" pitchFamily="18" charset="0"/>
              </a:rPr>
              <a:t> Life Science Journal 2014;11(8).</a:t>
            </a:r>
            <a:endParaRPr lang="en-US" sz="2700" dirty="0">
              <a:solidFill>
                <a:srgbClr val="000000"/>
              </a:solidFill>
              <a:effectLst/>
              <a:latin typeface="Times New Roman" panose="02020603050405020304" pitchFamily="18" charset="0"/>
              <a:ea typeface="Calibri" panose="020F0502020204030204" pitchFamily="34" charset="0"/>
            </a:endParaRPr>
          </a:p>
          <a:p>
            <a:pPr marL="342900" marR="4445" lvl="0" indent="-342900" algn="just">
              <a:lnSpc>
                <a:spcPct val="150000"/>
              </a:lnSpc>
              <a:spcAft>
                <a:spcPts val="800"/>
              </a:spcAft>
              <a:buFont typeface="Wingdings" panose="05000000000000000000" pitchFamily="2" charset="2"/>
              <a:buChar char=""/>
              <a:tabLst>
                <a:tab pos="228600" algn="l"/>
              </a:tabLst>
            </a:pPr>
            <a:r>
              <a:rPr lang="en-US" sz="2700" dirty="0">
                <a:solidFill>
                  <a:srgbClr val="000000"/>
                </a:solidFill>
                <a:effectLst/>
                <a:latin typeface="Times New Roman" panose="02020603050405020304" pitchFamily="18" charset="0"/>
                <a:ea typeface="Times New Roman" panose="02020603050405020304" pitchFamily="18" charset="0"/>
              </a:rPr>
              <a:t>[4]Hisham S, Al-Madani A, Al-Amri A, Al-Ghamdi A, Bashamakh B, Aljojo </a:t>
            </a:r>
            <a:r>
              <a:rPr lang="en-US" sz="2700" dirty="0" err="1">
                <a:solidFill>
                  <a:srgbClr val="000000"/>
                </a:solidFill>
                <a:effectLst/>
                <a:latin typeface="Times New Roman" panose="02020603050405020304" pitchFamily="18" charset="0"/>
                <a:ea typeface="Times New Roman" panose="02020603050405020304" pitchFamily="18" charset="0"/>
              </a:rPr>
              <a:t>N.,“Online</a:t>
            </a:r>
            <a:r>
              <a:rPr lang="en-US" sz="2700" dirty="0">
                <a:solidFill>
                  <a:srgbClr val="000000"/>
                </a:solidFill>
                <a:effectLst/>
                <a:latin typeface="Times New Roman" panose="02020603050405020304" pitchFamily="18" charset="0"/>
                <a:ea typeface="Times New Roman" panose="02020603050405020304" pitchFamily="18" charset="0"/>
              </a:rPr>
              <a:t> Blood Donation Reservation And </a:t>
            </a:r>
            <a:r>
              <a:rPr lang="en-US" sz="2700" dirty="0" err="1">
                <a:solidFill>
                  <a:srgbClr val="000000"/>
                </a:solidFill>
                <a:effectLst/>
                <a:latin typeface="Times New Roman" panose="02020603050405020304" pitchFamily="18" charset="0"/>
                <a:ea typeface="Times New Roman" panose="02020603050405020304" pitchFamily="18" charset="0"/>
              </a:rPr>
              <a:t>Managementsystem</a:t>
            </a:r>
            <a:r>
              <a:rPr lang="en-US" sz="2700" dirty="0">
                <a:solidFill>
                  <a:srgbClr val="000000"/>
                </a:solidFill>
                <a:effectLst/>
                <a:latin typeface="Times New Roman" panose="02020603050405020304" pitchFamily="18" charset="0"/>
                <a:ea typeface="Times New Roman" panose="02020603050405020304" pitchFamily="18" charset="0"/>
              </a:rPr>
              <a:t>”, Life Sci J 2014;11(8):60-65]. (ISSN:1097-8135).</a:t>
            </a:r>
            <a:endParaRPr lang="en-IN" sz="2700" dirty="0">
              <a:solidFill>
                <a:srgbClr val="000000"/>
              </a:solidFill>
              <a:effectLst/>
              <a:latin typeface="Times New Roman" panose="02020603050405020304" pitchFamily="18" charset="0"/>
              <a:ea typeface="Times New Roman" panose="02020603050405020304" pitchFamily="18" charset="0"/>
            </a:endParaRPr>
          </a:p>
          <a:p>
            <a:pPr marL="6350" marR="4445" indent="-6350" algn="l">
              <a:lnSpc>
                <a:spcPct val="107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1048597" name="Slide Number Placeholder 4"/>
          <p:cNvSpPr>
            <a:spLocks noGrp="1"/>
          </p:cNvSpPr>
          <p:nvPr>
            <p:ph type="sldNum" sz="quarter" idx="12"/>
          </p:nvPr>
        </p:nvSpPr>
        <p:spPr/>
        <p:txBody>
          <a:bodyPr/>
          <a:lstStyle/>
          <a:p>
            <a:fld id="{B6F15528-21DE-4FAA-801E-634DDDAF4B2B}"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Content Placeholder 2"/>
          <p:cNvSpPr>
            <a:spLocks noGrp="1"/>
          </p:cNvSpPr>
          <p:nvPr>
            <p:ph idx="1"/>
          </p:nvPr>
        </p:nvSpPr>
        <p:spPr/>
        <p:txBody>
          <a:bodyPr/>
          <a:lstStyle/>
          <a:p>
            <a:pPr marL="457200" lvl="1" indent="0">
              <a:buNone/>
            </a:pPr>
            <a:endParaRPr lang="en-IN" sz="2000" dirty="0"/>
          </a:p>
        </p:txBody>
      </p:sp>
      <p:sp>
        <p:nvSpPr>
          <p:cNvPr id="1048593" name="Footer Placeholder 1"/>
          <p:cNvSpPr>
            <a:spLocks noGrp="1"/>
          </p:cNvSpPr>
          <p:nvPr>
            <p:ph type="ftr" sz="quarter" idx="11"/>
          </p:nvPr>
        </p:nvSpPr>
        <p:spPr/>
        <p:txBody>
          <a:bodyPr/>
          <a:lstStyle/>
          <a:p>
            <a:r>
              <a:rPr lang="en-US" dirty="0"/>
              <a:t>Title of Seminar</a:t>
            </a:r>
          </a:p>
        </p:txBody>
      </p:sp>
      <p:sp>
        <p:nvSpPr>
          <p:cNvPr id="1048594" name="Slide Number Placeholder 4"/>
          <p:cNvSpPr>
            <a:spLocks noGrp="1"/>
          </p:cNvSpPr>
          <p:nvPr>
            <p:ph type="sldNum" sz="quarter" idx="12"/>
          </p:nvPr>
        </p:nvSpPr>
        <p:spPr/>
        <p:txBody>
          <a:bodyPr/>
          <a:lstStyle/>
          <a:p>
            <a:fld id="{B6F15528-21DE-4FAA-801E-634DDDAF4B2B}" type="slidenum">
              <a:rPr lang="en-US" smtClean="0"/>
              <a:t>12</a:t>
            </a:fld>
            <a:endParaRPr lang="en-US" dirty="0"/>
          </a:p>
        </p:txBody>
      </p:sp>
      <p:pic>
        <p:nvPicPr>
          <p:cNvPr id="2097152" name="Picture 2" descr="C:\Users\Admin\Downloads\SHAREit\Redmi 4\photo\stock-thank-you.jpg"/>
          <p:cNvPicPr>
            <a:picLocks noChangeAspect="1" noChangeArrowheads="1"/>
          </p:cNvPicPr>
          <p:nvPr/>
        </p:nvPicPr>
        <p:blipFill>
          <a:blip r:embed="rId2"/>
          <a:srcRect/>
          <a:stretch>
            <a:fillRect/>
          </a:stretch>
        </p:blipFill>
        <p:spPr bwMode="auto">
          <a:xfrm>
            <a:off x="0" y="0"/>
            <a:ext cx="9525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vert="horz" lIns="91440" tIns="45720" rIns="91440" bIns="45720" rtlCol="0" anchor="ctr">
            <a:normAutofit/>
          </a:bodyPr>
          <a:lstStyle/>
          <a:p>
            <a:r>
              <a:rPr lang="en-US" sz="3600" dirty="0">
                <a:latin typeface="Times New Roman" panose="02020603050405020304" pitchFamily="18" charset="0"/>
                <a:cs typeface="Times New Roman" panose="02020603050405020304" pitchFamily="18" charset="0"/>
              </a:rPr>
              <a:t>INDEX</a:t>
            </a:r>
          </a:p>
        </p:txBody>
      </p:sp>
      <p:sp>
        <p:nvSpPr>
          <p:cNvPr id="1048611"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itchFamily="18" charset="0"/>
                <a:cs typeface="Times New Roman" pitchFamily="18" charset="0"/>
              </a:rPr>
              <a:t>Introduction</a:t>
            </a:r>
          </a:p>
          <a:p>
            <a:pPr>
              <a:buFont typeface="Wingdings" panose="05000000000000000000" pitchFamily="2" charset="2"/>
              <a:buChar char="Ø"/>
            </a:pPr>
            <a:r>
              <a:rPr lang="en-US" dirty="0">
                <a:latin typeface="Times New Roman" pitchFamily="18" charset="0"/>
                <a:cs typeface="Times New Roman" pitchFamily="18" charset="0"/>
              </a:rPr>
              <a:t>Literature Survey</a:t>
            </a:r>
          </a:p>
          <a:p>
            <a:pPr>
              <a:buFont typeface="Wingdings" panose="05000000000000000000" pitchFamily="2" charset="2"/>
              <a:buChar char="Ø"/>
            </a:pPr>
            <a:r>
              <a:rPr lang="en-US" dirty="0">
                <a:latin typeface="Times New Roman" pitchFamily="18" charset="0"/>
                <a:cs typeface="Times New Roman" pitchFamily="18" charset="0"/>
              </a:rPr>
              <a:t>Problem Statement </a:t>
            </a:r>
          </a:p>
          <a:p>
            <a:pPr>
              <a:buFont typeface="Wingdings" panose="05000000000000000000" pitchFamily="2" charset="2"/>
              <a:buChar char="Ø"/>
            </a:pPr>
            <a:r>
              <a:rPr lang="en-US" dirty="0">
                <a:latin typeface="Times New Roman" pitchFamily="18" charset="0"/>
                <a:cs typeface="Times New Roman" pitchFamily="18" charset="0"/>
              </a:rPr>
              <a:t>Objectives &amp; Scope</a:t>
            </a:r>
          </a:p>
          <a:p>
            <a:pPr>
              <a:buFont typeface="Wingdings" panose="05000000000000000000" pitchFamily="2" charset="2"/>
              <a:buChar char="Ø"/>
            </a:pPr>
            <a:r>
              <a:rPr lang="en-US" dirty="0">
                <a:latin typeface="Times New Roman" pitchFamily="18" charset="0"/>
                <a:cs typeface="Times New Roman" pitchFamily="18" charset="0"/>
              </a:rPr>
              <a:t>System Architecture</a:t>
            </a:r>
          </a:p>
          <a:p>
            <a:pPr>
              <a:buFont typeface="Wingdings" panose="05000000000000000000" pitchFamily="2" charset="2"/>
              <a:buChar char="Ø"/>
            </a:pPr>
            <a:r>
              <a:rPr lang="en-US" dirty="0">
                <a:latin typeface="Times New Roman" pitchFamily="18" charset="0"/>
                <a:cs typeface="Times New Roman" pitchFamily="18" charset="0"/>
              </a:rPr>
              <a:t>Advantages and Disadvantages</a:t>
            </a:r>
          </a:p>
          <a:p>
            <a:pPr>
              <a:buFont typeface="Wingdings" panose="05000000000000000000" pitchFamily="2" charset="2"/>
              <a:buChar char="Ø"/>
            </a:pPr>
            <a:r>
              <a:rPr lang="en-US" dirty="0">
                <a:latin typeface="Times New Roman" pitchFamily="18" charset="0"/>
                <a:cs typeface="Times New Roman" pitchFamily="18" charset="0"/>
              </a:rPr>
              <a:t>Application</a:t>
            </a:r>
          </a:p>
          <a:p>
            <a:pPr>
              <a:buFont typeface="Wingdings" panose="05000000000000000000" pitchFamily="2" charset="2"/>
              <a:buChar char="Ø"/>
            </a:pPr>
            <a:r>
              <a:rPr lang="en-US" dirty="0">
                <a:latin typeface="Times New Roman" pitchFamily="18" charset="0"/>
                <a:cs typeface="Times New Roman" pitchFamily="18" charset="0"/>
              </a:rPr>
              <a:t>Conclusion</a:t>
            </a:r>
          </a:p>
          <a:p>
            <a:pPr>
              <a:buFont typeface="Wingdings" panose="05000000000000000000" pitchFamily="2" charset="2"/>
              <a:buChar char="Ø"/>
            </a:pPr>
            <a:r>
              <a:rPr lang="en-US" dirty="0">
                <a:latin typeface="Times New Roman" pitchFamily="18" charset="0"/>
                <a:cs typeface="Times New Roman" pitchFamily="18" charset="0"/>
              </a:rPr>
              <a:t>References</a:t>
            </a:r>
          </a:p>
        </p:txBody>
      </p:sp>
      <p:sp>
        <p:nvSpPr>
          <p:cNvPr id="1048612" name="Slide Number Placeholder 4"/>
          <p:cNvSpPr>
            <a:spLocks noGrp="1"/>
          </p:cNvSpPr>
          <p:nvPr>
            <p:ph type="sldNum" sz="quarter" idx="12"/>
          </p:nvPr>
        </p:nvSpPr>
        <p:spPr/>
        <p:txBody>
          <a:bodyPr/>
          <a:lstStyle/>
          <a:p>
            <a:fld id="{B6F15528-21DE-4FAA-801E-634DDDAF4B2B}"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199" y="295735"/>
            <a:ext cx="7055380" cy="1400530"/>
          </a:xfrm>
        </p:spPr>
        <p:txBody>
          <a:bodyPr>
            <a:normAutofit/>
          </a:bodyPr>
          <a:lstStyle/>
          <a:p>
            <a:pPr lvl="0"/>
            <a:r>
              <a:rPr lang="en-US" altLang="en-GB" sz="3600" dirty="0">
                <a:latin typeface="Times New Roman" panose="02020603050405020304" pitchFamily="18" charset="0"/>
                <a:cs typeface="Times New Roman" panose="02020603050405020304" pitchFamily="18" charset="0"/>
              </a:rPr>
              <a:t>Introduction</a:t>
            </a:r>
            <a:br>
              <a:rPr lang="en-IN" b="1" dirty="0">
                <a:latin typeface="Times New Roman" panose="02020603050405020304" pitchFamily="18" charset="0"/>
                <a:cs typeface="Times New Roman" panose="02020603050405020304" pitchFamily="18" charset="0"/>
              </a:rPr>
            </a:br>
            <a:endParaRPr lang="en-US" dirty="0"/>
          </a:p>
        </p:txBody>
      </p:sp>
      <p:sp>
        <p:nvSpPr>
          <p:cNvPr id="1048614" name="Content Placeholder 2"/>
          <p:cNvSpPr>
            <a:spLocks noGrp="1"/>
          </p:cNvSpPr>
          <p:nvPr>
            <p:ph idx="1"/>
          </p:nvPr>
        </p:nvSpPr>
        <p:spPr>
          <a:xfrm>
            <a:off x="143508" y="1939489"/>
            <a:ext cx="8856984" cy="4277072"/>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human blood transfusion is a procedure of supplying a human body with adequate blood when needed as in cases of illness, accidents, diseases, surgery, etc. In the process, the blood obtained from the bodies of other voluntary healthy individuals is used to be supplied to the people who need it. The process generally takes around 60-180 minutes, varying on the amount of blood needed.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Requirement of blood for Transfusion Centers(TCs) and Hospitals has increased in past few years. Hence, it is essential to increase number of blood donors and maintain efficiency.</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‘Hope’ </a:t>
            </a:r>
            <a:r>
              <a:rPr lang="en-US" dirty="0">
                <a:latin typeface="Times New Roman" panose="02020603050405020304" pitchFamily="18" charset="0"/>
                <a:cs typeface="Times New Roman" panose="02020603050405020304" pitchFamily="18" charset="0"/>
              </a:rPr>
              <a:t>is a web based application which will direct Transfusion Centers(TCs) and Hospitals to get blood from donors in case of emergency by posting required details and sending SMS (Short Message Service) alert to the registered donors.</a:t>
            </a:r>
          </a:p>
        </p:txBody>
      </p:sp>
      <p:sp>
        <p:nvSpPr>
          <p:cNvPr id="1048615" name="Slide Number Placeholder 4"/>
          <p:cNvSpPr>
            <a:spLocks noGrp="1"/>
          </p:cNvSpPr>
          <p:nvPr>
            <p:ph type="sldNum" sz="quarter" idx="12"/>
          </p:nvPr>
        </p:nvSpPr>
        <p:spPr/>
        <p:txBody>
          <a:bodyPr/>
          <a:lstStyle/>
          <a:p>
            <a:fld id="{B6F15528-21DE-4FAA-801E-634DDDAF4B2B}" type="slidenum">
              <a:rPr lang="en-US" smtClean="0"/>
              <a:t>3</a:t>
            </a:fld>
            <a:endParaRPr lang="en-US" dirty="0"/>
          </a:p>
        </p:txBody>
      </p:sp>
    </p:spTree>
    <p:extLst>
      <p:ext uri="{BB962C8B-B14F-4D97-AF65-F5344CB8AC3E}">
        <p14:creationId xmlns:p14="http://schemas.microsoft.com/office/powerpoint/2010/main" val="124092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818101" y="-28172"/>
            <a:ext cx="7543800" cy="694124"/>
          </a:xfrm>
        </p:spPr>
        <p:txBody>
          <a:bodyPr>
            <a:normAutofit/>
          </a:bodyPr>
          <a:lstStyle/>
          <a:p>
            <a:r>
              <a:rPr lang="en-IN" sz="3600" dirty="0">
                <a:latin typeface="Times New Roman" panose="02020603050405020304" pitchFamily="18" charset="0"/>
                <a:cs typeface="Times New Roman" panose="02020603050405020304" pitchFamily="18" charset="0"/>
              </a:rPr>
              <a:t>Literature</a:t>
            </a:r>
            <a:r>
              <a:rPr lang="en-IN" sz="3600" dirty="0">
                <a:solidFill>
                  <a:schemeClr val="accent2">
                    <a:lumMod val="50000"/>
                  </a:schemeClr>
                </a:solidFill>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Survey</a:t>
            </a:r>
            <a:endParaRPr lang="en-US" sz="3600" dirty="0"/>
          </a:p>
        </p:txBody>
      </p:sp>
      <p:graphicFrame>
        <p:nvGraphicFramePr>
          <p:cNvPr id="4194304" name="Content Placeholder 5"/>
          <p:cNvGraphicFramePr>
            <a:graphicFrameLocks noGrp="1"/>
          </p:cNvGraphicFramePr>
          <p:nvPr>
            <p:ph idx="1"/>
            <p:extLst>
              <p:ext uri="{D42A27DB-BD31-4B8C-83A1-F6EECF244321}">
                <p14:modId xmlns:p14="http://schemas.microsoft.com/office/powerpoint/2010/main" val="1598881669"/>
              </p:ext>
            </p:extLst>
          </p:nvPr>
        </p:nvGraphicFramePr>
        <p:xfrm>
          <a:off x="143507" y="603524"/>
          <a:ext cx="8892987" cy="5650952"/>
        </p:xfrm>
        <a:graphic>
          <a:graphicData uri="http://schemas.openxmlformats.org/drawingml/2006/table">
            <a:tbl>
              <a:tblPr firstRow="1" bandRow="1">
                <a:tableStyleId>{5C22544A-7EE6-4342-B048-85BDC9FD1C3A}</a:tableStyleId>
              </a:tblPr>
              <a:tblGrid>
                <a:gridCol w="666972">
                  <a:extLst>
                    <a:ext uri="{9D8B030D-6E8A-4147-A177-3AD203B41FA5}">
                      <a16:colId xmlns:a16="http://schemas.microsoft.com/office/drawing/2014/main" val="20000"/>
                    </a:ext>
                  </a:extLst>
                </a:gridCol>
                <a:gridCol w="3260762">
                  <a:extLst>
                    <a:ext uri="{9D8B030D-6E8A-4147-A177-3AD203B41FA5}">
                      <a16:colId xmlns:a16="http://schemas.microsoft.com/office/drawing/2014/main" val="20001"/>
                    </a:ext>
                  </a:extLst>
                </a:gridCol>
                <a:gridCol w="2742006">
                  <a:extLst>
                    <a:ext uri="{9D8B030D-6E8A-4147-A177-3AD203B41FA5}">
                      <a16:colId xmlns:a16="http://schemas.microsoft.com/office/drawing/2014/main" val="20002"/>
                    </a:ext>
                  </a:extLst>
                </a:gridCol>
                <a:gridCol w="2223247">
                  <a:extLst>
                    <a:ext uri="{9D8B030D-6E8A-4147-A177-3AD203B41FA5}">
                      <a16:colId xmlns:a16="http://schemas.microsoft.com/office/drawing/2014/main" val="20003"/>
                    </a:ext>
                  </a:extLst>
                </a:gridCol>
              </a:tblGrid>
              <a:tr h="575018">
                <a:tc>
                  <a:txBody>
                    <a:bodyPr/>
                    <a:lstStyle/>
                    <a:p>
                      <a:pPr algn="ctr"/>
                      <a:r>
                        <a:rPr lang="en-US" sz="1800" dirty="0"/>
                        <a:t>SR NO.</a:t>
                      </a:r>
                    </a:p>
                  </a:txBody>
                  <a:tcPr anchor="ctr"/>
                </a:tc>
                <a:tc>
                  <a:txBody>
                    <a:bodyPr/>
                    <a:lstStyle/>
                    <a:p>
                      <a:pPr algn="ctr"/>
                      <a:r>
                        <a:rPr lang="en-US" dirty="0"/>
                        <a:t> NAME  </a:t>
                      </a:r>
                      <a:endParaRPr lang="en-US" sz="1600" dirty="0"/>
                    </a:p>
                  </a:txBody>
                  <a:tcPr anchor="ctr"/>
                </a:tc>
                <a:tc>
                  <a:txBody>
                    <a:bodyPr/>
                    <a:lstStyle/>
                    <a:p>
                      <a:pPr algn="ctr"/>
                      <a:r>
                        <a:rPr lang="en-US" sz="1800" dirty="0"/>
                        <a:t>    ADVANTAGE</a:t>
                      </a:r>
                    </a:p>
                  </a:txBody>
                  <a:tcPr anchor="ctr"/>
                </a:tc>
                <a:tc>
                  <a:txBody>
                    <a:bodyPr/>
                    <a:lstStyle/>
                    <a:p>
                      <a:pPr algn="ctr"/>
                      <a:r>
                        <a:rPr lang="en-US" sz="1800" dirty="0"/>
                        <a:t>DISADVANTAGE</a:t>
                      </a:r>
                    </a:p>
                  </a:txBody>
                  <a:tcPr anchor="ctr"/>
                </a:tc>
                <a:extLst>
                  <a:ext uri="{0D108BD9-81ED-4DB2-BD59-A6C34878D82A}">
                    <a16:rowId xmlns:a16="http://schemas.microsoft.com/office/drawing/2014/main" val="10000"/>
                  </a:ext>
                </a:extLst>
              </a:tr>
              <a:tr h="1314327">
                <a:tc>
                  <a:txBody>
                    <a:bodyPr/>
                    <a:lstStyle/>
                    <a:p>
                      <a:pPr algn="ctr"/>
                      <a:r>
                        <a:rPr lang="en-US" sz="1800" dirty="0">
                          <a:latin typeface="Times New Roman" panose="02020603050405020304" pitchFamily="18" charset="0"/>
                          <a:cs typeface="Times New Roman" panose="02020603050405020304" pitchFamily="18" charset="0"/>
                        </a:rPr>
                        <a:t>1</a:t>
                      </a:r>
                    </a:p>
                  </a:txBody>
                  <a:tcPr anchor="ctr"/>
                </a:tc>
                <a:tc>
                  <a:txBody>
                    <a:bodyPr/>
                    <a:lstStyle/>
                    <a:p>
                      <a:pPr algn="just"/>
                      <a:r>
                        <a:rPr lang="en-US" sz="1600" b="0" i="0" kern="1200" dirty="0">
                          <a:solidFill>
                            <a:schemeClr val="dk1"/>
                          </a:solidFill>
                          <a:effectLst/>
                          <a:latin typeface="+mn-lt"/>
                          <a:ea typeface="+mn-ea"/>
                          <a:cs typeface="+mn-cs"/>
                        </a:rPr>
                        <a:t>Blood Donation Crisis in India</a:t>
                      </a:r>
                    </a:p>
                  </a:txBody>
                  <a:tcPr anchor="ctr"/>
                </a:tc>
                <a:tc>
                  <a:txBody>
                    <a:bodyPr/>
                    <a:lstStyle/>
                    <a:p>
                      <a:pPr algn="just"/>
                      <a:r>
                        <a:rPr lang="en-US" sz="1600" b="0" i="0" kern="1200" dirty="0">
                          <a:solidFill>
                            <a:schemeClr val="dk1"/>
                          </a:solidFill>
                          <a:effectLst/>
                          <a:latin typeface="+mn-lt"/>
                          <a:ea typeface="+mn-ea"/>
                          <a:cs typeface="+mn-cs"/>
                        </a:rPr>
                        <a:t>India needs to establish a pool of healthy donors.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mn-lt"/>
                          <a:ea typeface="+mn-ea"/>
                          <a:cs typeface="+mn-cs"/>
                        </a:rPr>
                        <a:t>Widespread misinformation is what’s stopping people from donating blood</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76033458"/>
                  </a:ext>
                </a:extLst>
              </a:tr>
              <a:tr h="1314327">
                <a:tc>
                  <a:txBody>
                    <a:bodyPr/>
                    <a:lstStyle/>
                    <a:p>
                      <a:pPr algn="ctr"/>
                      <a:r>
                        <a:rPr lang="en-US" sz="1800" dirty="0">
                          <a:latin typeface="Times New Roman" panose="02020603050405020304" pitchFamily="18" charset="0"/>
                          <a:cs typeface="Times New Roman" panose="02020603050405020304" pitchFamily="18" charset="0"/>
                        </a:rPr>
                        <a:t>2</a:t>
                      </a:r>
                    </a:p>
                  </a:txBody>
                  <a:tcPr anchor="ctr"/>
                </a:tc>
                <a:tc>
                  <a:txBody>
                    <a:bodyPr/>
                    <a:lstStyle/>
                    <a:p>
                      <a:pPr algn="just"/>
                      <a:r>
                        <a:rPr lang="en-US" sz="1600" b="0" i="0" kern="1200" dirty="0">
                          <a:solidFill>
                            <a:schemeClr val="dk1"/>
                          </a:solidFill>
                          <a:effectLst/>
                          <a:latin typeface="+mn-lt"/>
                          <a:ea typeface="+mn-ea"/>
                          <a:cs typeface="+mn-cs"/>
                        </a:rPr>
                        <a:t>Using Google Maps API for website development</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It allows developers to integrate Google Maps into their websites with their own data points. It is free to use.</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It generates a high server load time</a:t>
                      </a:r>
                    </a:p>
                  </a:txBody>
                  <a:tcPr anchor="ctr"/>
                </a:tc>
                <a:extLst>
                  <a:ext uri="{0D108BD9-81ED-4DB2-BD59-A6C34878D82A}">
                    <a16:rowId xmlns:a16="http://schemas.microsoft.com/office/drawing/2014/main" val="3927921222"/>
                  </a:ext>
                </a:extLst>
              </a:tr>
              <a:tr h="1067891">
                <a:tc>
                  <a:txBody>
                    <a:bodyPr/>
                    <a:lstStyle/>
                    <a:p>
                      <a:pPr algn="ctr"/>
                      <a:r>
                        <a:rPr lang="en-US" sz="1800" dirty="0">
                          <a:latin typeface="Times New Roman" panose="02020603050405020304" pitchFamily="18" charset="0"/>
                          <a:cs typeface="Times New Roman" panose="02020603050405020304" pitchFamily="18" charset="0"/>
                        </a:rPr>
                        <a:t>3</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Blood donation management system </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Online system provides high level of security with different levels of authentication.</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Security is not maintained in manual system</a:t>
                      </a:r>
                    </a:p>
                  </a:txBody>
                  <a:tcPr anchor="ctr"/>
                </a:tc>
                <a:extLst>
                  <a:ext uri="{0D108BD9-81ED-4DB2-BD59-A6C34878D82A}">
                    <a16:rowId xmlns:a16="http://schemas.microsoft.com/office/drawing/2014/main" val="10001"/>
                  </a:ext>
                </a:extLst>
              </a:tr>
              <a:tr h="1314327">
                <a:tc>
                  <a:txBody>
                    <a:bodyPr/>
                    <a:lstStyle/>
                    <a:p>
                      <a:pPr algn="ctr"/>
                      <a:r>
                        <a:rPr lang="en-US" sz="1800" dirty="0">
                          <a:latin typeface="Times New Roman" panose="02020603050405020304" pitchFamily="18" charset="0"/>
                          <a:cs typeface="Times New Roman" panose="02020603050405020304" pitchFamily="18" charset="0"/>
                        </a:rPr>
                        <a:t>4</a:t>
                      </a:r>
                    </a:p>
                  </a:txBody>
                  <a:tcPr anchor="ctr"/>
                </a:tc>
                <a:tc>
                  <a:txBody>
                    <a:bodyPr/>
                    <a:lstStyle/>
                    <a:p>
                      <a:pPr algn="just"/>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Online Blood Donation Reservation And Management system.</a:t>
                      </a:r>
                    </a:p>
                  </a:txBody>
                  <a:tcPr anchor="ct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Web-based Blood Donation Management System enables hospitals to record and store the data efficiently.</a:t>
                      </a:r>
                      <a:endParaRPr lang="en-US" sz="1400" b="1"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Manual document and data entry is time consuming.</a:t>
                      </a:r>
                    </a:p>
                  </a:txBody>
                  <a:tcPr anchor="ctr"/>
                </a:tc>
                <a:extLst>
                  <a:ext uri="{0D108BD9-81ED-4DB2-BD59-A6C34878D82A}">
                    <a16:rowId xmlns:a16="http://schemas.microsoft.com/office/drawing/2014/main" val="10002"/>
                  </a:ext>
                </a:extLst>
              </a:tr>
            </a:tbl>
          </a:graphicData>
        </a:graphic>
      </p:graphicFrame>
      <p:sp>
        <p:nvSpPr>
          <p:cNvPr id="1048617" name="Slide Number Placeholder 4"/>
          <p:cNvSpPr>
            <a:spLocks noGrp="1"/>
          </p:cNvSpPr>
          <p:nvPr>
            <p:ph type="sldNum" sz="quarter" idx="12"/>
          </p:nvPr>
        </p:nvSpPr>
        <p:spPr/>
        <p:txBody>
          <a:bodyPr/>
          <a:lstStyle/>
          <a:p>
            <a:r>
              <a:rPr lang="en-US"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normAutofit/>
          </a:bodyPr>
          <a:lstStyle/>
          <a:p>
            <a:r>
              <a:rPr lang="en-US" altLang="en-GB" sz="3600" dirty="0">
                <a:latin typeface="Times New Roman" panose="02020603050405020304" pitchFamily="18" charset="0"/>
                <a:cs typeface="Times New Roman" panose="02020603050405020304" pitchFamily="18" charset="0"/>
              </a:rPr>
              <a:t>Problem Statement </a:t>
            </a:r>
            <a:endParaRPr lang="en-US" dirty="0"/>
          </a:p>
        </p:txBody>
      </p:sp>
      <p:sp>
        <p:nvSpPr>
          <p:cNvPr id="1048619" name="Content Placeholder 2"/>
          <p:cNvSpPr>
            <a:spLocks noGrp="1"/>
          </p:cNvSpPr>
          <p:nvPr>
            <p:ph idx="1"/>
          </p:nvPr>
        </p:nvSpPr>
        <p:spPr>
          <a:xfrm>
            <a:off x="251520" y="1628800"/>
            <a:ext cx="8496944" cy="4968551"/>
          </a:xfrm>
        </p:spPr>
        <p:txBody>
          <a:bodyPr>
            <a:normAutofit/>
          </a:bodyPr>
          <a:lstStyle/>
          <a:p>
            <a:pPr marL="0" indent="0">
              <a:buNone/>
            </a:pPr>
            <a:endParaRPr lang="en-US" sz="1600" b="0" i="0" dirty="0">
              <a:effectLst/>
              <a:latin typeface="arial" panose="020B0604020202020204" pitchFamily="34" charset="0"/>
            </a:endParaRPr>
          </a:p>
          <a:p>
            <a:pPr algn="jus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Despite advances in technology, today's blood bank systems are running in manual system. As such, there is a prevalent problem in the availability of blood </a:t>
            </a:r>
            <a:r>
              <a:rPr lang="en-US" dirty="0">
                <a:latin typeface="Times New Roman" panose="02020603050405020304" pitchFamily="18" charset="0"/>
                <a:ea typeface="Times New Roman" panose="02020603050405020304" pitchFamily="18" charset="0"/>
                <a:cs typeface="Times New Roman" panose="02020603050405020304" pitchFamily="18" charset="0"/>
              </a:rPr>
              <a:t>in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case of emergency</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b="0" i="0" dirty="0">
                <a:solidFill>
                  <a:srgbClr val="3D4246"/>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proposed system (Blood donation website) is designed to help the blood bank administrator to meet the demand of blood by sending and/or serving the request for blood as and when required . This application will ensure the fulfillment of the demand for blood, requested by</a:t>
            </a:r>
            <a:r>
              <a:rPr lang="en-US" dirty="0">
                <a:latin typeface="Times New Roman" panose="02020603050405020304" pitchFamily="18" charset="0"/>
                <a:cs typeface="Times New Roman" panose="02020603050405020304" pitchFamily="18" charset="0"/>
              </a:rPr>
              <a:t> Transfusion Centers(TCs) and Hospitals .</a:t>
            </a:r>
            <a:endParaRPr lang="en-IN" b="0" i="0" dirty="0">
              <a:latin typeface="Times New Roman" panose="02020603050405020304" pitchFamily="18" charset="0"/>
              <a:cs typeface="Times New Roman" panose="02020603050405020304" pitchFamily="18" charset="0"/>
            </a:endParaRPr>
          </a:p>
        </p:txBody>
      </p:sp>
      <p:sp>
        <p:nvSpPr>
          <p:cNvPr id="1048620" name="Slide Number Placeholder 4"/>
          <p:cNvSpPr>
            <a:spLocks noGrp="1"/>
          </p:cNvSpPr>
          <p:nvPr>
            <p:ph type="sldNum" sz="quarter" idx="12"/>
          </p:nvPr>
        </p:nvSpPr>
        <p:spPr/>
        <p:txBody>
          <a:bodyPr/>
          <a:lstStyle/>
          <a:p>
            <a:fld id="{B6F15528-21DE-4FAA-801E-634DDDAF4B2B}"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Objectives and Scope</a:t>
            </a:r>
          </a:p>
        </p:txBody>
      </p:sp>
      <p:sp>
        <p:nvSpPr>
          <p:cNvPr id="1048622" name="Content Placeholder 2"/>
          <p:cNvSpPr>
            <a:spLocks noGrp="1"/>
          </p:cNvSpPr>
          <p:nvPr>
            <p:ph idx="1"/>
          </p:nvPr>
        </p:nvSpPr>
        <p:spPr>
          <a:xfrm>
            <a:off x="395536" y="1340769"/>
            <a:ext cx="8424936" cy="4824536"/>
          </a:xfrm>
        </p:spPr>
        <p:txBody>
          <a:bodyPr>
            <a:noAutofit/>
          </a:bodyPr>
          <a:lstStyle/>
          <a:p>
            <a:pPr>
              <a:buFont typeface="Wingdings" panose="05000000000000000000" pitchFamily="2" charset="2"/>
              <a:buChar char="Ø"/>
            </a:pPr>
            <a:endParaRPr lang="en-US" sz="24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Security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Privacy of donors.</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Person verification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Where eligible donors are required to verify the identity during a sign up process that is intended to stop unethicality where the donation may not go as expected.</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One-to-One Interaction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Donors need to interact with just the officials for a private donation.</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User Profile</a:t>
            </a:r>
            <a:r>
              <a:rPr lang="en-US" dirty="0">
                <a:latin typeface="Times New Roman" panose="02020603050405020304" pitchFamily="18" charset="0"/>
                <a:cs typeface="Times New Roman" panose="02020603050405020304" pitchFamily="18" charset="0"/>
              </a:rPr>
              <a:t>: Donors and Hospitals will have their user profiles for ease of management</a:t>
            </a:r>
          </a:p>
          <a:p>
            <a:pPr marL="0" indent="0">
              <a:buNone/>
            </a:pPr>
            <a:endParaRPr lang="en-US" sz="2400" dirty="0"/>
          </a:p>
        </p:txBody>
      </p:sp>
      <p:sp>
        <p:nvSpPr>
          <p:cNvPr id="1048623" name="Slide Number Placeholder 4"/>
          <p:cNvSpPr>
            <a:spLocks noGrp="1"/>
          </p:cNvSpPr>
          <p:nvPr>
            <p:ph type="sldNum" sz="quarter" idx="12"/>
          </p:nvPr>
        </p:nvSpPr>
        <p:spPr/>
        <p:txBody>
          <a:bodyPr/>
          <a:lstStyle/>
          <a:p>
            <a:fld id="{B6F15528-21DE-4FAA-801E-634DDDAF4B2B}"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822960" y="286605"/>
            <a:ext cx="7543800" cy="622116"/>
          </a:xfrm>
        </p:spPr>
        <p:txBody>
          <a:bodyPr>
            <a:normAutofit/>
          </a:bodyPr>
          <a:lstStyle/>
          <a:p>
            <a:r>
              <a:rPr lang="en-US" altLang="en-GB" sz="3600" dirty="0">
                <a:latin typeface="Times New Roman" panose="02020603050405020304" pitchFamily="18" charset="0"/>
                <a:cs typeface="Times New Roman" panose="02020603050405020304" pitchFamily="18" charset="0"/>
              </a:rPr>
              <a:t>System Architecture </a:t>
            </a:r>
            <a:endParaRPr lang="en-US" sz="3600" dirty="0">
              <a:latin typeface="Times New Roman" panose="02020603050405020304" pitchFamily="18" charset="0"/>
              <a:cs typeface="Times New Roman" panose="02020603050405020304" pitchFamily="18" charset="0"/>
            </a:endParaRPr>
          </a:p>
        </p:txBody>
      </p:sp>
      <p:sp>
        <p:nvSpPr>
          <p:cNvPr id="1048626" name="Slide Number Placeholder 4"/>
          <p:cNvSpPr>
            <a:spLocks noGrp="1"/>
          </p:cNvSpPr>
          <p:nvPr>
            <p:ph type="sldNum" sz="quarter" idx="12"/>
          </p:nvPr>
        </p:nvSpPr>
        <p:spPr/>
        <p:txBody>
          <a:bodyPr/>
          <a:lstStyle/>
          <a:p>
            <a:fld id="{B6F15528-21DE-4FAA-801E-634DDDAF4B2B}" type="slidenum">
              <a:rPr lang="en-US" smtClean="0"/>
              <a:t>7</a:t>
            </a:fld>
            <a:endParaRPr lang="en-US" dirty="0"/>
          </a:p>
        </p:txBody>
      </p:sp>
      <p:pic>
        <p:nvPicPr>
          <p:cNvPr id="2097154" name="Picture 209715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66389" y="908721"/>
            <a:ext cx="7742974" cy="54656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ltLang="en-GB" sz="3600" dirty="0">
                <a:latin typeface="Times New Roman" panose="02020603050405020304" pitchFamily="18" charset="0"/>
                <a:cs typeface="Times New Roman" panose="02020603050405020304" pitchFamily="18" charset="0"/>
              </a:rPr>
              <a:t>Advantages and Disadvantages </a:t>
            </a:r>
            <a:endParaRPr lang="en-US" dirty="0"/>
          </a:p>
        </p:txBody>
      </p:sp>
      <p:sp>
        <p:nvSpPr>
          <p:cNvPr id="1048628" name="Content Placeholder 2"/>
          <p:cNvSpPr>
            <a:spLocks noGrp="1"/>
          </p:cNvSpPr>
          <p:nvPr>
            <p:ph idx="1"/>
          </p:nvPr>
        </p:nvSpPr>
        <p:spPr>
          <a:xfrm>
            <a:off x="251520" y="1772816"/>
            <a:ext cx="8424936" cy="4331575"/>
          </a:xfrm>
        </p:spPr>
        <p:txBody>
          <a:bodyPr>
            <a:normAutofit fontScale="95000"/>
          </a:bodyPr>
          <a:lstStyle/>
          <a:p>
            <a:pPr algn="just">
              <a:buFont typeface="Wingdings" panose="05000000000000000000" pitchFamily="2" charset="2"/>
              <a:buChar char="Ø"/>
            </a:pPr>
            <a:r>
              <a:rPr lang="en-US" sz="2100" b="1" u="sng" dirty="0">
                <a:latin typeface="Times New Roman" panose="02020603050405020304" pitchFamily="18" charset="0"/>
                <a:cs typeface="Times New Roman" panose="02020603050405020304" pitchFamily="18" charset="0"/>
              </a:rPr>
              <a:t>Advantages</a:t>
            </a:r>
            <a:r>
              <a:rPr lang="en-US" sz="2100" b="1"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There are many benefits to blood donation website such as its convenience and social acceptability.</a:t>
            </a:r>
          </a:p>
          <a:p>
            <a:pPr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Blood Donation Website provides an easy intermediate to donate blood amongst new generation.</a:t>
            </a:r>
          </a:p>
          <a:p>
            <a:pPr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 Management and Arrangement of the Blood Donation can be done with ease.</a:t>
            </a:r>
          </a:p>
          <a:p>
            <a:pPr algn="just">
              <a:buFont typeface="Wingdings" panose="05000000000000000000" pitchFamily="2" charset="2"/>
              <a:buChar char="Ø"/>
            </a:pPr>
            <a:r>
              <a:rPr lang="en-US" altLang="en-GB" sz="2100" b="1" dirty="0">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 Our website is not capable of providing blood need alerts depending on type of blood group.</a:t>
            </a:r>
          </a:p>
          <a:p>
            <a:pPr marL="457200" indent="-457200">
              <a:buFont typeface="+mj-lt"/>
              <a:buAutoNum type="alphaLcPeriod"/>
            </a:pPr>
            <a:endParaRPr lang="en-US" sz="21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048629" name="Slide Number Placeholder 4"/>
          <p:cNvSpPr>
            <a:spLocks noGrp="1"/>
          </p:cNvSpPr>
          <p:nvPr>
            <p:ph type="sldNum" sz="quarter" idx="12"/>
          </p:nvPr>
        </p:nvSpPr>
        <p:spPr/>
        <p:txBody>
          <a:bodyPr/>
          <a:lstStyle/>
          <a:p>
            <a:fld id="{B6F15528-21DE-4FAA-801E-634DDDAF4B2B}"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ltLang="en-GB" sz="3600" dirty="0">
                <a:latin typeface="Times New Roman" panose="02020603050405020304" pitchFamily="18" charset="0"/>
                <a:cs typeface="Times New Roman" panose="02020603050405020304" pitchFamily="18" charset="0"/>
              </a:rPr>
              <a:t>Applications</a:t>
            </a:r>
            <a:endParaRPr lang="en-US" dirty="0"/>
          </a:p>
        </p:txBody>
      </p:sp>
      <p:sp>
        <p:nvSpPr>
          <p:cNvPr id="1048602" name="Content Placeholder 2"/>
          <p:cNvSpPr>
            <a:spLocks noGrp="1"/>
          </p:cNvSpPr>
          <p:nvPr>
            <p:ph idx="1"/>
          </p:nvPr>
        </p:nvSpPr>
        <p:spPr>
          <a:xfrm>
            <a:off x="484710" y="1841483"/>
            <a:ext cx="8263753" cy="4195481"/>
          </a:xfrm>
        </p:spPr>
        <p:txBody>
          <a:bodyPr>
            <a:normAutofit fontScale="95000"/>
          </a:bodyPr>
          <a:lstStyle/>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Our website can also be used in camps as it asks for data to understand eligibility for donation.</a:t>
            </a:r>
          </a:p>
          <a:p>
            <a:pPr marL="0" indent="0" algn="just">
              <a:buNone/>
            </a:pPr>
            <a:endParaRPr lang="en-US"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If during any checkup or treatment some infection or any such medical condition is detected then the concerned MP (medical practitioner) will update us and we will update our website accordingly.</a:t>
            </a:r>
          </a:p>
          <a:p>
            <a:pPr marL="0" indent="0">
              <a:buNone/>
            </a:pPr>
            <a:endParaRPr lang="en-US" dirty="0"/>
          </a:p>
        </p:txBody>
      </p:sp>
      <p:sp>
        <p:nvSpPr>
          <p:cNvPr id="1048603" name="Slide Number Placeholder 4"/>
          <p:cNvSpPr>
            <a:spLocks noGrp="1"/>
          </p:cNvSpPr>
          <p:nvPr>
            <p:ph type="sldNum" sz="quarter" idx="12"/>
          </p:nvPr>
        </p:nvSpPr>
        <p:spPr/>
        <p:txBody>
          <a:bodyPr/>
          <a:lstStyle/>
          <a:p>
            <a:fld id="{B6F15528-21DE-4FAA-801E-634DDDAF4B2B}" type="slidenum">
              <a:rPr lang="en-US" smtClean="0"/>
              <a:t>9</a:t>
            </a:fld>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525</TotalTime>
  <Words>806</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PowerPoint Presentation</vt:lpstr>
      <vt:lpstr>INDEX</vt:lpstr>
      <vt:lpstr>Introduction </vt:lpstr>
      <vt:lpstr>Literature Survey</vt:lpstr>
      <vt:lpstr>Problem Statement </vt:lpstr>
      <vt:lpstr>Objectives and Scope</vt:lpstr>
      <vt:lpstr>System Architecture </vt:lpstr>
      <vt:lpstr>Advantages and Disadvantages </vt:lpstr>
      <vt:lpstr>Applications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dc:creator>
  <cp:lastModifiedBy>Harsh Naikwade</cp:lastModifiedBy>
  <cp:revision>32</cp:revision>
  <dcterms:created xsi:type="dcterms:W3CDTF">2006-08-14T15:00:00Z</dcterms:created>
  <dcterms:modified xsi:type="dcterms:W3CDTF">2022-05-13T06:17:20Z</dcterms:modified>
</cp:coreProperties>
</file>