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76BD6-0C57-4A71-AFD0-62038E95A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97D19B-2AE4-4607-8158-564613B08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1D4297-48FB-44D9-9C31-D856CCA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10B25-A8FD-46A4-B32A-11A5078A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F40D7-2C2B-426A-9601-B471C036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F744E-3167-4BB4-98D4-F8FFFB31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CF41F85-0B63-4E91-A697-3DB799A9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17AB6A-BA11-4178-930B-9158CF7A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B86D54-B812-408B-B29B-BEFCB469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A54B41-99DA-4234-9797-6B4CAF8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5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F1FDDC-F8F5-45C2-A430-91DA75DFE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298586D-0081-47CF-802A-08731DE6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B9C6B7-8DAF-4928-8CAB-85ACDED0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57A45E-CE90-4F0E-B10C-5EA11317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1215D-BBD2-4DC2-AE62-D956670B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2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372C1-E12A-43FE-92F5-C6C0EF9A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D1B1B4-4242-4004-8757-D5683820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C42933-A5F5-4A03-8D7F-1EE2B78D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73014B-C976-4B0D-B37F-4D12FA2B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0688F1-B56B-447F-8822-8E07CAB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77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39224-4A5C-46B5-98B5-6D620EBE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FEEBA-BD12-4731-BACA-DAEF0416D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45092-AF09-46D8-B4C0-2BA8771C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1D819-A27A-4609-B6B9-EA4F981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50371-0D02-46C3-9E21-CA05AA31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41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E5C5-3C53-44E9-A568-550FEB92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99358-99E2-4C44-B2A3-715AED5D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434ABA-E5E6-4F47-B1B7-9A90EDFD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48C8B6-6B8C-4396-9FF9-87830B57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EE4F88-67FF-4139-9624-FC213BE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6CB8A5-747F-43AC-8DAC-2DA1CA02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16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35DD1-75CD-4334-AC74-1085CD65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13B217-87D2-4658-8ABC-E7E3386B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0B2A4D-8FFF-4A29-AFB5-93511F89E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0E9DFF7-E2A1-4997-B401-EFCE6A50C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00CD9B-73CF-403B-8178-650E669E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FAFD27-251B-4AD8-9E71-2DC669D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45DC33-4E82-494C-830D-B9DDCB98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96C6F7-A500-48A7-AE5F-91051B9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850DE-5F40-4E57-BBFE-4D3D91F9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23A43-33D0-4943-BEB7-BEEB63E0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41B213-1801-4F88-AE91-F47F9DDD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39F8A-0FEA-4648-81F3-FB5B356B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FEC21C-E163-41A0-BC48-7A9D0E67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B0C4AE-0508-4DDF-AB34-F959437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5F66F9-75C4-4060-9FE5-DA6665C4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7C959-6F48-42AE-AD6C-BCA1440E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C68B6-8140-47DE-8F22-40D68DAB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490D6-B2C5-478B-97A1-4F5A1D1A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7D77F1-5F52-4E53-BFB6-11689C78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3B5F6A-BA57-4A6C-8352-F11B3C1A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CD0888-F91C-4246-ABF3-25C989B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0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D0941-A943-4891-9A5D-0B6D1A1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04C0899-F0C6-4BFB-B804-ABB75D7C3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EF497B-C08E-4265-BCC8-3D552CA8C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C8F849-E016-48F9-9BC0-092A0CF0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5100F9-FE9E-45E9-B88D-AD4CDE71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CC576B-D04D-4C1B-81B1-5B675D3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1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AFB96D-DB6F-4ABA-A9F2-7003A58D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DE2EBF-5BD1-4FCD-8B74-46DC360C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6DC4C-2C58-4D01-8734-F2BE28382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2F12-0FD4-45ED-93C0-309359370619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8E408F-C3DE-4DAD-978E-C33B2574C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B14083-143E-42E8-A995-28D56C6AC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17CB-87E7-4B05-8BB3-76BB07D766B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54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sbdnet.com/brief-information-e-libra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B98E9-55D7-4C67-B4D1-E8775B2C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Online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12F6E0-C36A-4D25-A559-51A392152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65261"/>
            <a:ext cx="11241024" cy="993062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Created By –</a:t>
            </a:r>
          </a:p>
          <a:p>
            <a:pPr algn="l"/>
            <a:r>
              <a:rPr lang="en-IN" b="1" u="sng" dirty="0"/>
              <a:t>Harsh Nayan</a:t>
            </a:r>
            <a:r>
              <a:rPr lang="en-IN" dirty="0"/>
              <a:t>								               </a:t>
            </a:r>
            <a:r>
              <a:rPr lang="en-IN" b="1" u="sng" dirty="0"/>
              <a:t>Harshvardhan</a:t>
            </a:r>
          </a:p>
          <a:p>
            <a:pPr algn="l"/>
            <a:r>
              <a:rPr lang="en-IN" dirty="0" smtClean="0"/>
              <a:t>1819210125                                                                                                                                          1819210131</a:t>
            </a:r>
            <a:endParaRPr lang="en-IN" dirty="0"/>
          </a:p>
          <a:p>
            <a:endParaRPr lang="en-IN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7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444B0-0D71-4178-86F6-FCB7E330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2BC0A-7477-4C88-9B32-17F360A1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 fontScale="92500"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Online library is also known as e-library or Digital library.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An e-library or </a:t>
            </a:r>
            <a:r>
              <a:rPr lang="en-US" sz="1600" b="0" i="0" u="none" strike="noStrike" dirty="0">
                <a:solidFill>
                  <a:srgbClr val="1151D3"/>
                </a:solidFill>
                <a:effectLst/>
                <a:latin typeface="Work Sans"/>
              </a:rPr>
              <a:t>Digital library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 is a physical site and/ or website that provide around the clock online access to </a:t>
            </a:r>
            <a:r>
              <a:rPr lang="en-US" sz="1600" b="0" i="0" u="none" strike="noStrike" dirty="0">
                <a:effectLst/>
                <a:latin typeface="Work Sans"/>
              </a:rPr>
              <a:t>digitized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 audio, video, and </a:t>
            </a:r>
            <a:r>
              <a:rPr lang="en-US" sz="1600" b="0" i="0" u="none" strike="noStrike" dirty="0">
                <a:effectLst/>
                <a:latin typeface="Work Sans"/>
              </a:rPr>
              <a:t>written material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It provides free copies of books, </a:t>
            </a:r>
            <a:r>
              <a:rPr lang="en-US" sz="1600" b="0" i="0" u="none" strike="noStrike" dirty="0">
                <a:effectLst/>
                <a:latin typeface="Work Sans"/>
              </a:rPr>
              <a:t>journals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, etc. available to the users. Normally these materials are classics which have no copyright digital formats (as opposed to print, microform, or other media) and accessible by computers. 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The digital content may be stored locally or accessed remotely via </a:t>
            </a:r>
            <a:r>
              <a:rPr lang="en-US" sz="1600" b="0" i="0" u="none" strike="noStrike" dirty="0">
                <a:effectLst/>
                <a:latin typeface="Work Sans"/>
              </a:rPr>
              <a:t>computer networks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. A digital library is a type of information retrieval system. 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Digital Libraries are an increasingly popular research area that encompasses more than traditional information retrieval or database methods and techniques.</a:t>
            </a:r>
          </a:p>
          <a:p>
            <a:r>
              <a:rPr lang="en-IN" sz="1600" b="1" i="0" dirty="0">
                <a:solidFill>
                  <a:srgbClr val="222222"/>
                </a:solidFill>
                <a:effectLst/>
                <a:latin typeface="Work Sans"/>
              </a:rPr>
              <a:t>Advantages of </a:t>
            </a:r>
            <a:r>
              <a:rPr lang="en-IN" sz="1600" b="1" i="0" dirty="0">
                <a:solidFill>
                  <a:srgbClr val="0070C0"/>
                </a:solidFill>
                <a:effectLst/>
                <a:latin typeface="Work Sans"/>
              </a:rPr>
              <a:t>E-Library</a:t>
            </a:r>
            <a:r>
              <a:rPr lang="en-US" sz="1600" dirty="0">
                <a:solidFill>
                  <a:srgbClr val="222222"/>
                </a:solidFill>
                <a:latin typeface="Work Sans"/>
              </a:rPr>
              <a:t> :-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Students can use the search by topic feature to retrieve a manageable amount of quality content, quickly and easily.</a:t>
            </a:r>
          </a:p>
          <a:p>
            <a:pPr lvl="1"/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Visually impaired people are no longer disabled in searching and surfing information on the digital library.</a:t>
            </a:r>
          </a:p>
          <a:p>
            <a:pPr marL="457200" lvl="1" indent="0">
              <a:buNone/>
            </a:pPr>
            <a:endParaRPr lang="en-US" sz="1200" b="0" i="0" dirty="0">
              <a:solidFill>
                <a:srgbClr val="222222"/>
              </a:solidFill>
              <a:effectLst/>
              <a:latin typeface="Work San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C9F3-C86A-4280-87ED-12DA6C08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03A76-013C-419A-9578-6CFB37BE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397598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1600" dirty="0">
                <a:solidFill>
                  <a:srgbClr val="000000"/>
                </a:solidFill>
                <a:latin typeface="Work Sans"/>
              </a:rPr>
              <a:t>To preserve the traditional documents and information, because </a:t>
            </a:r>
            <a:r>
              <a:rPr lang="en-US" sz="1600" dirty="0">
                <a:solidFill>
                  <a:srgbClr val="222222"/>
                </a:solidFill>
                <a:latin typeface="Work Sans"/>
              </a:rPr>
              <a:t>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ocuments and other materials hashed in the collection of traditional libraries are deteriorating at a rapid rate.</a:t>
            </a:r>
          </a:p>
          <a:p>
            <a:pPr marL="0" indent="0">
              <a:buNone/>
            </a:pPr>
            <a:endParaRPr lang="en-US" sz="1600" dirty="0">
              <a:solidFill>
                <a:srgbClr val="222222"/>
              </a:solidFill>
              <a:latin typeface="Work Sans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Work Sans"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Libraries with a unique collection of manuscripts and archives should be digitized so that these rare materials should be available for extensive access throughout.</a:t>
            </a:r>
          </a:p>
          <a:p>
            <a:pPr marL="0" indent="0">
              <a:buNone/>
            </a:pPr>
            <a:endParaRPr lang="en-US" sz="1600" dirty="0">
              <a:solidFill>
                <a:srgbClr val="222222"/>
              </a:solidFill>
              <a:latin typeface="Work Sans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Work Sans"/>
            </a:endParaRPr>
          </a:p>
          <a:p>
            <a:pPr>
              <a:lnSpc>
                <a:spcPct val="100000"/>
              </a:lnSpc>
            </a:pPr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Digital libraries enable greater access to the content. They are capable of managing the content from multiple locations and provide a way to enrich the teaching and learning environment from the distance.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Work San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b="0" i="0" dirty="0">
              <a:solidFill>
                <a:srgbClr val="222222"/>
              </a:solidFill>
              <a:effectLst/>
              <a:latin typeface="Work Sans"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Work Sans"/>
              </a:rPr>
              <a:t>The information available on the web is not uniformly distributed and only a small portion of which exists in print.</a:t>
            </a:r>
          </a:p>
          <a:p>
            <a:endParaRPr lang="en-IN" sz="1600" dirty="0">
              <a:solidFill>
                <a:srgbClr val="000000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5028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C9F3-C86A-4280-87ED-12DA6C08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Methodology and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03A76-013C-419A-9578-6CFB37BE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i="1" u="sng" dirty="0">
                <a:solidFill>
                  <a:srgbClr val="0070C0"/>
                </a:solidFill>
                <a:latin typeface="Work Sans"/>
              </a:rPr>
              <a:t>Step 1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 :- On the homepage of the website, user can search and choose the e-book which suite his/her taste among variety of collections of e-books. Then after following, details page will open about that specific book user choose from homepage telling user reviews, price, etc.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Work Sans"/>
            </a:endParaRPr>
          </a:p>
          <a:p>
            <a:pPr marL="0" indent="0">
              <a:buNone/>
            </a:pPr>
            <a:r>
              <a:rPr lang="en-IN" sz="1600" i="1" u="sng" dirty="0">
                <a:solidFill>
                  <a:srgbClr val="0070C0"/>
                </a:solidFill>
                <a:latin typeface="Work Sans"/>
              </a:rPr>
              <a:t>Step 2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 :- After checking details, when user click on buy, there comes two cases: </a:t>
            </a:r>
            <a:r>
              <a:rPr lang="en-IN" sz="1600" b="1" dirty="0">
                <a:solidFill>
                  <a:srgbClr val="000000"/>
                </a:solidFill>
                <a:latin typeface="Work Sans"/>
              </a:rPr>
              <a:t>i.) 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New User -&gt; If it’s first visit of user, then he/she must create account for buy e-book. So, user will redirected to new page of creating an account and eventually after registering user will be redirected to transaction page.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0000"/>
                </a:solidFill>
                <a:latin typeface="Work Sans"/>
              </a:rPr>
              <a:t>ii.)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 Old User -&gt; The already registered user will be redirected to login page and will be asked to enter his/her e-mail  and password and then after login, user will redirected to transaction page to check out.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Work Sans"/>
            </a:endParaRPr>
          </a:p>
          <a:p>
            <a:pPr marL="0" indent="0">
              <a:buNone/>
            </a:pPr>
            <a:r>
              <a:rPr lang="en-IN" sz="1600" i="1" u="sng" dirty="0">
                <a:solidFill>
                  <a:srgbClr val="0070C0"/>
                </a:solidFill>
                <a:latin typeface="Work Sans"/>
              </a:rPr>
              <a:t>Step 3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 :- After entering correct details on the transaction page and after confirmation of successful transaction by administrator, the e-book which opted by user will be sent to his/her authenticated e-mail address after some time for rechecking details for its validation.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Work Sans"/>
            </a:endParaRPr>
          </a:p>
          <a:p>
            <a:pPr marL="0" indent="0">
              <a:buNone/>
            </a:pPr>
            <a:r>
              <a:rPr lang="en-IN" sz="1600" i="1" u="sng" dirty="0">
                <a:solidFill>
                  <a:srgbClr val="0070C0"/>
                </a:solidFill>
                <a:latin typeface="Work Sans"/>
              </a:rPr>
              <a:t>Step 4</a:t>
            </a:r>
            <a:r>
              <a:rPr lang="en-IN" sz="1600" dirty="0">
                <a:solidFill>
                  <a:srgbClr val="000000"/>
                </a:solidFill>
                <a:latin typeface="Work Sans"/>
              </a:rPr>
              <a:t> :- At last, user will again redirected to homepage of the website and would get a message “Transaction Successful”.</a:t>
            </a:r>
            <a:endParaRPr lang="en-IN" sz="1600" i="1" u="sng" dirty="0">
              <a:solidFill>
                <a:srgbClr val="000000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2809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C9F3-C86A-4280-87ED-12DA6C08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03A76-013C-419A-9578-6CFB37BE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2083"/>
            <a:ext cx="5306084" cy="6193834"/>
          </a:xfrm>
        </p:spPr>
        <p:txBody>
          <a:bodyPr anchor="ctr">
            <a:normAutofit/>
          </a:bodyPr>
          <a:lstStyle/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xmlns="" id="{EB42C025-64CB-4D28-9A22-7C962E30877B}"/>
              </a:ext>
            </a:extLst>
          </p:cNvPr>
          <p:cNvSpPr/>
          <p:nvPr/>
        </p:nvSpPr>
        <p:spPr>
          <a:xfrm>
            <a:off x="8426742" y="65635"/>
            <a:ext cx="746620" cy="307013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xmlns="" id="{B95563BD-7B3E-4282-838F-8FCE9F5B261D}"/>
              </a:ext>
            </a:extLst>
          </p:cNvPr>
          <p:cNvSpPr/>
          <p:nvPr/>
        </p:nvSpPr>
        <p:spPr>
          <a:xfrm>
            <a:off x="8433975" y="6457523"/>
            <a:ext cx="746620" cy="334842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4A69031-9DFA-42F9-9142-E599DD4C1F31}"/>
              </a:ext>
            </a:extLst>
          </p:cNvPr>
          <p:cNvCxnSpPr>
            <a:cxnSpLocks/>
          </p:cNvCxnSpPr>
          <p:nvPr/>
        </p:nvCxnSpPr>
        <p:spPr>
          <a:xfrm>
            <a:off x="8808441" y="369456"/>
            <a:ext cx="8388" cy="27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xmlns="" id="{78CCEF4D-E30F-4CBC-BA92-51676FC513AB}"/>
              </a:ext>
            </a:extLst>
          </p:cNvPr>
          <p:cNvSpPr/>
          <p:nvPr/>
        </p:nvSpPr>
        <p:spPr>
          <a:xfrm>
            <a:off x="8309295" y="655380"/>
            <a:ext cx="1015068" cy="61577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Website from Web 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C9B93EA-1930-4C7C-9B62-E73EEF9D76F3}"/>
              </a:ext>
            </a:extLst>
          </p:cNvPr>
          <p:cNvCxnSpPr>
            <a:stCxn id="15" idx="2"/>
          </p:cNvCxnSpPr>
          <p:nvPr/>
        </p:nvCxnSpPr>
        <p:spPr>
          <a:xfrm>
            <a:off x="8816829" y="1271156"/>
            <a:ext cx="0" cy="31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xmlns="" id="{636318DD-1DC2-4DE5-84E5-BB0F9E272223}"/>
              </a:ext>
            </a:extLst>
          </p:cNvPr>
          <p:cNvSpPr/>
          <p:nvPr/>
        </p:nvSpPr>
        <p:spPr>
          <a:xfrm>
            <a:off x="8170882" y="1594453"/>
            <a:ext cx="1275117" cy="61577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On homepage search for book of your choice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445D715C-7A35-4F68-B2FF-DF2AE48F8843}"/>
              </a:ext>
            </a:extLst>
          </p:cNvPr>
          <p:cNvCxnSpPr>
            <a:stCxn id="19" idx="2"/>
          </p:cNvCxnSpPr>
          <p:nvPr/>
        </p:nvCxnSpPr>
        <p:spPr>
          <a:xfrm flipH="1">
            <a:off x="8808440" y="2210229"/>
            <a:ext cx="1" cy="31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xmlns="" id="{273BEA75-4584-45F4-ABA9-68CEA97A9C59}"/>
              </a:ext>
            </a:extLst>
          </p:cNvPr>
          <p:cNvSpPr/>
          <p:nvPr/>
        </p:nvSpPr>
        <p:spPr>
          <a:xfrm>
            <a:off x="8170882" y="2524414"/>
            <a:ext cx="1275117" cy="61146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Select your preferred book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8949777-E090-4FAE-82E8-35E2F2D15FA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808441" y="3135879"/>
            <a:ext cx="6944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xmlns="" id="{F93F296E-A2D8-48F9-8B42-ACCB5DF3DCF7}"/>
              </a:ext>
            </a:extLst>
          </p:cNvPr>
          <p:cNvSpPr/>
          <p:nvPr/>
        </p:nvSpPr>
        <p:spPr>
          <a:xfrm>
            <a:off x="8544628" y="3442794"/>
            <a:ext cx="527624" cy="3348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Buy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AF969C9-D854-4438-A133-0F25023BED68}"/>
              </a:ext>
            </a:extLst>
          </p:cNvPr>
          <p:cNvCxnSpPr>
            <a:stCxn id="26" idx="2"/>
          </p:cNvCxnSpPr>
          <p:nvPr/>
        </p:nvCxnSpPr>
        <p:spPr>
          <a:xfrm flipH="1">
            <a:off x="8806130" y="3777636"/>
            <a:ext cx="2310" cy="3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xmlns="" id="{2DC03CDC-B0F4-4A93-BACA-9413C0BC1C98}"/>
              </a:ext>
            </a:extLst>
          </p:cNvPr>
          <p:cNvSpPr/>
          <p:nvPr/>
        </p:nvSpPr>
        <p:spPr>
          <a:xfrm>
            <a:off x="8168571" y="4100951"/>
            <a:ext cx="1275117" cy="779459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Registered</a:t>
            </a:r>
            <a:endParaRPr lang="en-IN" sz="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6C124C15-1E3F-46C0-8AD5-71B4F400AF2D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7665228" y="4486683"/>
            <a:ext cx="503343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A1DD0933-BF82-492F-A731-93426355E412}"/>
              </a:ext>
            </a:extLst>
          </p:cNvPr>
          <p:cNvCxnSpPr>
            <a:stCxn id="40" idx="3"/>
          </p:cNvCxnSpPr>
          <p:nvPr/>
        </p:nvCxnSpPr>
        <p:spPr>
          <a:xfrm flipV="1">
            <a:off x="9443688" y="4486683"/>
            <a:ext cx="436233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793157A-B58C-4943-A674-D35361DEF051}"/>
              </a:ext>
            </a:extLst>
          </p:cNvPr>
          <p:cNvSpPr txBox="1"/>
          <p:nvPr/>
        </p:nvSpPr>
        <p:spPr>
          <a:xfrm flipH="1">
            <a:off x="9443688" y="4261733"/>
            <a:ext cx="49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2BB4700-3397-45B2-B5E3-40914014F554}"/>
              </a:ext>
            </a:extLst>
          </p:cNvPr>
          <p:cNvSpPr txBox="1"/>
          <p:nvPr/>
        </p:nvSpPr>
        <p:spPr>
          <a:xfrm>
            <a:off x="7770889" y="4267690"/>
            <a:ext cx="52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  <a:endParaRPr lang="en-IN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xmlns="" id="{06EC6686-AA52-44F0-883A-E2ACD1ED4A5C}"/>
              </a:ext>
            </a:extLst>
          </p:cNvPr>
          <p:cNvSpPr/>
          <p:nvPr/>
        </p:nvSpPr>
        <p:spPr>
          <a:xfrm>
            <a:off x="9879921" y="4267690"/>
            <a:ext cx="1417740" cy="43798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Create an account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xmlns="" id="{D23ADF6A-AD70-4A38-A946-0D5D034B8463}"/>
              </a:ext>
            </a:extLst>
          </p:cNvPr>
          <p:cNvSpPr/>
          <p:nvPr/>
        </p:nvSpPr>
        <p:spPr>
          <a:xfrm>
            <a:off x="6860896" y="4273098"/>
            <a:ext cx="796328" cy="42717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Sign In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xmlns="" id="{63FBDF53-DD27-4280-A5D9-F6EFEC700195}"/>
              </a:ext>
            </a:extLst>
          </p:cNvPr>
          <p:cNvSpPr/>
          <p:nvPr/>
        </p:nvSpPr>
        <p:spPr>
          <a:xfrm>
            <a:off x="8294782" y="5083728"/>
            <a:ext cx="1029581" cy="27102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Payment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81BE0F8-7CA7-4D4F-A504-F45A6EEA994F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7259058" y="4700268"/>
            <a:ext cx="2" cy="5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A454080-A4F1-4A68-8382-A4E28B97C016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59059" y="5219239"/>
            <a:ext cx="1035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77A12CA1-EAE9-46D5-A67B-134D02C242B2}"/>
              </a:ext>
            </a:extLst>
          </p:cNvPr>
          <p:cNvCxnSpPr>
            <a:stCxn id="49" idx="3"/>
            <a:endCxn id="49" idx="3"/>
          </p:cNvCxnSpPr>
          <p:nvPr/>
        </p:nvCxnSpPr>
        <p:spPr>
          <a:xfrm>
            <a:off x="9324363" y="52192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C5FD6E8C-F85F-4632-8C77-836943AAD2EE}"/>
              </a:ext>
            </a:extLst>
          </p:cNvPr>
          <p:cNvCxnSpPr>
            <a:stCxn id="47" idx="2"/>
          </p:cNvCxnSpPr>
          <p:nvPr/>
        </p:nvCxnSpPr>
        <p:spPr>
          <a:xfrm flipH="1">
            <a:off x="10586906" y="4705675"/>
            <a:ext cx="1885" cy="51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B393F642-86AD-40B1-9319-00C1C8A46B5B}"/>
              </a:ext>
            </a:extLst>
          </p:cNvPr>
          <p:cNvCxnSpPr>
            <a:endCxn id="49" idx="3"/>
          </p:cNvCxnSpPr>
          <p:nvPr/>
        </p:nvCxnSpPr>
        <p:spPr>
          <a:xfrm flipH="1">
            <a:off x="9324363" y="5219239"/>
            <a:ext cx="1250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261AB341-6F41-42F3-84B3-782CEE01C03A}"/>
              </a:ext>
            </a:extLst>
          </p:cNvPr>
          <p:cNvCxnSpPr>
            <a:stCxn id="49" idx="2"/>
          </p:cNvCxnSpPr>
          <p:nvPr/>
        </p:nvCxnSpPr>
        <p:spPr>
          <a:xfrm>
            <a:off x="8809573" y="5354749"/>
            <a:ext cx="5812" cy="2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xmlns="" id="{A546C21D-FBBD-4EEF-9950-EF2013C70EF8}"/>
              </a:ext>
            </a:extLst>
          </p:cNvPr>
          <p:cNvSpPr/>
          <p:nvPr/>
        </p:nvSpPr>
        <p:spPr>
          <a:xfrm>
            <a:off x="8168571" y="5601273"/>
            <a:ext cx="1275117" cy="60134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Is data correct?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AF903243-61AE-4623-B6F0-B075E0236A8A}"/>
              </a:ext>
            </a:extLst>
          </p:cNvPr>
          <p:cNvCxnSpPr>
            <a:stCxn id="66" idx="2"/>
            <a:endCxn id="6" idx="0"/>
          </p:cNvCxnSpPr>
          <p:nvPr/>
        </p:nvCxnSpPr>
        <p:spPr>
          <a:xfrm>
            <a:off x="8806130" y="6202620"/>
            <a:ext cx="1155" cy="2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105DABB-3D32-4227-B69A-D06BDB641599}"/>
              </a:ext>
            </a:extLst>
          </p:cNvPr>
          <p:cNvSpPr txBox="1"/>
          <p:nvPr/>
        </p:nvSpPr>
        <p:spPr>
          <a:xfrm>
            <a:off x="8487095" y="6166320"/>
            <a:ext cx="52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17B05F34-2723-41A8-8705-03EFF00624DE}"/>
              </a:ext>
            </a:extLst>
          </p:cNvPr>
          <p:cNvCxnSpPr>
            <a:cxnSpLocks/>
          </p:cNvCxnSpPr>
          <p:nvPr/>
        </p:nvCxnSpPr>
        <p:spPr>
          <a:xfrm flipH="1">
            <a:off x="9324363" y="5269190"/>
            <a:ext cx="73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7289FFEE-A570-4101-BF4C-A3D1CAC72A74}"/>
              </a:ext>
            </a:extLst>
          </p:cNvPr>
          <p:cNvCxnSpPr>
            <a:stCxn id="66" idx="3"/>
          </p:cNvCxnSpPr>
          <p:nvPr/>
        </p:nvCxnSpPr>
        <p:spPr>
          <a:xfrm flipV="1">
            <a:off x="9443688" y="5901946"/>
            <a:ext cx="6231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D766DF25-5651-4C3D-8C5F-E97BFC851B6A}"/>
              </a:ext>
            </a:extLst>
          </p:cNvPr>
          <p:cNvCxnSpPr/>
          <p:nvPr/>
        </p:nvCxnSpPr>
        <p:spPr>
          <a:xfrm flipV="1">
            <a:off x="10058400" y="5277976"/>
            <a:ext cx="0" cy="6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18BF0F6D-14DB-422B-8E33-9CC94C7C1368}"/>
              </a:ext>
            </a:extLst>
          </p:cNvPr>
          <p:cNvSpPr txBox="1"/>
          <p:nvPr/>
        </p:nvSpPr>
        <p:spPr>
          <a:xfrm flipH="1">
            <a:off x="10041622" y="5436082"/>
            <a:ext cx="48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355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C9F3-C86A-4280-87ED-12DA6C08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03A76-013C-419A-9578-6CFB37BE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1700" b="1" u="sng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r>
              <a:rPr lang="en-IN" sz="1700" b="1" dirty="0"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A very easy and straight forward markup language that allows you to put a website layout and skeleton together. Think of HTML like a skeleton of a human being or a bare structure of the house.</a:t>
            </a: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arenR"/>
            </a:pPr>
            <a:endParaRPr lang="en-US" sz="1700" b="1" dirty="0">
              <a:solidFill>
                <a:srgbClr val="282829"/>
              </a:solidFill>
              <a:latin typeface="Work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arenR"/>
            </a:pPr>
            <a:r>
              <a:rPr lang="en-US" sz="1700" b="1" u="sng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  <a:r>
              <a:rPr lang="en-IN" sz="1700" b="1" dirty="0"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Simply said, CSS are styles that you put on top of the HTML structure. CSS alone is worthless; CSS is </a:t>
            </a:r>
            <a:r>
              <a:rPr lang="en-US" sz="1700" i="1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 to the HTML. Think of CSS as applying drywall, paint, and beauty to your home. CSS makes your website look beautiful and professional and allows for advanced layouts.</a:t>
            </a:r>
            <a:r>
              <a:rPr lang="en-IN" sz="1700" dirty="0"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	</a:t>
            </a: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With HTML and CSS alone, you can build a simple static website - perfect for small businesses.</a:t>
            </a:r>
            <a:endParaRPr lang="en-IN" sz="1700" dirty="0">
              <a:effectLst/>
              <a:latin typeface="Work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arenR"/>
            </a:pPr>
            <a:endParaRPr lang="en-IN" sz="1400" dirty="0">
              <a:effectLst/>
              <a:latin typeface="Work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xmlns="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84F7D-8AD4-4B2F-82B6-389E3A08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30692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previous continue……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DFC5B-9ADF-4CEE-B6D7-799F1A31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753936"/>
            <a:ext cx="9833548" cy="39802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700" dirty="0">
                <a:solidFill>
                  <a:srgbClr val="000000"/>
                </a:solidFill>
              </a:rPr>
              <a:t>3) </a:t>
            </a:r>
            <a:r>
              <a:rPr lang="en-IN" sz="1700" b="1" u="sng" dirty="0">
                <a:solidFill>
                  <a:srgbClr val="000000"/>
                </a:solidFill>
              </a:rPr>
              <a:t>JavaScript</a:t>
            </a:r>
            <a:r>
              <a:rPr lang="en-IN" sz="1700" dirty="0">
                <a:solidFill>
                  <a:srgbClr val="000000"/>
                </a:solidFill>
              </a:rPr>
              <a:t> :- </a:t>
            </a: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A complete programming language, and the only language that runs in the browser, hence the most popular programming language today.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JavaScript (or jQuery, a library built with JavaScript) can help you really kick it up a notch. With JavaScript, you can add, fancy effects and behavior to your website. Like adding a popup, slide shows, scroll effects, animation, form submission or Ajax page loads to name a few.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  <a:cs typeface="Times New Roman" panose="02020603050405020304" pitchFamily="18" charset="0"/>
              </a:rPr>
              <a:t>HTML and CSS are NOT programming languages, they are structure-based markup languages, there is not much logic involved with HTML or CSS. JavaScript, on the other hand, is a programming language.</a:t>
            </a:r>
            <a:endParaRPr lang="en-IN" sz="1700" dirty="0">
              <a:effectLst/>
              <a:latin typeface="Work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282829"/>
                </a:solidFill>
                <a:effectLst/>
                <a:latin typeface="Work Sans"/>
                <a:ea typeface="Times New Roman" panose="02020603050405020304" pitchFamily="18" charset="0"/>
              </a:rPr>
              <a:t>Think of JavaScript as putting lights, fans, faucets in the house. These are functional aspects of a house, not just aesthetics.</a:t>
            </a:r>
          </a:p>
          <a:p>
            <a:pPr marL="0" indent="0">
              <a:buNone/>
            </a:pPr>
            <a:endParaRPr lang="en-US" sz="1700" dirty="0">
              <a:solidFill>
                <a:srgbClr val="282829"/>
              </a:solidFill>
              <a:effectLst/>
              <a:latin typeface="Work Sans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2828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en-US" sz="1700" b="1" u="sng" dirty="0">
                <a:solidFill>
                  <a:srgbClr val="2828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1700" dirty="0">
                <a:solidFill>
                  <a:srgbClr val="2828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US" sz="1700" b="0" i="0" dirty="0">
                <a:solidFill>
                  <a:srgbClr val="262525"/>
                </a:solidFill>
                <a:effectLst/>
                <a:latin typeface="Work Sans"/>
              </a:rPr>
              <a:t>PHP is an open source, server-side, HTML embedded scripting language used to create dynamic web pages.</a:t>
            </a:r>
            <a:r>
              <a:rPr lang="en-US" sz="1700" dirty="0">
                <a:latin typeface="Work Sans"/>
              </a:rPr>
              <a:t/>
            </a:r>
            <a:br>
              <a:rPr lang="en-US" sz="1700" dirty="0">
                <a:latin typeface="Work Sans"/>
              </a:rPr>
            </a:br>
            <a:r>
              <a:rPr lang="en-US" sz="1700" dirty="0">
                <a:latin typeface="Work Sans"/>
              </a:rPr>
              <a:t/>
            </a:r>
            <a:br>
              <a:rPr lang="en-US" sz="1700" dirty="0">
                <a:latin typeface="Work Sans"/>
              </a:rPr>
            </a:br>
            <a:r>
              <a:rPr lang="en-US" sz="1700" b="0" i="0" dirty="0">
                <a:solidFill>
                  <a:srgbClr val="262525"/>
                </a:solidFill>
                <a:effectLst/>
                <a:latin typeface="Work Sans"/>
              </a:rPr>
              <a:t>PHP pages have the extension .php. PHP can perform any task that any CGI program can do, but its strength lies in its compatibility with many types of databases.</a:t>
            </a:r>
            <a:r>
              <a:rPr lang="en-US" sz="1700" dirty="0">
                <a:latin typeface="Work Sans"/>
              </a:rPr>
              <a:t/>
            </a:r>
            <a:br>
              <a:rPr lang="en-US" sz="1700" dirty="0">
                <a:latin typeface="Work Sans"/>
              </a:rPr>
            </a:br>
            <a:r>
              <a:rPr lang="en-US" sz="1700" dirty="0">
                <a:latin typeface="Work Sans"/>
              </a:rPr>
              <a:t/>
            </a:r>
            <a:br>
              <a:rPr lang="en-US" sz="1700" dirty="0">
                <a:latin typeface="Work Sans"/>
              </a:rPr>
            </a:br>
            <a:r>
              <a:rPr lang="en-US" sz="1700" b="0" i="0" dirty="0">
                <a:solidFill>
                  <a:srgbClr val="262525"/>
                </a:solidFill>
                <a:effectLst/>
                <a:latin typeface="Work Sans"/>
              </a:rPr>
              <a:t>PHP is an open-source code, meaning it is available to the public for free.</a:t>
            </a:r>
          </a:p>
          <a:p>
            <a:pPr marL="0" indent="0">
              <a:buNone/>
            </a:pPr>
            <a:r>
              <a:rPr lang="en-US" sz="1700" dirty="0"/>
              <a:t>5) </a:t>
            </a:r>
            <a:r>
              <a:rPr lang="en-US" sz="1700" b="1" u="sng" dirty="0"/>
              <a:t>MySQL</a:t>
            </a:r>
            <a:r>
              <a:rPr lang="en-US" sz="1700" dirty="0"/>
              <a:t> :- It is a relational database engine which stores data in structured format i.e. in the form of tables.</a:t>
            </a:r>
            <a:br>
              <a:rPr lang="en-US" sz="1700" dirty="0"/>
            </a:br>
            <a:endParaRPr lang="en-IN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effectLst/>
              <a:latin typeface="Work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9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6395E-ED27-4968-90C1-C1EA26BF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06F3B-A7FE-462A-8FB4-40C5152D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0070C0"/>
                </a:solidFill>
                <a:hlinkClick r:id="rId3"/>
              </a:rPr>
              <a:t>http://www.lisbdnet.com/brief-information-e-library/</a:t>
            </a:r>
            <a:endParaRPr lang="en-IN" sz="2400" dirty="0">
              <a:solidFill>
                <a:srgbClr val="0070C0"/>
              </a:solidFill>
            </a:endParaRP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Wikipedia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W3Schools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Quora</a:t>
            </a:r>
          </a:p>
          <a:p>
            <a:endParaRPr lang="en-IN" sz="2400" dirty="0">
              <a:solidFill>
                <a:srgbClr val="0070C0"/>
              </a:solidFill>
            </a:endParaRPr>
          </a:p>
          <a:p>
            <a:r>
              <a:rPr lang="en-IN" sz="2400" dirty="0">
                <a:solidFill>
                  <a:srgbClr val="0070C0"/>
                </a:solidFill>
              </a:rPr>
              <a:t>You tube</a:t>
            </a:r>
          </a:p>
        </p:txBody>
      </p:sp>
    </p:spTree>
    <p:extLst>
      <p:ext uri="{BB962C8B-B14F-4D97-AF65-F5344CB8AC3E}">
        <p14:creationId xmlns:p14="http://schemas.microsoft.com/office/powerpoint/2010/main" val="265738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657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Online Library</vt:lpstr>
      <vt:lpstr>Introduction</vt:lpstr>
      <vt:lpstr>Objective</vt:lpstr>
      <vt:lpstr>Methodology and Working</vt:lpstr>
      <vt:lpstr>Flowchart</vt:lpstr>
      <vt:lpstr>Tools and Techniques</vt:lpstr>
      <vt:lpstr>previous continue…… 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</dc:title>
  <dc:creator>Harsh Vardhan</dc:creator>
  <cp:lastModifiedBy>Windows User</cp:lastModifiedBy>
  <cp:revision>2</cp:revision>
  <dcterms:created xsi:type="dcterms:W3CDTF">2020-11-18T11:25:24Z</dcterms:created>
  <dcterms:modified xsi:type="dcterms:W3CDTF">2020-11-25T07:20:54Z</dcterms:modified>
</cp:coreProperties>
</file>