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24" autoAdjust="0"/>
  </p:normalViewPr>
  <p:slideViewPr>
    <p:cSldViewPr>
      <p:cViewPr>
        <p:scale>
          <a:sx n="73" d="100"/>
          <a:sy n="73" d="100"/>
        </p:scale>
        <p:origin x="-1284" y="-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Cause of Death</a:t>
            </a:r>
            <a:endParaRPr lang="en-GB" dirty="0"/>
          </a:p>
        </p:txBody>
      </p:sp>
      <p:sp>
        <p:nvSpPr>
          <p:cNvPr id="3" name="Subtitle 2"/>
          <p:cNvSpPr>
            <a:spLocks noGrp="1"/>
          </p:cNvSpPr>
          <p:nvPr>
            <p:ph type="subTitle" idx="1"/>
          </p:nvPr>
        </p:nvSpPr>
        <p:spPr/>
        <p:txBody>
          <a:bodyPr/>
          <a:lstStyle/>
          <a:p>
            <a:r>
              <a:rPr lang="en-GB" dirty="0" smtClean="0"/>
              <a:t>Data Analysis</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GB" sz="3200" b="1" dirty="0" smtClean="0"/>
              <a:t>Which country suffered most from CVD ?</a:t>
            </a:r>
            <a:endParaRPr lang="en-GB" sz="3200" b="1" dirty="0"/>
          </a:p>
        </p:txBody>
      </p:sp>
      <p:sp>
        <p:nvSpPr>
          <p:cNvPr id="8" name="TextBox 7"/>
          <p:cNvSpPr txBox="1"/>
          <p:nvPr/>
        </p:nvSpPr>
        <p:spPr>
          <a:xfrm>
            <a:off x="533400" y="5638800"/>
            <a:ext cx="8001000" cy="646331"/>
          </a:xfrm>
          <a:prstGeom prst="rect">
            <a:avLst/>
          </a:prstGeom>
          <a:noFill/>
        </p:spPr>
        <p:txBody>
          <a:bodyPr wrap="square" rtlCol="0">
            <a:spAutoFit/>
          </a:bodyPr>
          <a:lstStyle/>
          <a:p>
            <a:pPr lvl="0"/>
            <a:r>
              <a:rPr lang="en-GB" b="1" dirty="0" smtClean="0"/>
              <a:t>India has highest number of deaths due to cardiovascular diseases followed by Russia and US</a:t>
            </a:r>
            <a:endParaRPr lang="en-GB" dirty="0"/>
          </a:p>
        </p:txBody>
      </p:sp>
      <p:pic>
        <p:nvPicPr>
          <p:cNvPr id="5" name="Picture 4" descr="P3.png"/>
          <p:cNvPicPr>
            <a:picLocks noChangeAspect="1"/>
          </p:cNvPicPr>
          <p:nvPr/>
        </p:nvPicPr>
        <p:blipFill>
          <a:blip r:embed="rId2"/>
          <a:stretch>
            <a:fillRect/>
          </a:stretch>
        </p:blipFill>
        <p:spPr>
          <a:xfrm>
            <a:off x="685800" y="1143000"/>
            <a:ext cx="7551107" cy="42382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GB" sz="3200" b="1" dirty="0" smtClean="0"/>
              <a:t>Which country suffered most from HIV/AIDS ?</a:t>
            </a:r>
            <a:endParaRPr lang="en-GB" sz="3200" b="1" dirty="0"/>
          </a:p>
        </p:txBody>
      </p:sp>
      <p:sp>
        <p:nvSpPr>
          <p:cNvPr id="8" name="TextBox 7"/>
          <p:cNvSpPr txBox="1"/>
          <p:nvPr/>
        </p:nvSpPr>
        <p:spPr>
          <a:xfrm>
            <a:off x="533400" y="5638800"/>
            <a:ext cx="8001000" cy="923330"/>
          </a:xfrm>
          <a:prstGeom prst="rect">
            <a:avLst/>
          </a:prstGeom>
          <a:noFill/>
        </p:spPr>
        <p:txBody>
          <a:bodyPr wrap="square" rtlCol="0">
            <a:spAutoFit/>
          </a:bodyPr>
          <a:lstStyle/>
          <a:p>
            <a:pPr lvl="0" algn="just"/>
            <a:r>
              <a:rPr lang="en-GB" b="1" dirty="0" smtClean="0"/>
              <a:t>Across Sub-Saharan Africa the deaths are much higher. Most countries in the South of the region had deaths greater than 1.5 million. In India, the deaths due to HIV/AIDS were nearly 2.5 million.</a:t>
            </a:r>
            <a:endParaRPr lang="en-GB" dirty="0"/>
          </a:p>
        </p:txBody>
      </p:sp>
      <p:pic>
        <p:nvPicPr>
          <p:cNvPr id="6" name="Picture 5" descr="P11_HIV.png"/>
          <p:cNvPicPr>
            <a:picLocks noChangeAspect="1"/>
          </p:cNvPicPr>
          <p:nvPr/>
        </p:nvPicPr>
        <p:blipFill>
          <a:blip r:embed="rId2"/>
          <a:stretch>
            <a:fillRect/>
          </a:stretch>
        </p:blipFill>
        <p:spPr>
          <a:xfrm>
            <a:off x="914400" y="1066800"/>
            <a:ext cx="7595549" cy="42956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GB" sz="3200" b="1" dirty="0" smtClean="0"/>
              <a:t>Which country suffered most from Neoplasm ?</a:t>
            </a:r>
            <a:endParaRPr lang="en-GB" sz="3200" b="1" dirty="0"/>
          </a:p>
        </p:txBody>
      </p:sp>
      <p:sp>
        <p:nvSpPr>
          <p:cNvPr id="8" name="TextBox 7"/>
          <p:cNvSpPr txBox="1"/>
          <p:nvPr/>
        </p:nvSpPr>
        <p:spPr>
          <a:xfrm>
            <a:off x="685800" y="5562600"/>
            <a:ext cx="8001000" cy="923330"/>
          </a:xfrm>
          <a:prstGeom prst="rect">
            <a:avLst/>
          </a:prstGeom>
          <a:noFill/>
        </p:spPr>
        <p:txBody>
          <a:bodyPr wrap="square" rtlCol="0">
            <a:spAutoFit/>
          </a:bodyPr>
          <a:lstStyle/>
          <a:p>
            <a:pPr lvl="0"/>
            <a:r>
              <a:rPr lang="en-GB" dirty="0" smtClean="0"/>
              <a:t>Cancer is a particularly common cause of death in richer countries where people are less likely to die of infectious diseases and causes of deaths that lead to very early deaths for people in poverty.</a:t>
            </a:r>
            <a:endParaRPr lang="en-GB" dirty="0"/>
          </a:p>
        </p:txBody>
      </p:sp>
      <p:pic>
        <p:nvPicPr>
          <p:cNvPr id="5" name="Picture 4" descr="P4_Neoplasms.png"/>
          <p:cNvPicPr>
            <a:picLocks noChangeAspect="1"/>
          </p:cNvPicPr>
          <p:nvPr/>
        </p:nvPicPr>
        <p:blipFill>
          <a:blip r:embed="rId2"/>
          <a:stretch>
            <a:fillRect/>
          </a:stretch>
        </p:blipFill>
        <p:spPr>
          <a:xfrm>
            <a:off x="838200" y="1066800"/>
            <a:ext cx="7591997" cy="41851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066800"/>
          </a:xfrm>
        </p:spPr>
        <p:txBody>
          <a:bodyPr>
            <a:normAutofit/>
          </a:bodyPr>
          <a:lstStyle/>
          <a:p>
            <a:r>
              <a:rPr lang="en-GB" sz="2800" b="1" dirty="0" smtClean="0"/>
              <a:t>Which country suffered most from Diarrheal Diseases ?</a:t>
            </a:r>
            <a:endParaRPr lang="en-GB" sz="2800" b="1" dirty="0"/>
          </a:p>
        </p:txBody>
      </p:sp>
      <p:sp>
        <p:nvSpPr>
          <p:cNvPr id="8" name="TextBox 7"/>
          <p:cNvSpPr txBox="1"/>
          <p:nvPr/>
        </p:nvSpPr>
        <p:spPr>
          <a:xfrm>
            <a:off x="685800" y="5181600"/>
            <a:ext cx="8001000" cy="646331"/>
          </a:xfrm>
          <a:prstGeom prst="rect">
            <a:avLst/>
          </a:prstGeom>
          <a:noFill/>
        </p:spPr>
        <p:txBody>
          <a:bodyPr wrap="square" rtlCol="0">
            <a:spAutoFit/>
          </a:bodyPr>
          <a:lstStyle/>
          <a:p>
            <a:r>
              <a:rPr lang="en-GB" dirty="0" smtClean="0"/>
              <a:t>Diarrheal diseases were the fourth leading cause of death in 2019. </a:t>
            </a:r>
          </a:p>
          <a:p>
            <a:r>
              <a:rPr lang="en-GB" dirty="0" smtClean="0"/>
              <a:t>Overall, we see the highest mortality in Sub-Saharan Africa and South Asia.</a:t>
            </a:r>
            <a:endParaRPr lang="en-GB" dirty="0"/>
          </a:p>
        </p:txBody>
      </p:sp>
      <p:pic>
        <p:nvPicPr>
          <p:cNvPr id="6" name="Picture 5" descr="P10_Diarrohea.png"/>
          <p:cNvPicPr>
            <a:picLocks noChangeAspect="1"/>
          </p:cNvPicPr>
          <p:nvPr/>
        </p:nvPicPr>
        <p:blipFill>
          <a:blip r:embed="rId2"/>
          <a:stretch>
            <a:fillRect/>
          </a:stretch>
        </p:blipFill>
        <p:spPr>
          <a:xfrm>
            <a:off x="1066799" y="1066800"/>
            <a:ext cx="7182105" cy="3581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066800"/>
          </a:xfrm>
        </p:spPr>
        <p:txBody>
          <a:bodyPr>
            <a:normAutofit/>
          </a:bodyPr>
          <a:lstStyle/>
          <a:p>
            <a:r>
              <a:rPr lang="en-GB" sz="2800" b="1" dirty="0" smtClean="0"/>
              <a:t>Which country suffered most from Malaria ?</a:t>
            </a:r>
            <a:endParaRPr lang="en-GB" sz="2800" b="1" dirty="0"/>
          </a:p>
        </p:txBody>
      </p:sp>
      <p:sp>
        <p:nvSpPr>
          <p:cNvPr id="8" name="TextBox 7"/>
          <p:cNvSpPr txBox="1"/>
          <p:nvPr/>
        </p:nvSpPr>
        <p:spPr>
          <a:xfrm>
            <a:off x="609600" y="5638800"/>
            <a:ext cx="8001000" cy="369332"/>
          </a:xfrm>
          <a:prstGeom prst="rect">
            <a:avLst/>
          </a:prstGeom>
          <a:noFill/>
        </p:spPr>
        <p:txBody>
          <a:bodyPr wrap="square" rtlCol="0">
            <a:spAutoFit/>
          </a:bodyPr>
          <a:lstStyle/>
          <a:p>
            <a:pPr lvl="0"/>
            <a:r>
              <a:rPr lang="en-GB" dirty="0" smtClean="0"/>
              <a:t>Africa is the world region that is most affected by malaria in the last 30 years</a:t>
            </a:r>
            <a:endParaRPr lang="en-GB" dirty="0"/>
          </a:p>
        </p:txBody>
      </p:sp>
      <p:pic>
        <p:nvPicPr>
          <p:cNvPr id="5" name="Picture 4" descr="P16_Malaria.png"/>
          <p:cNvPicPr>
            <a:picLocks noChangeAspect="1"/>
          </p:cNvPicPr>
          <p:nvPr/>
        </p:nvPicPr>
        <p:blipFill>
          <a:blip r:embed="rId2"/>
          <a:stretch>
            <a:fillRect/>
          </a:stretch>
        </p:blipFill>
        <p:spPr>
          <a:xfrm>
            <a:off x="533400" y="1143000"/>
            <a:ext cx="8077200" cy="40277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066800"/>
          </a:xfrm>
        </p:spPr>
        <p:txBody>
          <a:bodyPr>
            <a:normAutofit/>
          </a:bodyPr>
          <a:lstStyle/>
          <a:p>
            <a:r>
              <a:rPr lang="en-GB" sz="2800" b="1" dirty="0" smtClean="0"/>
              <a:t>Which year suffered more deaths due to Malaria?</a:t>
            </a:r>
            <a:endParaRPr lang="en-GB" sz="2800" b="1" dirty="0"/>
          </a:p>
        </p:txBody>
      </p:sp>
      <p:sp>
        <p:nvSpPr>
          <p:cNvPr id="8" name="TextBox 7"/>
          <p:cNvSpPr txBox="1"/>
          <p:nvPr/>
        </p:nvSpPr>
        <p:spPr>
          <a:xfrm>
            <a:off x="609600" y="5486400"/>
            <a:ext cx="8001000" cy="923330"/>
          </a:xfrm>
          <a:prstGeom prst="rect">
            <a:avLst/>
          </a:prstGeom>
          <a:noFill/>
        </p:spPr>
        <p:txBody>
          <a:bodyPr wrap="square" rtlCol="0">
            <a:spAutoFit/>
          </a:bodyPr>
          <a:lstStyle/>
          <a:p>
            <a:pPr lvl="0"/>
            <a:r>
              <a:rPr lang="en-GB" dirty="0" smtClean="0"/>
              <a:t>Majority of global deaths from malaria occurred on the African continent. But Africa is also the world region that has achieved most progress: since 2000, deaths have fallen significantly</a:t>
            </a:r>
            <a:endParaRPr lang="en-GB" dirty="0"/>
          </a:p>
        </p:txBody>
      </p:sp>
      <p:pic>
        <p:nvPicPr>
          <p:cNvPr id="6" name="Picture 5" descr="P17_malariabyyear.png"/>
          <p:cNvPicPr>
            <a:picLocks noChangeAspect="1"/>
          </p:cNvPicPr>
          <p:nvPr/>
        </p:nvPicPr>
        <p:blipFill>
          <a:blip r:embed="rId2"/>
          <a:stretch>
            <a:fillRect/>
          </a:stretch>
        </p:blipFill>
        <p:spPr>
          <a:xfrm>
            <a:off x="1371600" y="1295400"/>
            <a:ext cx="6471569" cy="37810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066800"/>
          </a:xfrm>
        </p:spPr>
        <p:txBody>
          <a:bodyPr>
            <a:normAutofit/>
          </a:bodyPr>
          <a:lstStyle/>
          <a:p>
            <a:r>
              <a:rPr lang="en-GB" sz="2800" b="1" dirty="0" smtClean="0"/>
              <a:t>Which country suffered most from Neonatal disorders?</a:t>
            </a:r>
            <a:endParaRPr lang="en-GB" sz="2800" b="1" dirty="0"/>
          </a:p>
        </p:txBody>
      </p:sp>
      <p:sp>
        <p:nvSpPr>
          <p:cNvPr id="8" name="TextBox 7"/>
          <p:cNvSpPr txBox="1"/>
          <p:nvPr/>
        </p:nvSpPr>
        <p:spPr>
          <a:xfrm>
            <a:off x="1371600" y="5486400"/>
            <a:ext cx="6629400" cy="369332"/>
          </a:xfrm>
          <a:prstGeom prst="rect">
            <a:avLst/>
          </a:prstGeom>
          <a:noFill/>
        </p:spPr>
        <p:txBody>
          <a:bodyPr wrap="square" rtlCol="0">
            <a:spAutoFit/>
          </a:bodyPr>
          <a:lstStyle/>
          <a:p>
            <a:pPr lvl="0"/>
            <a:r>
              <a:rPr lang="en-GB" dirty="0" smtClean="0"/>
              <a:t>The highest mortality are seen across Sub-Saharan Africa and Asia</a:t>
            </a:r>
            <a:endParaRPr lang="en-GB" dirty="0"/>
          </a:p>
        </p:txBody>
      </p:sp>
      <p:pic>
        <p:nvPicPr>
          <p:cNvPr id="5" name="Picture 4" descr="P18_neonatal.png"/>
          <p:cNvPicPr>
            <a:picLocks noChangeAspect="1"/>
          </p:cNvPicPr>
          <p:nvPr/>
        </p:nvPicPr>
        <p:blipFill>
          <a:blip r:embed="rId2"/>
          <a:stretch>
            <a:fillRect/>
          </a:stretch>
        </p:blipFill>
        <p:spPr>
          <a:xfrm>
            <a:off x="533400" y="1143000"/>
            <a:ext cx="8077200" cy="40277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066800"/>
          </a:xfrm>
        </p:spPr>
        <p:txBody>
          <a:bodyPr>
            <a:normAutofit/>
          </a:bodyPr>
          <a:lstStyle/>
          <a:p>
            <a:r>
              <a:rPr lang="en-GB" sz="2600" b="1" dirty="0" smtClean="0"/>
              <a:t>Which country suffered most from Lower Respiratory Infection?</a:t>
            </a:r>
            <a:endParaRPr lang="en-GB" sz="2600" b="1" dirty="0"/>
          </a:p>
        </p:txBody>
      </p:sp>
      <p:sp>
        <p:nvSpPr>
          <p:cNvPr id="8" name="TextBox 7"/>
          <p:cNvSpPr txBox="1"/>
          <p:nvPr/>
        </p:nvSpPr>
        <p:spPr>
          <a:xfrm>
            <a:off x="381000" y="5486400"/>
            <a:ext cx="8458200" cy="646331"/>
          </a:xfrm>
          <a:prstGeom prst="rect">
            <a:avLst/>
          </a:prstGeom>
          <a:noFill/>
        </p:spPr>
        <p:txBody>
          <a:bodyPr wrap="square" rtlCol="0">
            <a:spAutoFit/>
          </a:bodyPr>
          <a:lstStyle/>
          <a:p>
            <a:pPr lvl="0">
              <a:buFont typeface="Arial" pitchFamily="34" charset="0"/>
              <a:buChar char="•"/>
            </a:pPr>
            <a:r>
              <a:rPr lang="en-GB" dirty="0" smtClean="0"/>
              <a:t>China has highest number of deaths due to lower respiratory infections </a:t>
            </a:r>
            <a:r>
              <a:rPr lang="en-GB" dirty="0" smtClean="0"/>
              <a:t>like </a:t>
            </a:r>
            <a:r>
              <a:rPr lang="en-GB" dirty="0" smtClean="0"/>
              <a:t>Pneumonia</a:t>
            </a:r>
          </a:p>
          <a:p>
            <a:pPr lvl="0">
              <a:buFont typeface="Arial" pitchFamily="34" charset="0"/>
              <a:buChar char="•"/>
            </a:pPr>
            <a:r>
              <a:rPr lang="en-GB" dirty="0" smtClean="0"/>
              <a:t> USA also in top 6 in number of deaths due to lower respiratory infections</a:t>
            </a:r>
            <a:endParaRPr lang="en-GB" dirty="0"/>
          </a:p>
        </p:txBody>
      </p:sp>
      <p:pic>
        <p:nvPicPr>
          <p:cNvPr id="6" name="Picture 5" descr="P13_Resp.png"/>
          <p:cNvPicPr>
            <a:picLocks noChangeAspect="1"/>
          </p:cNvPicPr>
          <p:nvPr/>
        </p:nvPicPr>
        <p:blipFill>
          <a:blip r:embed="rId2"/>
          <a:stretch>
            <a:fillRect/>
          </a:stretch>
        </p:blipFill>
        <p:spPr>
          <a:xfrm>
            <a:off x="609600" y="1230056"/>
            <a:ext cx="8077200" cy="40277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066800"/>
          </a:xfrm>
        </p:spPr>
        <p:txBody>
          <a:bodyPr>
            <a:normAutofit/>
          </a:bodyPr>
          <a:lstStyle/>
          <a:p>
            <a:r>
              <a:rPr lang="en-GB" sz="2600" b="1" dirty="0" smtClean="0"/>
              <a:t>Which country suffered most Conflict &amp; Terrorism ?</a:t>
            </a:r>
            <a:endParaRPr lang="en-GB" sz="2600" b="1" dirty="0"/>
          </a:p>
        </p:txBody>
      </p:sp>
      <p:sp>
        <p:nvSpPr>
          <p:cNvPr id="8" name="TextBox 7"/>
          <p:cNvSpPr txBox="1"/>
          <p:nvPr/>
        </p:nvSpPr>
        <p:spPr>
          <a:xfrm>
            <a:off x="381000" y="5486400"/>
            <a:ext cx="8458200" cy="923330"/>
          </a:xfrm>
          <a:prstGeom prst="rect">
            <a:avLst/>
          </a:prstGeom>
          <a:noFill/>
        </p:spPr>
        <p:txBody>
          <a:bodyPr wrap="square" rtlCol="0">
            <a:spAutoFit/>
          </a:bodyPr>
          <a:lstStyle/>
          <a:p>
            <a:pPr lvl="0">
              <a:buFont typeface="Arial" pitchFamily="34" charset="0"/>
              <a:buChar char="•"/>
            </a:pPr>
            <a:r>
              <a:rPr lang="en-GB" dirty="0" smtClean="0"/>
              <a:t>Most victims of terrorism die in the Middle East, Africa, and South Asia</a:t>
            </a:r>
          </a:p>
          <a:p>
            <a:pPr lvl="0">
              <a:buFont typeface="Arial" pitchFamily="34" charset="0"/>
              <a:buChar char="•"/>
            </a:pPr>
            <a:r>
              <a:rPr lang="en-GB" dirty="0" smtClean="0"/>
              <a:t>Most are affiliated with well-known terrorist groups, such as Islamic State, Taliban, </a:t>
            </a:r>
            <a:r>
              <a:rPr lang="en-GB" dirty="0" err="1" smtClean="0"/>
              <a:t>Boko</a:t>
            </a:r>
            <a:r>
              <a:rPr lang="en-GB" dirty="0" smtClean="0"/>
              <a:t> </a:t>
            </a:r>
            <a:r>
              <a:rPr lang="en-GB" dirty="0" err="1" smtClean="0"/>
              <a:t>Haram</a:t>
            </a:r>
            <a:r>
              <a:rPr lang="en-GB" dirty="0" smtClean="0"/>
              <a:t>, and Al-</a:t>
            </a:r>
            <a:r>
              <a:rPr lang="en-GB" dirty="0" err="1" smtClean="0"/>
              <a:t>Shabaab</a:t>
            </a:r>
            <a:endParaRPr lang="en-GB" dirty="0"/>
          </a:p>
        </p:txBody>
      </p:sp>
      <p:pic>
        <p:nvPicPr>
          <p:cNvPr id="5" name="Picture 4" descr="P6_terrorism.png"/>
          <p:cNvPicPr>
            <a:picLocks noChangeAspect="1"/>
          </p:cNvPicPr>
          <p:nvPr/>
        </p:nvPicPr>
        <p:blipFill>
          <a:blip r:embed="rId2"/>
          <a:stretch>
            <a:fillRect/>
          </a:stretch>
        </p:blipFill>
        <p:spPr>
          <a:xfrm>
            <a:off x="838200" y="1115039"/>
            <a:ext cx="7543800" cy="37617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066800"/>
          </a:xfrm>
        </p:spPr>
        <p:txBody>
          <a:bodyPr>
            <a:normAutofit/>
          </a:bodyPr>
          <a:lstStyle/>
          <a:p>
            <a:r>
              <a:rPr lang="en-GB" sz="2600" b="1" dirty="0" smtClean="0"/>
              <a:t>Which year see max death due to Conflict &amp; Terrorism ?</a:t>
            </a:r>
            <a:endParaRPr lang="en-GB" sz="2600" b="1" dirty="0"/>
          </a:p>
        </p:txBody>
      </p:sp>
      <p:sp>
        <p:nvSpPr>
          <p:cNvPr id="8" name="TextBox 7"/>
          <p:cNvSpPr txBox="1"/>
          <p:nvPr/>
        </p:nvSpPr>
        <p:spPr>
          <a:xfrm>
            <a:off x="381000" y="5257800"/>
            <a:ext cx="8458200" cy="1200329"/>
          </a:xfrm>
          <a:prstGeom prst="rect">
            <a:avLst/>
          </a:prstGeom>
          <a:noFill/>
        </p:spPr>
        <p:txBody>
          <a:bodyPr wrap="square" rtlCol="0">
            <a:spAutoFit/>
          </a:bodyPr>
          <a:lstStyle/>
          <a:p>
            <a:pPr lvl="0">
              <a:buFont typeface="Arial" pitchFamily="34" charset="0"/>
              <a:buChar char="•"/>
            </a:pPr>
            <a:r>
              <a:rPr lang="en-GB" dirty="0" smtClean="0"/>
              <a:t>1994 was the year where the deadliest conflicts took place in the world. Bosnian War in Europe may have contributed to it significantly</a:t>
            </a:r>
          </a:p>
          <a:p>
            <a:pPr lvl="0">
              <a:buFont typeface="Arial" pitchFamily="34" charset="0"/>
              <a:buChar char="•"/>
            </a:pPr>
            <a:r>
              <a:rPr lang="en-GB" dirty="0" smtClean="0"/>
              <a:t>After 2014, deaths due to conflicts and terrorism has been decreasing which is a good sign for </a:t>
            </a:r>
            <a:r>
              <a:rPr lang="en-GB" dirty="0" smtClean="0"/>
              <a:t>the world</a:t>
            </a:r>
            <a:endParaRPr lang="en-GB" dirty="0"/>
          </a:p>
        </p:txBody>
      </p:sp>
      <p:pic>
        <p:nvPicPr>
          <p:cNvPr id="6" name="Picture 5" descr="P7_terrbyyear.png"/>
          <p:cNvPicPr>
            <a:picLocks noChangeAspect="1"/>
          </p:cNvPicPr>
          <p:nvPr/>
        </p:nvPicPr>
        <p:blipFill>
          <a:blip r:embed="rId2"/>
          <a:stretch>
            <a:fillRect/>
          </a:stretch>
        </p:blipFill>
        <p:spPr>
          <a:xfrm>
            <a:off x="1936149" y="1764921"/>
            <a:ext cx="5271701" cy="33281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Problem Statement</a:t>
            </a:r>
            <a:endParaRPr lang="en-GB" b="1" dirty="0"/>
          </a:p>
        </p:txBody>
      </p:sp>
      <p:sp>
        <p:nvSpPr>
          <p:cNvPr id="3" name="Content Placeholder 2"/>
          <p:cNvSpPr>
            <a:spLocks noGrp="1"/>
          </p:cNvSpPr>
          <p:nvPr>
            <p:ph idx="1"/>
          </p:nvPr>
        </p:nvSpPr>
        <p:spPr/>
        <p:txBody>
          <a:bodyPr/>
          <a:lstStyle/>
          <a:p>
            <a:pPr>
              <a:buNone/>
            </a:pPr>
            <a:r>
              <a:rPr lang="en-GB" dirty="0" smtClean="0"/>
              <a:t>    Around </a:t>
            </a:r>
            <a:r>
              <a:rPr lang="en-GB" dirty="0" smtClean="0"/>
              <a:t>58 million people die each </a:t>
            </a:r>
            <a:r>
              <a:rPr lang="en-GB" dirty="0" smtClean="0"/>
              <a:t>year worldwide</a:t>
            </a:r>
            <a:r>
              <a:rPr lang="en-GB" dirty="0" smtClean="0"/>
              <a:t>.</a:t>
            </a:r>
          </a:p>
          <a:p>
            <a:r>
              <a:rPr lang="en-GB" b="1" dirty="0" smtClean="0"/>
              <a:t>What caused their death?</a:t>
            </a:r>
            <a:r>
              <a:rPr lang="en-GB" dirty="0" smtClean="0"/>
              <a:t> </a:t>
            </a:r>
          </a:p>
          <a:p>
            <a:r>
              <a:rPr lang="en-GB" b="1" dirty="0" smtClean="0"/>
              <a:t>How did the causes of death change over time and differ between different countries and world regions?</a:t>
            </a:r>
            <a:r>
              <a:rPr lang="en-GB" dirty="0" smtClean="0"/>
              <a:t> </a:t>
            </a:r>
          </a:p>
          <a:p>
            <a:r>
              <a:rPr lang="en-GB" dirty="0" smtClean="0"/>
              <a:t>These are the big questions we are answering </a:t>
            </a:r>
            <a:r>
              <a:rPr lang="en-GB" dirty="0" smtClean="0"/>
              <a:t>here by analysing the given dataset.</a:t>
            </a:r>
            <a:endParaRPr lang="en-GB" dirty="0" smtClean="0"/>
          </a:p>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066800"/>
          </a:xfrm>
        </p:spPr>
        <p:txBody>
          <a:bodyPr>
            <a:normAutofit/>
          </a:bodyPr>
          <a:lstStyle/>
          <a:p>
            <a:r>
              <a:rPr lang="en-GB" sz="3600" b="1" dirty="0" smtClean="0"/>
              <a:t>Conclusion</a:t>
            </a:r>
            <a:endParaRPr lang="en-GB" sz="3600" b="1" dirty="0"/>
          </a:p>
        </p:txBody>
      </p:sp>
      <p:sp>
        <p:nvSpPr>
          <p:cNvPr id="8" name="TextBox 7"/>
          <p:cNvSpPr txBox="1"/>
          <p:nvPr/>
        </p:nvSpPr>
        <p:spPr>
          <a:xfrm>
            <a:off x="457200" y="1371600"/>
            <a:ext cx="8458200" cy="3359061"/>
          </a:xfrm>
          <a:prstGeom prst="rect">
            <a:avLst/>
          </a:prstGeom>
          <a:noFill/>
        </p:spPr>
        <p:txBody>
          <a:bodyPr wrap="square" rtlCol="0">
            <a:spAutoFit/>
          </a:bodyPr>
          <a:lstStyle/>
          <a:p>
            <a:pPr lvl="0" algn="just">
              <a:lnSpc>
                <a:spcPct val="150000"/>
              </a:lnSpc>
              <a:buFont typeface="Wingdings" pitchFamily="2" charset="2"/>
              <a:buChar char="q"/>
            </a:pPr>
            <a:r>
              <a:rPr lang="en-GB" sz="2400" dirty="0" smtClean="0"/>
              <a:t>Causes of death vary significantly between countries: non-communicable diseases dominate in rich countries, whereas infectious diseases remain high at lower incomes.</a:t>
            </a:r>
          </a:p>
          <a:p>
            <a:pPr lvl="0" algn="just">
              <a:lnSpc>
                <a:spcPct val="150000"/>
              </a:lnSpc>
              <a:buFont typeface="Wingdings" pitchFamily="2" charset="2"/>
              <a:buChar char="q"/>
            </a:pPr>
            <a:r>
              <a:rPr lang="en-GB" sz="2400" dirty="0" smtClean="0"/>
              <a:t>Non-communicable diseases (NCDs) not only dominate mortality figures at a global level, but also account for the majority of deaths in high-income countries.</a:t>
            </a:r>
            <a:endParaRPr lang="en-GB"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About the dataset</a:t>
            </a:r>
            <a:endParaRPr lang="en-GB" b="1" dirty="0"/>
          </a:p>
        </p:txBody>
      </p:sp>
      <p:sp>
        <p:nvSpPr>
          <p:cNvPr id="6" name="Content Placeholder 2"/>
          <p:cNvSpPr>
            <a:spLocks noGrp="1"/>
          </p:cNvSpPr>
          <p:nvPr>
            <p:ph idx="1"/>
          </p:nvPr>
        </p:nvSpPr>
        <p:spPr>
          <a:xfrm>
            <a:off x="381000" y="1447800"/>
            <a:ext cx="8382000" cy="5029200"/>
          </a:xfrm>
        </p:spPr>
        <p:txBody>
          <a:bodyPr>
            <a:noAutofit/>
          </a:bodyPr>
          <a:lstStyle/>
          <a:p>
            <a:pPr algn="just">
              <a:lnSpc>
                <a:spcPct val="150000"/>
              </a:lnSpc>
              <a:buFont typeface="Wingdings" pitchFamily="2" charset="2"/>
              <a:buChar char="q"/>
            </a:pPr>
            <a:r>
              <a:rPr lang="en-IN" sz="1800" dirty="0"/>
              <a:t>The dataset contains </a:t>
            </a:r>
            <a:r>
              <a:rPr lang="en-IN" sz="1800" dirty="0" smtClean="0"/>
              <a:t>6120</a:t>
            </a:r>
            <a:r>
              <a:rPr lang="en-IN" sz="1800" dirty="0" smtClean="0"/>
              <a:t> </a:t>
            </a:r>
            <a:r>
              <a:rPr lang="en-IN" sz="1800" dirty="0"/>
              <a:t>observations with </a:t>
            </a:r>
            <a:r>
              <a:rPr lang="en-IN" sz="1800" dirty="0" smtClean="0"/>
              <a:t>34</a:t>
            </a:r>
            <a:r>
              <a:rPr lang="en-IN" sz="1800" dirty="0" smtClean="0"/>
              <a:t> </a:t>
            </a:r>
            <a:r>
              <a:rPr lang="en-IN" sz="1800" dirty="0"/>
              <a:t>columns in each </a:t>
            </a:r>
            <a:r>
              <a:rPr lang="en-IN" sz="1800" dirty="0" smtClean="0"/>
              <a:t>observation</a:t>
            </a:r>
          </a:p>
          <a:p>
            <a:pPr algn="just">
              <a:lnSpc>
                <a:spcPct val="150000"/>
              </a:lnSpc>
              <a:buFont typeface="Wingdings" pitchFamily="2" charset="2"/>
              <a:buChar char="q"/>
            </a:pPr>
            <a:r>
              <a:rPr lang="en-GB" sz="1800" b="1" dirty="0" smtClean="0"/>
              <a:t>The above dataset contains 30 years data of 204 countries.</a:t>
            </a:r>
            <a:endParaRPr lang="en-GB" sz="1800" dirty="0" smtClean="0"/>
          </a:p>
          <a:p>
            <a:pPr algn="just">
              <a:lnSpc>
                <a:spcPct val="150000"/>
              </a:lnSpc>
              <a:buFont typeface="Wingdings" pitchFamily="2" charset="2"/>
              <a:buChar char="q"/>
            </a:pPr>
            <a:r>
              <a:rPr lang="en-GB" sz="1800" dirty="0" smtClean="0"/>
              <a:t>The key features of this Dataset are: Meningitis, Alzheimer's Disease and Other Dementias, Parkinson's Disease, Nutritional Deficiencies, Malaria, Drowning, Interpersonal Violence, Maternal Disorders, HIV/AIDS, Drug Use Disorders, Tuberculosis, Cardiovascular Diseases, Lower Respiratory Infections, Neonatal Disorders, Alcohol Use Disorders, Self-harm, Exposure to Forces of Nature, Diarrheal Diseases, Environmental Heat and Cold Exposure, </a:t>
            </a:r>
            <a:r>
              <a:rPr lang="en-GB" sz="1800" dirty="0" err="1" smtClean="0"/>
              <a:t>Neoplasms</a:t>
            </a:r>
            <a:r>
              <a:rPr lang="en-GB" sz="1800" dirty="0" smtClean="0"/>
              <a:t>, Conflict and Terrorism, Diabetes Mellitus, Chronic Kidney Disease, Poisonings, Protein-Energy Malnutrition, Road Injuries, Chronic Respiratory Diseases, Cirrhosis and Other Chronic Liver Diseases, Digestive Diseases, Fire, Heat, and Hot Substances, Acute Hepatitis.</a:t>
            </a:r>
          </a:p>
          <a:p>
            <a:pPr algn="just">
              <a:lnSpc>
                <a:spcPct val="150000"/>
              </a:lnSpc>
              <a:buFont typeface="Wingdings" pitchFamily="2" charset="2"/>
              <a:buChar char="q"/>
            </a:pPr>
            <a:endParaRPr lang="en-IN" sz="1800" dirty="0" smtClean="0"/>
          </a:p>
          <a:p>
            <a:pPr>
              <a:buNone/>
            </a:pPr>
            <a:endParaRPr lang="en-IN" sz="1800" dirty="0" smtClean="0"/>
          </a:p>
          <a:p>
            <a:pPr marL="0" indent="0" algn="just">
              <a:buNone/>
            </a:pP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Dataset</a:t>
            </a:r>
            <a:endParaRPr lang="en-GB" b="1" dirty="0"/>
          </a:p>
        </p:txBody>
      </p:sp>
      <p:pic>
        <p:nvPicPr>
          <p:cNvPr id="5" name="Picture 4"/>
          <p:cNvPicPr/>
          <p:nvPr/>
        </p:nvPicPr>
        <p:blipFill>
          <a:blip r:embed="rId2"/>
          <a:srcRect t="34911" b="16864"/>
          <a:stretch>
            <a:fillRect/>
          </a:stretch>
        </p:blipFill>
        <p:spPr bwMode="auto">
          <a:xfrm>
            <a:off x="228600" y="2133600"/>
            <a:ext cx="8458200" cy="3962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Top 40 Deaths worldwide</a:t>
            </a:r>
            <a:endParaRPr lang="en-GB" b="1" dirty="0"/>
          </a:p>
        </p:txBody>
      </p:sp>
      <p:pic>
        <p:nvPicPr>
          <p:cNvPr id="4" name="Picture 3"/>
          <p:cNvPicPr/>
          <p:nvPr/>
        </p:nvPicPr>
        <p:blipFill>
          <a:blip r:embed="rId2"/>
          <a:srcRect t="26331" b="15385"/>
          <a:stretch>
            <a:fillRect/>
          </a:stretch>
        </p:blipFill>
        <p:spPr bwMode="auto">
          <a:xfrm>
            <a:off x="533400" y="1447800"/>
            <a:ext cx="8077200" cy="3962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533400" y="5657671"/>
            <a:ext cx="8153400" cy="1200329"/>
          </a:xfrm>
          <a:prstGeom prst="rect">
            <a:avLst/>
          </a:prstGeom>
          <a:noFill/>
        </p:spPr>
        <p:txBody>
          <a:bodyPr wrap="square" rtlCol="0">
            <a:spAutoFit/>
          </a:bodyPr>
          <a:lstStyle/>
          <a:p>
            <a:pPr lvl="0"/>
            <a:r>
              <a:rPr lang="en-GB" dirty="0" smtClean="0"/>
              <a:t>From the Above table, the "top 40 - </a:t>
            </a:r>
            <a:r>
              <a:rPr lang="en-GB" dirty="0" err="1" smtClean="0"/>
              <a:t>Total_no_of_Deaths</a:t>
            </a:r>
            <a:r>
              <a:rPr lang="en-GB" dirty="0" smtClean="0"/>
              <a:t>" belongs to 'China' and 'India' because of the fact </a:t>
            </a:r>
            <a:r>
              <a:rPr lang="en-GB" b="1" dirty="0" smtClean="0"/>
              <a:t>"China" and "India"</a:t>
            </a:r>
            <a:r>
              <a:rPr lang="en-GB" dirty="0" smtClean="0"/>
              <a:t> are the </a:t>
            </a:r>
            <a:r>
              <a:rPr lang="en-GB" b="1" dirty="0" smtClean="0"/>
              <a:t>most populated countries</a:t>
            </a:r>
            <a:r>
              <a:rPr lang="en-GB" dirty="0" smtClean="0"/>
              <a:t> of the World</a:t>
            </a:r>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Top 10 causes of death in China</a:t>
            </a:r>
            <a:endParaRPr lang="en-GB" b="1" dirty="0"/>
          </a:p>
        </p:txBody>
      </p:sp>
      <p:pic>
        <p:nvPicPr>
          <p:cNvPr id="5" name="Picture 4" descr="P1.png"/>
          <p:cNvPicPr>
            <a:picLocks noChangeAspect="1"/>
          </p:cNvPicPr>
          <p:nvPr/>
        </p:nvPicPr>
        <p:blipFill>
          <a:blip r:embed="rId2"/>
          <a:stretch>
            <a:fillRect/>
          </a:stretch>
        </p:blipFill>
        <p:spPr>
          <a:xfrm>
            <a:off x="255292" y="1771272"/>
            <a:ext cx="8431508" cy="38675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Top 10 causes of death in India</a:t>
            </a:r>
            <a:endParaRPr lang="en-GB" b="1" dirty="0"/>
          </a:p>
        </p:txBody>
      </p:sp>
      <p:pic>
        <p:nvPicPr>
          <p:cNvPr id="4" name="Picture 3" descr="P2_top10India.png"/>
          <p:cNvPicPr>
            <a:picLocks noChangeAspect="1"/>
          </p:cNvPicPr>
          <p:nvPr/>
        </p:nvPicPr>
        <p:blipFill>
          <a:blip r:embed="rId2"/>
          <a:stretch>
            <a:fillRect/>
          </a:stretch>
        </p:blipFill>
        <p:spPr>
          <a:xfrm>
            <a:off x="421413" y="2076072"/>
            <a:ext cx="8265387" cy="37913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smtClean="0"/>
              <a:t>Which disease is the major cause of death ?</a:t>
            </a:r>
            <a:endParaRPr lang="en-GB" sz="3200" b="1" dirty="0"/>
          </a:p>
        </p:txBody>
      </p:sp>
      <p:sp>
        <p:nvSpPr>
          <p:cNvPr id="6" name="TextBox 5"/>
          <p:cNvSpPr txBox="1"/>
          <p:nvPr/>
        </p:nvSpPr>
        <p:spPr>
          <a:xfrm>
            <a:off x="533400" y="5638800"/>
            <a:ext cx="8001000" cy="646331"/>
          </a:xfrm>
          <a:prstGeom prst="rect">
            <a:avLst/>
          </a:prstGeom>
          <a:noFill/>
        </p:spPr>
        <p:txBody>
          <a:bodyPr wrap="square" rtlCol="0">
            <a:spAutoFit/>
          </a:bodyPr>
          <a:lstStyle/>
          <a:p>
            <a:r>
              <a:rPr lang="en-GB" b="1" dirty="0" smtClean="0"/>
              <a:t>Out of 204 countries in the dataset, cardiovascular diseases are a major cause of death for 156 countries</a:t>
            </a:r>
            <a:endParaRPr lang="en-GB" dirty="0"/>
          </a:p>
        </p:txBody>
      </p:sp>
      <p:pic>
        <p:nvPicPr>
          <p:cNvPr id="5" name="Picture 4"/>
          <p:cNvPicPr/>
          <p:nvPr/>
        </p:nvPicPr>
        <p:blipFill>
          <a:blip r:embed="rId2"/>
          <a:srcRect t="29551" b="29944"/>
          <a:stretch>
            <a:fillRect/>
          </a:stretch>
        </p:blipFill>
        <p:spPr bwMode="auto">
          <a:xfrm>
            <a:off x="381000" y="1828800"/>
            <a:ext cx="8305800" cy="3276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smtClean="0"/>
              <a:t>Which year is the deadliest?</a:t>
            </a:r>
            <a:endParaRPr lang="en-GB" sz="3200" b="1" dirty="0"/>
          </a:p>
        </p:txBody>
      </p:sp>
      <p:pic>
        <p:nvPicPr>
          <p:cNvPr id="7" name="Picture 6" descr="P5_deathbyyear.png"/>
          <p:cNvPicPr>
            <a:picLocks noChangeAspect="1"/>
          </p:cNvPicPr>
          <p:nvPr/>
        </p:nvPicPr>
        <p:blipFill>
          <a:blip r:embed="rId2"/>
          <a:stretch>
            <a:fillRect/>
          </a:stretch>
        </p:blipFill>
        <p:spPr>
          <a:xfrm>
            <a:off x="1447800" y="1295400"/>
            <a:ext cx="6084878" cy="37857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p:cNvSpPr txBox="1"/>
          <p:nvPr/>
        </p:nvSpPr>
        <p:spPr>
          <a:xfrm>
            <a:off x="533400" y="5638800"/>
            <a:ext cx="8001000" cy="646331"/>
          </a:xfrm>
          <a:prstGeom prst="rect">
            <a:avLst/>
          </a:prstGeom>
          <a:noFill/>
        </p:spPr>
        <p:txBody>
          <a:bodyPr wrap="square" rtlCol="0">
            <a:spAutoFit/>
          </a:bodyPr>
          <a:lstStyle/>
          <a:p>
            <a:pPr lvl="0"/>
            <a:r>
              <a:rPr lang="en-GB" b="1" dirty="0" smtClean="0"/>
              <a:t>Deadliest year appears to be 2019</a:t>
            </a:r>
            <a:r>
              <a:rPr lang="en-GB" dirty="0" smtClean="0"/>
              <a:t> in terms of death counts; however it was due to the increase of the world population each year.</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726</Words>
  <Application>Microsoft Office PowerPoint</Application>
  <PresentationFormat>On-screen Show (4:3)</PresentationFormat>
  <Paragraphs>48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Cause of Death</vt:lpstr>
      <vt:lpstr>Problem Statement</vt:lpstr>
      <vt:lpstr>About the dataset</vt:lpstr>
      <vt:lpstr>Dataset</vt:lpstr>
      <vt:lpstr>Top 40 Deaths worldwide</vt:lpstr>
      <vt:lpstr>Top 10 causes of death in China</vt:lpstr>
      <vt:lpstr>Top 10 causes of death in India</vt:lpstr>
      <vt:lpstr>Which disease is the major cause of death ?</vt:lpstr>
      <vt:lpstr>Which year is the deadliest?</vt:lpstr>
      <vt:lpstr>Which country suffered most from CVD ?</vt:lpstr>
      <vt:lpstr>Which country suffered most from HIV/AIDS ?</vt:lpstr>
      <vt:lpstr>Which country suffered most from Neoplasm ?</vt:lpstr>
      <vt:lpstr>Which country suffered most from Diarrheal Diseases ?</vt:lpstr>
      <vt:lpstr>Which country suffered most from Malaria ?</vt:lpstr>
      <vt:lpstr>Which year suffered more deaths due to Malaria?</vt:lpstr>
      <vt:lpstr>Which country suffered most from Neonatal disorders?</vt:lpstr>
      <vt:lpstr>Which country suffered most from Lower Respiratory Infection?</vt:lpstr>
      <vt:lpstr>Which country suffered most Conflict &amp; Terrorism ?</vt:lpstr>
      <vt:lpstr>Which year see max death due to Conflict &amp; Terrorism ?</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Cause of Death</dc:title>
  <dc:creator>DELL</dc:creator>
  <cp:lastModifiedBy>DELL</cp:lastModifiedBy>
  <cp:revision>34</cp:revision>
  <dcterms:created xsi:type="dcterms:W3CDTF">2006-08-16T00:00:00Z</dcterms:created>
  <dcterms:modified xsi:type="dcterms:W3CDTF">2022-12-18T18:42:57Z</dcterms:modified>
</cp:coreProperties>
</file>