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97597-A063-4551-AC0E-79984150E2B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0AF7F-160D-4A76-B378-9B18BF36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0AF7F-160D-4A76-B378-9B18BF3628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0AF7F-160D-4A76-B378-9B18BF3628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0AF7F-160D-4A76-B378-9B18BF3628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0AF7F-160D-4A76-B378-9B18BF3628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0AF7F-160D-4A76-B378-9B18BF3628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0AF7F-160D-4A76-B378-9B18BF3628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0AF7F-160D-4A76-B378-9B18BF3628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0AF7F-160D-4A76-B378-9B18BF3628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0AF7F-160D-4A76-B378-9B18BF3628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0AF7F-160D-4A76-B378-9B18BF3628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0AF7F-160D-4A76-B378-9B18BF3628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6412647_E-retail_factors_for_customer_activation_and_retention_An_empirical_study_from_Indian_e-commerce_custome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E-Commerce Platform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b="1" u="sng" dirty="0">
                <a:hlinkClick r:id="rId2"/>
              </a:rPr>
              <a:t>E-retail factors for customer activation and retention: A case study from Indian e-commerce customers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Univariate Analysis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066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 smtClean="0"/>
              <a:t>For</a:t>
            </a:r>
            <a:r>
              <a:rPr lang="en-IN" sz="1600" b="1" dirty="0" smtClean="0"/>
              <a:t> </a:t>
            </a:r>
            <a:r>
              <a:rPr lang="en-IN" sz="1600" b="1" dirty="0"/>
              <a:t>Column 49 to Column 61 </a:t>
            </a:r>
            <a:r>
              <a:rPr lang="en-IN" sz="1600" dirty="0" smtClean="0"/>
              <a:t>which </a:t>
            </a:r>
            <a:r>
              <a:rPr lang="en-IN" sz="1600" dirty="0"/>
              <a:t>tells about the </a:t>
            </a:r>
            <a:r>
              <a:rPr lang="en-IN" sz="1600" b="1" u="sng" dirty="0"/>
              <a:t>performance</a:t>
            </a:r>
            <a:r>
              <a:rPr lang="en-IN" sz="1600" dirty="0"/>
              <a:t> of the online-retailers</a:t>
            </a:r>
            <a:endParaRPr lang="en-US" sz="1600" dirty="0"/>
          </a:p>
          <a:p>
            <a:pPr lvl="0" algn="just">
              <a:lnSpc>
                <a:spcPct val="150000"/>
              </a:lnSpc>
            </a:pPr>
            <a:r>
              <a:rPr lang="en-IN" sz="1600" dirty="0" smtClean="0"/>
              <a:t>, </a:t>
            </a:r>
            <a:r>
              <a:rPr lang="en-IN" sz="1600" dirty="0" smtClean="0"/>
              <a:t>analysis </a:t>
            </a:r>
            <a:r>
              <a:rPr lang="en-IN" sz="1600" dirty="0" smtClean="0"/>
              <a:t>of </a:t>
            </a:r>
            <a:r>
              <a:rPr lang="en-IN" sz="1600" b="1" dirty="0" smtClean="0"/>
              <a:t>brand image </a:t>
            </a:r>
            <a:r>
              <a:rPr lang="en-IN" sz="1600" dirty="0" smtClean="0"/>
              <a:t>using </a:t>
            </a:r>
            <a:r>
              <a:rPr lang="en-IN" sz="1600" b="1" u="sng" dirty="0" smtClean="0"/>
              <a:t>Pie chart</a:t>
            </a:r>
            <a:r>
              <a:rPr lang="en-IN" sz="1600" dirty="0" smtClean="0"/>
              <a:t> 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1676400"/>
            <a:ext cx="9144000" cy="5116661"/>
            <a:chOff x="0" y="1676400"/>
            <a:chExt cx="9144000" cy="511666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" y="1688454"/>
              <a:ext cx="4236232" cy="243434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0" y="4343400"/>
              <a:ext cx="4572000" cy="229726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611" y="1676400"/>
              <a:ext cx="3981389" cy="24463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6600"/>
              <a:ext cx="4648200" cy="224646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314700" y="4122796"/>
              <a:ext cx="2514600" cy="738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Amazon and Flipkart gains maximum vote for all performance parameters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629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Univariate Analysis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066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 smtClean="0"/>
              <a:t>For</a:t>
            </a:r>
            <a:r>
              <a:rPr lang="en-IN" sz="1600" b="1" dirty="0" smtClean="0"/>
              <a:t> </a:t>
            </a:r>
            <a:r>
              <a:rPr lang="en-IN" sz="1600" b="1" dirty="0"/>
              <a:t>Column 49 to Column 61 </a:t>
            </a:r>
            <a:r>
              <a:rPr lang="en-IN" sz="1600" dirty="0" smtClean="0"/>
              <a:t>which </a:t>
            </a:r>
            <a:r>
              <a:rPr lang="en-IN" sz="1600" dirty="0"/>
              <a:t>tells about the </a:t>
            </a:r>
            <a:r>
              <a:rPr lang="en-IN" sz="1600" b="1" u="sng" dirty="0"/>
              <a:t>performance</a:t>
            </a:r>
            <a:r>
              <a:rPr lang="en-IN" sz="1600" dirty="0"/>
              <a:t> of the online-retailers</a:t>
            </a:r>
            <a:endParaRPr lang="en-US" sz="1600" dirty="0"/>
          </a:p>
          <a:p>
            <a:pPr lvl="0" algn="just">
              <a:lnSpc>
                <a:spcPct val="150000"/>
              </a:lnSpc>
            </a:pPr>
            <a:r>
              <a:rPr lang="en-IN" sz="1600" dirty="0" smtClean="0"/>
              <a:t>, </a:t>
            </a:r>
            <a:r>
              <a:rPr lang="en-IN" sz="1600" dirty="0" smtClean="0"/>
              <a:t>analysis </a:t>
            </a:r>
            <a:r>
              <a:rPr lang="en-IN" sz="1600" dirty="0" smtClean="0"/>
              <a:t>of </a:t>
            </a:r>
            <a:r>
              <a:rPr lang="en-IN" sz="1600" b="1" dirty="0" smtClean="0"/>
              <a:t>brand image </a:t>
            </a:r>
            <a:r>
              <a:rPr lang="en-IN" sz="1600" dirty="0" smtClean="0"/>
              <a:t>using </a:t>
            </a:r>
            <a:r>
              <a:rPr lang="en-IN" sz="1600" b="1" u="sng" dirty="0" smtClean="0"/>
              <a:t>Pie chart</a:t>
            </a:r>
            <a:r>
              <a:rPr lang="en-IN" sz="1600" dirty="0" smtClean="0"/>
              <a:t> 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1897797"/>
            <a:ext cx="9144000" cy="4901102"/>
            <a:chOff x="0" y="1897797"/>
            <a:chExt cx="9144000" cy="49011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7797"/>
              <a:ext cx="5017434" cy="257498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0626" y="2128172"/>
              <a:ext cx="4083374" cy="211423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7434" y="4436699"/>
              <a:ext cx="3855944" cy="23622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94167" y="4942005"/>
              <a:ext cx="4229100" cy="1351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1400" b="1" u="sng" dirty="0"/>
                <a:t>Amazon, Flipkart</a:t>
              </a:r>
              <a:r>
                <a:rPr lang="en-US" sz="1400" b="1" dirty="0"/>
                <a:t> have been had the highest votes for having all the positive points and have maintained a very good </a:t>
              </a:r>
              <a:r>
                <a:rPr lang="en-US" sz="1400" b="1" u="sng" dirty="0"/>
                <a:t>brand image</a:t>
              </a:r>
              <a:r>
                <a:rPr lang="en-US" sz="1400" b="1" dirty="0"/>
                <a:t> followed by Paytm and the Myntra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6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Bivariate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76200" y="1092875"/>
            <a:ext cx="8990189" cy="5612725"/>
            <a:chOff x="76200" y="1066800"/>
            <a:chExt cx="8990189" cy="56127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" y="1066801"/>
              <a:ext cx="4418189" cy="34995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066800"/>
              <a:ext cx="4308557" cy="341271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28600" y="4648200"/>
              <a:ext cx="4343400" cy="20313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US" sz="1400" dirty="0" smtClean="0"/>
                <a:t>Highest number of people(age group 20’s, 30’s and 40’s) have been shopping online for above 4 years except for the age group below 20 years and above 50 years</a:t>
              </a:r>
            </a:p>
            <a:p>
              <a:pPr marL="285750" lvl="0" indent="-2857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US" sz="1400" dirty="0" smtClean="0"/>
                <a:t>People </a:t>
              </a:r>
              <a:r>
                <a:rPr lang="en-US" sz="1400" dirty="0"/>
                <a:t>who are shopping online for 1-2 years does not include teenagers and elder people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2989" y="4826485"/>
              <a:ext cx="4343400" cy="16747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285750" lvl="0" indent="-285750" algn="just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US" sz="1400" dirty="0"/>
                <a:t>Even though people who are shopping online for more than </a:t>
              </a:r>
              <a:r>
                <a:rPr lang="en-US" sz="1400" dirty="0" smtClean="0"/>
                <a:t>4 </a:t>
              </a:r>
              <a:r>
                <a:rPr lang="en-US" sz="1400" dirty="0"/>
                <a:t>years do not use the application rather use search engine and direct </a:t>
              </a:r>
              <a:r>
                <a:rPr lang="en-US" sz="1400" dirty="0" err="1"/>
                <a:t>Url's</a:t>
              </a:r>
              <a:r>
                <a:rPr lang="en-US" sz="1400" dirty="0"/>
                <a:t> in large number which indicates that online brands should update all their platforms rather than just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Bivariate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38289" y="1758435"/>
            <a:ext cx="8853311" cy="4642365"/>
            <a:chOff x="138289" y="1758435"/>
            <a:chExt cx="8853311" cy="46423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758435"/>
              <a:ext cx="4417948" cy="349936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758435"/>
              <a:ext cx="4343400" cy="344031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38289" y="5695542"/>
              <a:ext cx="4343400" cy="7052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1400" dirty="0"/>
                <a:t>Majority of online shoppers use </a:t>
              </a:r>
              <a:r>
                <a:rPr lang="en-US" sz="1400" b="1" dirty="0"/>
                <a:t>Mobile Internet</a:t>
              </a:r>
              <a:r>
                <a:rPr lang="en-US" sz="1400" dirty="0"/>
                <a:t> to access the internet while shopping online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8200" y="5786561"/>
              <a:ext cx="434340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algn="ctr"/>
              <a:r>
                <a:rPr lang="en-US" sz="1400" b="1" dirty="0"/>
                <a:t>Smartphone</a:t>
              </a:r>
              <a:r>
                <a:rPr lang="en-US" sz="1400" dirty="0"/>
                <a:t> is the major device use to access the online shopping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4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Bivariate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1" y="1524000"/>
            <a:ext cx="8915399" cy="4684476"/>
            <a:chOff x="76201" y="1524000"/>
            <a:chExt cx="8915399" cy="46844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1" y="1524000"/>
              <a:ext cx="4343400" cy="344031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134" y="1524000"/>
              <a:ext cx="4326466" cy="344118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8372" y="5503218"/>
              <a:ext cx="4319057" cy="7052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1400" dirty="0"/>
                <a:t>Majority of online shoppers use </a:t>
              </a:r>
              <a:r>
                <a:rPr lang="en-US" sz="1400" b="1" dirty="0"/>
                <a:t>Google Chrome browser</a:t>
              </a:r>
              <a:r>
                <a:rPr lang="en-US" sz="1400" dirty="0"/>
                <a:t> on their device to access the website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65134" y="5503218"/>
              <a:ext cx="4326466" cy="7052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1400" dirty="0"/>
                <a:t>Majority of online shoppers use </a:t>
              </a:r>
              <a:r>
                <a:rPr lang="en-US" sz="1400" b="1" dirty="0"/>
                <a:t>Credit/Debit cards</a:t>
              </a:r>
              <a:r>
                <a:rPr lang="en-US" sz="1400" dirty="0"/>
                <a:t> as their preferred payment option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Bivariate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48151" y="1371599"/>
            <a:ext cx="8247698" cy="4800601"/>
            <a:chOff x="448151" y="1371599"/>
            <a:chExt cx="8247698" cy="4800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51" y="1371599"/>
              <a:ext cx="8247698" cy="330734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828675" y="5143777"/>
              <a:ext cx="7515226" cy="10284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US" sz="1400" dirty="0"/>
                <a:t>Heavy shoppers who shop more than 41 times a year shop from all the online brands</a:t>
              </a:r>
            </a:p>
            <a:p>
              <a:pPr marL="285750" lvl="0" indent="-2857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US" sz="1400" dirty="0"/>
                <a:t>Some of the people who shop for 31-40 and less than 10 times a year seem to exclude Myntra</a:t>
              </a:r>
            </a:p>
            <a:p>
              <a:pPr marL="285750" lvl="0" indent="-2857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US" sz="1400" dirty="0"/>
                <a:t>People shop from Amazon and Flipkart whatever be the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57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Bivariate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8100" y="1387860"/>
            <a:ext cx="9067800" cy="4082281"/>
            <a:chOff x="0" y="1371600"/>
            <a:chExt cx="9067800" cy="40822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71600"/>
              <a:ext cx="4493400" cy="295895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400" y="1389578"/>
              <a:ext cx="4493400" cy="29398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88100" y="4876800"/>
              <a:ext cx="4231500" cy="415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dirty="0" smtClean="0"/>
                <a:t>Amazon &amp; Flipkart </a:t>
              </a:r>
              <a:r>
                <a:rPr lang="en-US" sz="1400" dirty="0" smtClean="0"/>
                <a:t>is taking longer time to get logged in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62500" y="4715217"/>
              <a:ext cx="4117200" cy="738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/>
                <a:t>Amazon, Flipkart  and  Snapdeal  </a:t>
              </a:r>
              <a:r>
                <a:rPr lang="en-US" sz="1400" dirty="0" smtClean="0"/>
                <a:t>takes longer time in displaying  graphics and photos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26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Bivariate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" y="1600199"/>
            <a:ext cx="9023701" cy="4015265"/>
            <a:chOff x="44099" y="1600199"/>
            <a:chExt cx="9023701" cy="40152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0" y="1600199"/>
              <a:ext cx="4391847" cy="26631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955" y="1600200"/>
              <a:ext cx="4391845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4099" y="4876800"/>
              <a:ext cx="4680301" cy="738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/>
                <a:t>Amazon and Flipkart </a:t>
              </a:r>
              <a:r>
                <a:rPr lang="en-US" sz="1400" dirty="0" smtClean="0"/>
                <a:t>declares their promotion sales period late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3277" y="4893503"/>
              <a:ext cx="4117200" cy="7052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/>
                <a:t>Amazon, Flipkart, Paytm and Myntra  </a:t>
              </a:r>
              <a:r>
                <a:rPr lang="en-US" sz="1400" dirty="0" smtClean="0"/>
                <a:t>has longer page loading time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6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Bivariate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0159" y="1529090"/>
            <a:ext cx="9083682" cy="3799820"/>
            <a:chOff x="-10221" y="1981200"/>
            <a:chExt cx="9083682" cy="37998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221" y="1981200"/>
              <a:ext cx="4501461" cy="274397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990003"/>
              <a:ext cx="4501461" cy="273439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97409" y="5257800"/>
              <a:ext cx="388620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Amazon and Flipkart have limited mode of payment on most products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0130" y="5257800"/>
              <a:ext cx="350520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Majority of people thinks Amazon has longer delivery product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7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Bivariate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946312"/>
            <a:ext cx="9067800" cy="3453708"/>
            <a:chOff x="0" y="1946312"/>
            <a:chExt cx="9067800" cy="34537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3925"/>
              <a:ext cx="4495800" cy="271182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946312"/>
              <a:ext cx="4495800" cy="27500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4800" y="4876800"/>
              <a:ext cx="388620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Majority thinks Amazon undergo lot of change in website/application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4876800"/>
              <a:ext cx="388620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Amazon leads in frequent disruption while altering pages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7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Problem Statement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The case study identified five factors that contribute to the success of an e-commerce store:</a:t>
            </a:r>
          </a:p>
          <a:p>
            <a:pPr algn="just">
              <a:buFont typeface="Wingdings" pitchFamily="2" charset="2"/>
              <a:buChar char="q"/>
            </a:pPr>
            <a:r>
              <a:rPr lang="en-IN" sz="1800" dirty="0"/>
              <a:t>S</a:t>
            </a:r>
            <a:r>
              <a:rPr lang="en-IN" sz="1800" dirty="0" smtClean="0"/>
              <a:t>ervice quality</a:t>
            </a:r>
          </a:p>
          <a:p>
            <a:pPr algn="just">
              <a:buFont typeface="Wingdings" pitchFamily="2" charset="2"/>
              <a:buChar char="q"/>
            </a:pPr>
            <a:r>
              <a:rPr lang="en-IN" sz="1800" dirty="0" smtClean="0"/>
              <a:t>System quality</a:t>
            </a:r>
          </a:p>
          <a:p>
            <a:pPr algn="just">
              <a:buFont typeface="Wingdings" pitchFamily="2" charset="2"/>
              <a:buChar char="q"/>
            </a:pPr>
            <a:r>
              <a:rPr lang="en-IN" sz="1800" dirty="0" smtClean="0"/>
              <a:t>Information quality</a:t>
            </a:r>
          </a:p>
          <a:p>
            <a:pPr algn="just">
              <a:buFont typeface="Wingdings" pitchFamily="2" charset="2"/>
              <a:buChar char="q"/>
            </a:pPr>
            <a:r>
              <a:rPr lang="en-IN" sz="1800" dirty="0" smtClean="0"/>
              <a:t>Trust </a:t>
            </a:r>
          </a:p>
          <a:p>
            <a:pPr algn="just">
              <a:buFont typeface="Wingdings" pitchFamily="2" charset="2"/>
              <a:buChar char="q"/>
            </a:pPr>
            <a:r>
              <a:rPr lang="en-IN" sz="1800" dirty="0" smtClean="0"/>
              <a:t>Net benefit</a:t>
            </a:r>
          </a:p>
          <a:p>
            <a:pPr marL="0" indent="0" algn="just">
              <a:buNone/>
            </a:pPr>
            <a:r>
              <a:rPr lang="en-IN" sz="2000" dirty="0" smtClean="0"/>
              <a:t>On the basis of above points, the </a:t>
            </a:r>
            <a:r>
              <a:rPr lang="en-IN" sz="2000" dirty="0"/>
              <a:t>data is collected from the Indian online </a:t>
            </a:r>
            <a:r>
              <a:rPr lang="en-IN" sz="2000" dirty="0" smtClean="0"/>
              <a:t>shoppers to investigate </a:t>
            </a:r>
            <a:r>
              <a:rPr lang="en-IN" sz="2000" dirty="0"/>
              <a:t>the factors that influence the online customers repeat purchase </a:t>
            </a:r>
            <a:r>
              <a:rPr lang="en-IN" sz="2000" dirty="0" smtClean="0"/>
              <a:t>intention.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b="1" u="sng" dirty="0"/>
              <a:t>T</a:t>
            </a:r>
            <a:r>
              <a:rPr lang="en-IN" sz="2000" b="1" u="sng" dirty="0" smtClean="0"/>
              <a:t>o </a:t>
            </a:r>
            <a:r>
              <a:rPr lang="en-IN" sz="2000" b="1" u="sng" dirty="0"/>
              <a:t>give findings and conclusions in detailed data analysis </a:t>
            </a:r>
            <a:r>
              <a:rPr lang="en-IN" sz="2000" b="1" u="sng" dirty="0" smtClean="0"/>
              <a:t>from the given dataset</a:t>
            </a: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23201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7" y="2286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Multi</a:t>
            </a:r>
            <a:r>
              <a:rPr lang="en-US" sz="3200" b="1" dirty="0" smtClean="0"/>
              <a:t>variate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66800"/>
            <a:ext cx="6324601" cy="37958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5028732"/>
            <a:ext cx="72390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Almost all the people who have shopped from Amazon, Flipkart and Paytm are satisfied. People who shop from all the online brands doesn’t seem to be satisfied</a:t>
            </a:r>
          </a:p>
        </p:txBody>
      </p:sp>
    </p:spTree>
    <p:extLst>
      <p:ext uri="{BB962C8B-B14F-4D97-AF65-F5344CB8AC3E}">
        <p14:creationId xmlns:p14="http://schemas.microsoft.com/office/powerpoint/2010/main" val="33103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7" y="2286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Multi</a:t>
            </a:r>
            <a:r>
              <a:rPr lang="en-US" sz="3200" b="1" dirty="0" smtClean="0"/>
              <a:t>variate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98" y="1066800"/>
            <a:ext cx="6348204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942" y="4944070"/>
            <a:ext cx="8610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People shopping from amazon and </a:t>
            </a:r>
            <a:r>
              <a:rPr lang="en-US" dirty="0" smtClean="0"/>
              <a:t>Paytm </a:t>
            </a:r>
            <a:r>
              <a:rPr lang="en-US" dirty="0"/>
              <a:t>are getting benefits from the loyalty points, Flipkart and Snapdeal also seem to give such benefits but people who shop from almost everywhere disagree with this statement too</a:t>
            </a:r>
          </a:p>
        </p:txBody>
      </p:sp>
    </p:spTree>
    <p:extLst>
      <p:ext uri="{BB962C8B-B14F-4D97-AF65-F5344CB8AC3E}">
        <p14:creationId xmlns:p14="http://schemas.microsoft.com/office/powerpoint/2010/main" val="38845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7" y="2286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Multi</a:t>
            </a:r>
            <a:r>
              <a:rPr lang="en-US" sz="3200" b="1" dirty="0" smtClean="0"/>
              <a:t>variate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32" y="1066800"/>
            <a:ext cx="6063137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942" y="4648200"/>
            <a:ext cx="86106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 lines, we can see that </a:t>
            </a:r>
            <a:r>
              <a:rPr lang="en-US" b="1" dirty="0"/>
              <a:t>density of female customers is more than male</a:t>
            </a:r>
            <a:endParaRPr lang="en-US" dirty="0"/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Men living in Bangalore and Ghaziabad shop have shopped online for less than 1 year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Highest number of men shopping online belong from Delhi and Noida, while men from Moradabad have been shopping online for the longest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Women from Meerut and Noida have shopped the </a:t>
            </a:r>
            <a:r>
              <a:rPr lang="en-US" dirty="0" smtClean="0"/>
              <a:t>longest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7" y="2286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Conclusion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942" y="1385711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u="sng" dirty="0"/>
              <a:t>Amazon, Flipkart</a:t>
            </a:r>
            <a:r>
              <a:rPr lang="en-US" b="1" dirty="0"/>
              <a:t> have been had the highest votes for having all the positive points and have maintained a very good </a:t>
            </a:r>
            <a:r>
              <a:rPr lang="en-US" b="1" u="sng" dirty="0"/>
              <a:t>brand image</a:t>
            </a:r>
            <a:r>
              <a:rPr lang="en-US" b="1" dirty="0"/>
              <a:t> followed by Paytm and the </a:t>
            </a:r>
            <a:r>
              <a:rPr lang="en-US" b="1" dirty="0" smtClean="0"/>
              <a:t>Myntra</a:t>
            </a:r>
          </a:p>
          <a:p>
            <a:pPr lvl="0">
              <a:lnSpc>
                <a:spcPct val="150000"/>
              </a:lnSpc>
            </a:pPr>
            <a:endParaRPr lang="en-US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/>
              <a:t>Customers seem to be more loyal to </a:t>
            </a:r>
            <a:r>
              <a:rPr lang="en-US" b="1" u="sng" dirty="0"/>
              <a:t>Amazon, Flipkart and Paytm</a:t>
            </a:r>
            <a:r>
              <a:rPr lang="en-US" b="1" dirty="0"/>
              <a:t> as even though many of them have given negative remarks about them still they would recommend these platforms to their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868362"/>
          </a:xfrm>
        </p:spPr>
        <p:txBody>
          <a:bodyPr/>
          <a:lstStyle/>
          <a:p>
            <a:r>
              <a:rPr lang="en-US" b="1" dirty="0" smtClean="0"/>
              <a:t>About the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800" dirty="0"/>
              <a:t>The dataset contains 269 observations with 71 columns in each </a:t>
            </a:r>
            <a:r>
              <a:rPr lang="en-IN" sz="1800" dirty="0" smtClean="0"/>
              <a:t>observation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800" b="1" dirty="0"/>
              <a:t>Column 1 to Column 6</a:t>
            </a:r>
            <a:r>
              <a:rPr lang="en-IN" sz="1800" dirty="0"/>
              <a:t> - contains </a:t>
            </a:r>
            <a:r>
              <a:rPr lang="en-IN" sz="1800" b="1" u="sng" dirty="0"/>
              <a:t>customer information</a:t>
            </a:r>
            <a:r>
              <a:rPr lang="en-IN" sz="1800" dirty="0"/>
              <a:t> </a:t>
            </a:r>
            <a:endParaRPr lang="en-IN" sz="1800" dirty="0" smtClean="0"/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800" b="1" dirty="0" smtClean="0"/>
              <a:t>Column </a:t>
            </a:r>
            <a:r>
              <a:rPr lang="en-IN" sz="1800" b="1" dirty="0"/>
              <a:t>7 to Column 15</a:t>
            </a:r>
            <a:r>
              <a:rPr lang="en-IN" sz="1800" dirty="0"/>
              <a:t> - contains the way to access the online shopping </a:t>
            </a:r>
            <a:r>
              <a:rPr lang="en-IN" sz="1800" dirty="0" smtClean="0"/>
              <a:t>platform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800" b="1" dirty="0" smtClean="0"/>
              <a:t>Column </a:t>
            </a:r>
            <a:r>
              <a:rPr lang="en-IN" sz="1800" b="1" dirty="0"/>
              <a:t>16 and Column 17</a:t>
            </a:r>
            <a:r>
              <a:rPr lang="en-IN" sz="1800" dirty="0"/>
              <a:t> - tells </a:t>
            </a:r>
            <a:r>
              <a:rPr lang="en-IN" sz="1800" dirty="0" smtClean="0"/>
              <a:t>the </a:t>
            </a:r>
            <a:r>
              <a:rPr lang="en-IN" sz="1800" dirty="0"/>
              <a:t>reason of </a:t>
            </a:r>
            <a:r>
              <a:rPr lang="en-IN" sz="1800" b="1" u="sng" dirty="0"/>
              <a:t>abandoning the shopping cart</a:t>
            </a:r>
            <a:r>
              <a:rPr lang="en-IN" sz="1800" dirty="0"/>
              <a:t> </a:t>
            </a:r>
            <a:endParaRPr lang="en-IN" sz="1800" dirty="0" smtClean="0"/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800" b="1" dirty="0" smtClean="0"/>
              <a:t>Column </a:t>
            </a:r>
            <a:r>
              <a:rPr lang="en-IN" sz="1800" b="1" dirty="0"/>
              <a:t>18 to Column 47</a:t>
            </a:r>
            <a:r>
              <a:rPr lang="en-IN" sz="1800" dirty="0"/>
              <a:t> - contains </a:t>
            </a:r>
            <a:r>
              <a:rPr lang="en-IN" sz="1800" b="1" u="sng" dirty="0"/>
              <a:t>customer experience</a:t>
            </a:r>
            <a:r>
              <a:rPr lang="en-IN" sz="1800" dirty="0"/>
              <a:t> of online </a:t>
            </a:r>
            <a:r>
              <a:rPr lang="en-IN" sz="1800" dirty="0" smtClean="0"/>
              <a:t>shopping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800" dirty="0" smtClean="0"/>
              <a:t> </a:t>
            </a:r>
            <a:r>
              <a:rPr lang="en-IN" sz="1800" b="1" dirty="0" smtClean="0"/>
              <a:t>Column </a:t>
            </a:r>
            <a:r>
              <a:rPr lang="en-IN" sz="1800" b="1" dirty="0"/>
              <a:t>48</a:t>
            </a:r>
            <a:r>
              <a:rPr lang="en-IN" sz="1800" dirty="0"/>
              <a:t> - tells about </a:t>
            </a:r>
            <a:r>
              <a:rPr lang="en-IN" sz="1800" b="1" u="sng" dirty="0" smtClean="0"/>
              <a:t> </a:t>
            </a:r>
            <a:r>
              <a:rPr lang="en-IN" sz="1800" b="1" u="sng" dirty="0"/>
              <a:t>preferred online – retailer </a:t>
            </a:r>
            <a:r>
              <a:rPr lang="en-IN" sz="1800" dirty="0" smtClean="0"/>
              <a:t>shopped in the past</a:t>
            </a:r>
            <a:endParaRPr lang="en-US" sz="1800" dirty="0"/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800" b="1" dirty="0"/>
              <a:t>Column 49 to Column 61 </a:t>
            </a:r>
            <a:r>
              <a:rPr lang="en-IN" sz="1800" dirty="0"/>
              <a:t>- tells about the </a:t>
            </a:r>
            <a:r>
              <a:rPr lang="en-IN" sz="1800" b="1" u="sng" dirty="0"/>
              <a:t>performance</a:t>
            </a:r>
            <a:r>
              <a:rPr lang="en-IN" sz="1800" dirty="0"/>
              <a:t> of the online-retailers</a:t>
            </a:r>
            <a:endParaRPr lang="en-US" sz="1800" dirty="0"/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800" b="1" dirty="0"/>
              <a:t>Column 62 to Column 70</a:t>
            </a:r>
            <a:r>
              <a:rPr lang="en-IN" sz="1800" dirty="0"/>
              <a:t> - tells about the </a:t>
            </a:r>
            <a:r>
              <a:rPr lang="en-IN" sz="1800" b="1" u="sng" dirty="0"/>
              <a:t>bad experiences</a:t>
            </a:r>
            <a:r>
              <a:rPr lang="en-IN" sz="1800" dirty="0"/>
              <a:t> of the online-retailers</a:t>
            </a:r>
            <a:endParaRPr lang="en-US" sz="1800" dirty="0"/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800" b="1" dirty="0"/>
              <a:t>Column 71</a:t>
            </a:r>
            <a:r>
              <a:rPr lang="en-IN" sz="1800" dirty="0"/>
              <a:t> - Recommendation to friend the </a:t>
            </a:r>
            <a:r>
              <a:rPr lang="en-IN" sz="1800" b="1" u="sng" dirty="0"/>
              <a:t>preferred online-retailer</a:t>
            </a:r>
            <a:r>
              <a:rPr lang="en-IN" sz="1800" dirty="0"/>
              <a:t> (</a:t>
            </a:r>
            <a:r>
              <a:rPr lang="en-IN" sz="1800" b="1" u="sng" dirty="0" smtClean="0"/>
              <a:t>target/label</a:t>
            </a:r>
            <a:r>
              <a:rPr lang="en-IN" sz="1800" dirty="0" smtClean="0"/>
              <a:t>) 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68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Initial Observations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The dataset contains </a:t>
            </a:r>
            <a:r>
              <a:rPr lang="en-US" sz="1800" b="1" dirty="0"/>
              <a:t>269 rows and 71 columns</a:t>
            </a:r>
            <a:r>
              <a:rPr lang="en-US" sz="1800" dirty="0"/>
              <a:t>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The given dataset has </a:t>
            </a:r>
            <a:r>
              <a:rPr lang="en-US" sz="1800" b="1" dirty="0"/>
              <a:t>no missing values</a:t>
            </a:r>
            <a:r>
              <a:rPr lang="en-US" sz="1800" dirty="0"/>
              <a:t> in the observations.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All the columns are of </a:t>
            </a:r>
            <a:r>
              <a:rPr lang="en-US" sz="1800" b="1" dirty="0"/>
              <a:t>object data type</a:t>
            </a:r>
            <a:r>
              <a:rPr lang="en-US" sz="1800" dirty="0"/>
              <a:t> except </a:t>
            </a:r>
            <a:r>
              <a:rPr lang="en-US" sz="1800" dirty="0" smtClean="0"/>
              <a:t>pin code </a:t>
            </a:r>
            <a:r>
              <a:rPr lang="en-US" sz="1800" dirty="0"/>
              <a:t>column.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 On checking unique values of the columns, we observe that </a:t>
            </a:r>
            <a:r>
              <a:rPr lang="en-US" sz="1800" b="1" dirty="0"/>
              <a:t>all the columns are categorical</a:t>
            </a:r>
            <a:r>
              <a:rPr lang="en-US" sz="1800" dirty="0"/>
              <a:t> in nature.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As far as </a:t>
            </a:r>
            <a:r>
              <a:rPr lang="en-US" sz="1800" b="1" dirty="0"/>
              <a:t>columns heading</a:t>
            </a:r>
            <a:r>
              <a:rPr lang="en-US" sz="1800" dirty="0"/>
              <a:t> is concerned, it consist of </a:t>
            </a:r>
            <a:r>
              <a:rPr lang="en-US" sz="1800" b="1" dirty="0"/>
              <a:t>tab spaces, digits, leading and trailing spaces </a:t>
            </a:r>
            <a:r>
              <a:rPr lang="en-US" sz="1800" dirty="0"/>
              <a:t>which need to be handled.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07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Univariate Analysis</a:t>
            </a:r>
            <a:endParaRPr lang="en-US" sz="3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143000"/>
            <a:ext cx="8534400" cy="5505858"/>
            <a:chOff x="304800" y="1143000"/>
            <a:chExt cx="8534400" cy="5505858"/>
          </a:xfrm>
        </p:grpSpPr>
        <p:sp>
          <p:nvSpPr>
            <p:cNvPr id="9" name="TextBox 8"/>
            <p:cNvSpPr txBox="1"/>
            <p:nvPr/>
          </p:nvSpPr>
          <p:spPr>
            <a:xfrm>
              <a:off x="765024" y="5943600"/>
              <a:ext cx="2743200" cy="7052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1400" b="1" dirty="0" smtClean="0"/>
                <a:t>Double </a:t>
              </a:r>
              <a:r>
                <a:rPr lang="en-US" sz="1400" b="1" dirty="0"/>
                <a:t>the number of women than men 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have taken this </a:t>
              </a:r>
              <a:r>
                <a:rPr lang="en-US" sz="1400" b="1" dirty="0" smtClean="0"/>
                <a:t>survey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8113" y="5943600"/>
              <a:ext cx="4267200" cy="7052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/>
                <a:t>Most of the people are in their 30's followed by 20's, teenagers and senior citizen are the least in </a:t>
              </a:r>
              <a:r>
                <a:rPr lang="en-US" sz="1400" b="1" dirty="0" smtClean="0"/>
                <a:t>number</a:t>
              </a:r>
              <a:endParaRPr lang="en-US" sz="1400" b="1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165717"/>
              <a:ext cx="3663649" cy="37778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113" y="2101483"/>
              <a:ext cx="4481087" cy="384211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33400" y="1143000"/>
              <a:ext cx="8001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en-US" sz="1600" dirty="0" smtClean="0"/>
                <a:t>First six columns of the dataset contains customer information like gender, age, </a:t>
              </a:r>
              <a:r>
                <a:rPr lang="en-IN" sz="1600" dirty="0"/>
                <a:t>city, </a:t>
              </a:r>
              <a:r>
                <a:rPr lang="en-IN" sz="1400" dirty="0" smtClean="0"/>
                <a:t>Pin code</a:t>
              </a:r>
              <a:r>
                <a:rPr lang="en-IN" sz="1600" dirty="0" smtClean="0"/>
                <a:t>, </a:t>
              </a:r>
              <a:r>
                <a:rPr lang="en-IN" sz="1600" dirty="0"/>
                <a:t>duration of doing online shopping and how many times a customer shop online in a past </a:t>
              </a:r>
              <a:r>
                <a:rPr lang="en-IN" sz="1600" dirty="0" smtClean="0"/>
                <a:t>year.</a:t>
              </a:r>
            </a:p>
            <a:p>
              <a:pPr lvl="0" algn="just">
                <a:lnSpc>
                  <a:spcPct val="150000"/>
                </a:lnSpc>
              </a:pPr>
              <a:r>
                <a:rPr lang="en-IN" sz="1600" dirty="0" smtClean="0"/>
                <a:t>All are categorical columns, analysis of first five columns using </a:t>
              </a:r>
              <a:r>
                <a:rPr lang="en-IN" sz="1600" b="1" u="sng" dirty="0" smtClean="0"/>
                <a:t>Pie chart</a:t>
              </a:r>
              <a:r>
                <a:rPr lang="en-IN" sz="1600" dirty="0" smtClean="0"/>
                <a:t> 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25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Univariate Analysis</a:t>
            </a:r>
            <a:endParaRPr lang="en-US" sz="3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8074" y="1143000"/>
            <a:ext cx="8306326" cy="5113533"/>
            <a:chOff x="228074" y="1143000"/>
            <a:chExt cx="8306326" cy="5113533"/>
          </a:xfrm>
        </p:grpSpPr>
        <p:sp>
          <p:nvSpPr>
            <p:cNvPr id="9" name="TextBox 8"/>
            <p:cNvSpPr txBox="1"/>
            <p:nvPr/>
          </p:nvSpPr>
          <p:spPr>
            <a:xfrm>
              <a:off x="757965" y="5638800"/>
              <a:ext cx="2743200" cy="617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1200" b="1" dirty="0">
                  <a:solidFill>
                    <a:srgbClr val="000000"/>
                  </a:solidFill>
                  <a:ea typeface="Calibri"/>
                  <a:cs typeface="Times New Roman"/>
                </a:rPr>
                <a:t>Most of the people belong from Delhi, Noida and Bangalore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57800" y="5638800"/>
              <a:ext cx="2743200" cy="617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1200" b="1" dirty="0" smtClean="0"/>
                <a:t>Approx. 37% of people have </a:t>
              </a:r>
              <a:r>
                <a:rPr lang="en-US" sz="1200" b="1" dirty="0"/>
                <a:t>been shopping from a long </a:t>
              </a:r>
              <a:r>
                <a:rPr lang="en-US" sz="1200" b="1" dirty="0" smtClean="0"/>
                <a:t>time</a:t>
              </a:r>
              <a:endParaRPr 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" y="1143000"/>
              <a:ext cx="800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en-IN" sz="1600" dirty="0" smtClean="0"/>
                <a:t>For</a:t>
              </a:r>
              <a:r>
                <a:rPr lang="en-IN" sz="1600" b="1" dirty="0" smtClean="0"/>
                <a:t> city </a:t>
              </a:r>
              <a:r>
                <a:rPr lang="en-IN" sz="1600" dirty="0" smtClean="0"/>
                <a:t>and </a:t>
              </a:r>
              <a:r>
                <a:rPr lang="en-IN" sz="1600" b="1" dirty="0" smtClean="0"/>
                <a:t>frequency of online shopping</a:t>
              </a:r>
              <a:r>
                <a:rPr lang="en-IN" sz="1600" dirty="0" smtClean="0"/>
                <a:t>, analysis using </a:t>
              </a:r>
              <a:r>
                <a:rPr lang="en-IN" sz="1600" b="1" u="sng" dirty="0" smtClean="0"/>
                <a:t>Pie chart</a:t>
              </a:r>
              <a:r>
                <a:rPr lang="en-IN" sz="1600" dirty="0" smtClean="0"/>
                <a:t> 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74" y="1828800"/>
              <a:ext cx="3817099" cy="363645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173" y="1921849"/>
              <a:ext cx="3695728" cy="3520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Univariate Analysis</a:t>
            </a:r>
            <a:endParaRPr lang="en-US" sz="32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1066800"/>
            <a:ext cx="8229600" cy="5638800"/>
            <a:chOff x="533400" y="1066800"/>
            <a:chExt cx="8001000" cy="5342133"/>
          </a:xfrm>
        </p:grpSpPr>
        <p:sp>
          <p:nvSpPr>
            <p:cNvPr id="9" name="TextBox 8"/>
            <p:cNvSpPr txBox="1"/>
            <p:nvPr/>
          </p:nvSpPr>
          <p:spPr>
            <a:xfrm>
              <a:off x="3162300" y="5791200"/>
              <a:ext cx="2743200" cy="617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1200" b="1" dirty="0" smtClean="0"/>
                <a:t>Majority </a:t>
              </a:r>
              <a:r>
                <a:rPr lang="en-US" sz="1200" b="1" dirty="0"/>
                <a:t>of people </a:t>
              </a:r>
              <a:r>
                <a:rPr lang="en-US" sz="1200" b="1" dirty="0" smtClean="0"/>
                <a:t>, almost 58%  shop </a:t>
              </a:r>
              <a:r>
                <a:rPr lang="en-US" sz="1200" b="1" dirty="0"/>
                <a:t>online 10 times a year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" y="1066800"/>
              <a:ext cx="800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en-IN" sz="1600" dirty="0" smtClean="0"/>
                <a:t>For</a:t>
              </a:r>
              <a:r>
                <a:rPr lang="en-IN" sz="1600" b="1" dirty="0" smtClean="0"/>
                <a:t> frequency a </a:t>
              </a:r>
              <a:r>
                <a:rPr lang="en-IN" sz="1600" b="1" dirty="0"/>
                <a:t>customer shop online in a past year</a:t>
              </a:r>
              <a:r>
                <a:rPr lang="en-IN" sz="1600" dirty="0" smtClean="0"/>
                <a:t>, analysis using </a:t>
              </a:r>
              <a:r>
                <a:rPr lang="en-IN" sz="1600" b="1" u="sng" dirty="0" smtClean="0"/>
                <a:t>Pie chart</a:t>
              </a:r>
              <a:r>
                <a:rPr lang="en-IN" sz="1600" dirty="0" smtClean="0"/>
                <a:t> 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158" y="1524000"/>
              <a:ext cx="4883483" cy="4118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06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Univariate Analysis</a:t>
            </a:r>
            <a:endParaRPr lang="en-US" sz="32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333" y="1066800"/>
            <a:ext cx="8936566" cy="5536318"/>
            <a:chOff x="42333" y="1066800"/>
            <a:chExt cx="8936566" cy="5536318"/>
          </a:xfrm>
        </p:grpSpPr>
        <p:sp>
          <p:nvSpPr>
            <p:cNvPr id="12" name="TextBox 11"/>
            <p:cNvSpPr txBox="1"/>
            <p:nvPr/>
          </p:nvSpPr>
          <p:spPr>
            <a:xfrm>
              <a:off x="533400" y="1066800"/>
              <a:ext cx="800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1600" dirty="0" smtClean="0"/>
                <a:t>For</a:t>
              </a:r>
              <a:r>
                <a:rPr lang="en-IN" sz="1600" b="1" dirty="0" smtClean="0"/>
                <a:t> </a:t>
              </a:r>
              <a:r>
                <a:rPr lang="en-IN" sz="1600" b="1" dirty="0"/>
                <a:t>Column 49 to Column 61 </a:t>
              </a:r>
              <a:r>
                <a:rPr lang="en-IN" sz="1600" dirty="0" smtClean="0"/>
                <a:t>which </a:t>
              </a:r>
              <a:r>
                <a:rPr lang="en-IN" sz="1600" dirty="0"/>
                <a:t>tells about the </a:t>
              </a:r>
              <a:r>
                <a:rPr lang="en-IN" sz="1600" b="1" u="sng" dirty="0"/>
                <a:t>performance</a:t>
              </a:r>
              <a:r>
                <a:rPr lang="en-IN" sz="1600" dirty="0"/>
                <a:t> of the online-retailers</a:t>
              </a:r>
              <a:endParaRPr lang="en-US" sz="1600" dirty="0"/>
            </a:p>
            <a:p>
              <a:pPr lvl="0" algn="just">
                <a:lnSpc>
                  <a:spcPct val="150000"/>
                </a:lnSpc>
              </a:pPr>
              <a:r>
                <a:rPr lang="en-IN" sz="1600" dirty="0" smtClean="0"/>
                <a:t>, </a:t>
              </a:r>
              <a:r>
                <a:rPr lang="en-IN" sz="1600" dirty="0" smtClean="0"/>
                <a:t>analysis </a:t>
              </a:r>
              <a:r>
                <a:rPr lang="en-IN" sz="1600" dirty="0" smtClean="0"/>
                <a:t>of </a:t>
              </a:r>
              <a:r>
                <a:rPr lang="en-IN" sz="1600" b="1" dirty="0" smtClean="0"/>
                <a:t>brand image </a:t>
              </a:r>
              <a:r>
                <a:rPr lang="en-IN" sz="1600" dirty="0" smtClean="0"/>
                <a:t>using </a:t>
              </a:r>
              <a:r>
                <a:rPr lang="en-IN" sz="1600" b="1" u="sng" dirty="0" smtClean="0"/>
                <a:t>Pie chart</a:t>
              </a:r>
              <a:r>
                <a:rPr lang="en-IN" sz="1600" dirty="0" smtClean="0"/>
                <a:t> 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2333" y="1950156"/>
              <a:ext cx="8936566" cy="4652962"/>
              <a:chOff x="42333" y="1950156"/>
              <a:chExt cx="8936566" cy="4652962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0" y="1950156"/>
                <a:ext cx="5561159" cy="285044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3810000"/>
                <a:ext cx="6311899" cy="2793118"/>
              </a:xfrm>
              <a:prstGeom prst="rect">
                <a:avLst/>
              </a:prstGeom>
            </p:spPr>
          </p:pic>
          <p:sp>
            <p:nvSpPr>
              <p:cNvPr id="4" name="Right Arrow 3"/>
              <p:cNvSpPr/>
              <p:nvPr/>
            </p:nvSpPr>
            <p:spPr>
              <a:xfrm>
                <a:off x="5029200" y="2895600"/>
                <a:ext cx="608159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Arrow 9"/>
              <p:cNvSpPr/>
              <p:nvPr/>
            </p:nvSpPr>
            <p:spPr>
              <a:xfrm rot="10800000">
                <a:off x="2667000" y="5715000"/>
                <a:ext cx="608159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806016" y="2372206"/>
                <a:ext cx="2590800" cy="13515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/>
                  <a:t>Majority of people think almost all online retailers have website or application which is easy to use</a:t>
                </a:r>
                <a:endParaRPr lang="en-US" sz="14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333" y="5336485"/>
                <a:ext cx="2590800" cy="1061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/>
                  <a:t>Majority of people think Amazon and Flipkart has visual appealing web-page layout</a:t>
                </a:r>
                <a:endParaRPr 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84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Univariate Analysis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066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 smtClean="0"/>
              <a:t>For</a:t>
            </a:r>
            <a:r>
              <a:rPr lang="en-IN" sz="1600" b="1" dirty="0" smtClean="0"/>
              <a:t> </a:t>
            </a:r>
            <a:r>
              <a:rPr lang="en-IN" sz="1600" b="1" dirty="0"/>
              <a:t>Column 49 to Column 61 </a:t>
            </a:r>
            <a:r>
              <a:rPr lang="en-IN" sz="1600" dirty="0" smtClean="0"/>
              <a:t>which </a:t>
            </a:r>
            <a:r>
              <a:rPr lang="en-IN" sz="1600" dirty="0"/>
              <a:t>tells about the </a:t>
            </a:r>
            <a:r>
              <a:rPr lang="en-IN" sz="1600" b="1" u="sng" dirty="0"/>
              <a:t>performance</a:t>
            </a:r>
            <a:r>
              <a:rPr lang="en-IN" sz="1600" dirty="0"/>
              <a:t> of the online-retailers</a:t>
            </a:r>
            <a:endParaRPr lang="en-US" sz="1600" dirty="0"/>
          </a:p>
          <a:p>
            <a:pPr lvl="0" algn="just">
              <a:lnSpc>
                <a:spcPct val="150000"/>
              </a:lnSpc>
            </a:pPr>
            <a:r>
              <a:rPr lang="en-IN" sz="1600" dirty="0" smtClean="0"/>
              <a:t>, </a:t>
            </a:r>
            <a:r>
              <a:rPr lang="en-IN" sz="1600" dirty="0" smtClean="0"/>
              <a:t>analysis </a:t>
            </a:r>
            <a:r>
              <a:rPr lang="en-IN" sz="1600" dirty="0" smtClean="0"/>
              <a:t>of </a:t>
            </a:r>
            <a:r>
              <a:rPr lang="en-IN" sz="1600" b="1" dirty="0" smtClean="0"/>
              <a:t>brand image </a:t>
            </a:r>
            <a:r>
              <a:rPr lang="en-IN" sz="1600" dirty="0" smtClean="0"/>
              <a:t>using </a:t>
            </a:r>
            <a:r>
              <a:rPr lang="en-IN" sz="1600" b="1" u="sng" dirty="0" smtClean="0"/>
              <a:t>Pie chart</a:t>
            </a:r>
            <a:r>
              <a:rPr lang="en-IN" sz="1600" dirty="0" smtClean="0"/>
              <a:t> 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" y="1752600"/>
            <a:ext cx="8874773" cy="4924647"/>
            <a:chOff x="228600" y="1752600"/>
            <a:chExt cx="8874773" cy="492464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17" y="1752600"/>
              <a:ext cx="3323383" cy="23099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988404"/>
              <a:ext cx="4565494" cy="206053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4495800"/>
              <a:ext cx="4138334" cy="218144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4495800"/>
              <a:ext cx="4074173" cy="21814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314700" y="3886200"/>
              <a:ext cx="2514600" cy="738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Amazon and Flipkart gains maximum vote for all performance parameters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1008</Words>
  <Application>Microsoft Office PowerPoint</Application>
  <PresentationFormat>On-screen Show (4:3)</PresentationFormat>
  <Paragraphs>107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E-Commerce Platform Analysis</vt:lpstr>
      <vt:lpstr>Problem Statement</vt:lpstr>
      <vt:lpstr>About the dataset</vt:lpstr>
      <vt:lpstr>Initial Observations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Bivariate Analysis</vt:lpstr>
      <vt:lpstr>Bivariate Analysis</vt:lpstr>
      <vt:lpstr>Bivariate Analysis</vt:lpstr>
      <vt:lpstr>Bivariate Analysis</vt:lpstr>
      <vt:lpstr>Bivariate Analysis</vt:lpstr>
      <vt:lpstr>Multivariate Analysis</vt:lpstr>
      <vt:lpstr>Multivariate Analysis</vt:lpstr>
      <vt:lpstr>Multivariate Analysis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Platform Analysis</dc:title>
  <dc:creator>Admin</dc:creator>
  <cp:lastModifiedBy>Admin</cp:lastModifiedBy>
  <cp:revision>85</cp:revision>
  <dcterms:created xsi:type="dcterms:W3CDTF">2006-08-16T00:00:00Z</dcterms:created>
  <dcterms:modified xsi:type="dcterms:W3CDTF">2022-11-12T11:18:35Z</dcterms:modified>
</cp:coreProperties>
</file>