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7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3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97597-A063-4551-AC0E-79984150E2B0}" type="datetimeFigureOut">
              <a:rPr lang="en-US" smtClean="0"/>
              <a:t>29/12/2022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50AF7F-160D-4A76-B378-9B18BF362817}" type="slidenum">
              <a:rPr lang="en-US" smtClean="0"/>
              <a:t>‹#›</a:t>
            </a:fld>
            <a:endParaRPr lang="en-US"/>
          </a:p>
        </p:txBody>
      </p:sp>
    </p:spTree>
    <p:extLst>
      <p:ext uri="{BB962C8B-B14F-4D97-AF65-F5344CB8AC3E}">
        <p14:creationId xmlns:p14="http://schemas.microsoft.com/office/powerpoint/2010/main" val="1421687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14</a:t>
            </a:fld>
            <a:endParaRPr lang="en-US"/>
          </a:p>
        </p:txBody>
      </p:sp>
    </p:spTree>
    <p:extLst>
      <p:ext uri="{BB962C8B-B14F-4D97-AF65-F5344CB8AC3E}">
        <p14:creationId xmlns:p14="http://schemas.microsoft.com/office/powerpoint/2010/main" val="185845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23</a:t>
            </a:fld>
            <a:endParaRPr lang="en-US"/>
          </a:p>
        </p:txBody>
      </p:sp>
    </p:spTree>
    <p:extLst>
      <p:ext uri="{BB962C8B-B14F-4D97-AF65-F5344CB8AC3E}">
        <p14:creationId xmlns:p14="http://schemas.microsoft.com/office/powerpoint/2010/main" val="185845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24</a:t>
            </a:fld>
            <a:endParaRPr lang="en-US"/>
          </a:p>
        </p:txBody>
      </p:sp>
    </p:spTree>
    <p:extLst>
      <p:ext uri="{BB962C8B-B14F-4D97-AF65-F5344CB8AC3E}">
        <p14:creationId xmlns:p14="http://schemas.microsoft.com/office/powerpoint/2010/main" val="18584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15</a:t>
            </a:fld>
            <a:endParaRPr lang="en-US"/>
          </a:p>
        </p:txBody>
      </p:sp>
    </p:spTree>
    <p:extLst>
      <p:ext uri="{BB962C8B-B14F-4D97-AF65-F5344CB8AC3E}">
        <p14:creationId xmlns:p14="http://schemas.microsoft.com/office/powerpoint/2010/main" val="18584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16</a:t>
            </a:fld>
            <a:endParaRPr lang="en-US"/>
          </a:p>
        </p:txBody>
      </p:sp>
    </p:spTree>
    <p:extLst>
      <p:ext uri="{BB962C8B-B14F-4D97-AF65-F5344CB8AC3E}">
        <p14:creationId xmlns:p14="http://schemas.microsoft.com/office/powerpoint/2010/main" val="18584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17</a:t>
            </a:fld>
            <a:endParaRPr lang="en-US"/>
          </a:p>
        </p:txBody>
      </p:sp>
    </p:spTree>
    <p:extLst>
      <p:ext uri="{BB962C8B-B14F-4D97-AF65-F5344CB8AC3E}">
        <p14:creationId xmlns:p14="http://schemas.microsoft.com/office/powerpoint/2010/main" val="18584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18</a:t>
            </a:fld>
            <a:endParaRPr lang="en-US"/>
          </a:p>
        </p:txBody>
      </p:sp>
    </p:spTree>
    <p:extLst>
      <p:ext uri="{BB962C8B-B14F-4D97-AF65-F5344CB8AC3E}">
        <p14:creationId xmlns:p14="http://schemas.microsoft.com/office/powerpoint/2010/main" val="185845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19</a:t>
            </a:fld>
            <a:endParaRPr lang="en-US"/>
          </a:p>
        </p:txBody>
      </p:sp>
    </p:spTree>
    <p:extLst>
      <p:ext uri="{BB962C8B-B14F-4D97-AF65-F5344CB8AC3E}">
        <p14:creationId xmlns:p14="http://schemas.microsoft.com/office/powerpoint/2010/main" val="185845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20</a:t>
            </a:fld>
            <a:endParaRPr lang="en-US"/>
          </a:p>
        </p:txBody>
      </p:sp>
    </p:spTree>
    <p:extLst>
      <p:ext uri="{BB962C8B-B14F-4D97-AF65-F5344CB8AC3E}">
        <p14:creationId xmlns:p14="http://schemas.microsoft.com/office/powerpoint/2010/main" val="18584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21</a:t>
            </a:fld>
            <a:endParaRPr lang="en-US"/>
          </a:p>
        </p:txBody>
      </p:sp>
    </p:spTree>
    <p:extLst>
      <p:ext uri="{BB962C8B-B14F-4D97-AF65-F5344CB8AC3E}">
        <p14:creationId xmlns:p14="http://schemas.microsoft.com/office/powerpoint/2010/main" val="18584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0AF7F-160D-4A76-B378-9B18BF362817}" type="slidenum">
              <a:rPr lang="en-US" smtClean="0"/>
              <a:t>22</a:t>
            </a:fld>
            <a:endParaRPr lang="en-US"/>
          </a:p>
        </p:txBody>
      </p:sp>
    </p:spTree>
    <p:extLst>
      <p:ext uri="{BB962C8B-B14F-4D97-AF65-F5344CB8AC3E}">
        <p14:creationId xmlns:p14="http://schemas.microsoft.com/office/powerpoint/2010/main" val="18584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4571999"/>
          </a:xfrm>
        </p:spPr>
        <p:txBody>
          <a:bodyPr>
            <a:normAutofit fontScale="90000"/>
          </a:bodyPr>
          <a:lstStyle/>
          <a:p>
            <a:r>
              <a:rPr lang="en-US" dirty="0" smtClean="0"/>
              <a:t>Housing Project</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Submitted by:</a:t>
            </a:r>
            <a:br>
              <a:rPr lang="en-US" dirty="0" smtClean="0"/>
            </a:br>
            <a:r>
              <a:rPr lang="en-US" dirty="0" smtClean="0"/>
              <a:t>Harsh Nema</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107055" y="2362200"/>
            <a:ext cx="2929890" cy="2133600"/>
          </a:xfrm>
          <a:prstGeom prst="rect">
            <a:avLst/>
          </a:prstGeom>
          <a:noFill/>
          <a:ln>
            <a:noFill/>
          </a:ln>
        </p:spPr>
      </p:pic>
    </p:spTree>
    <p:extLst>
      <p:ext uri="{BB962C8B-B14F-4D97-AF65-F5344CB8AC3E}">
        <p14:creationId xmlns:p14="http://schemas.microsoft.com/office/powerpoint/2010/main" val="1172700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Univariate Analysis</a:t>
            </a:r>
            <a:endParaRPr lang="en-US" sz="3200" b="1" dirty="0"/>
          </a:p>
        </p:txBody>
      </p:sp>
    </p:spTree>
    <p:extLst>
      <p:ext uri="{BB962C8B-B14F-4D97-AF65-F5344CB8AC3E}">
        <p14:creationId xmlns:p14="http://schemas.microsoft.com/office/powerpoint/2010/main" val="115495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Univariate Analysis</a:t>
            </a:r>
            <a:endParaRPr lang="en-US" sz="3200" b="1" dirty="0"/>
          </a:p>
        </p:txBody>
      </p:sp>
    </p:spTree>
    <p:extLst>
      <p:ext uri="{BB962C8B-B14F-4D97-AF65-F5344CB8AC3E}">
        <p14:creationId xmlns:p14="http://schemas.microsoft.com/office/powerpoint/2010/main" val="3562974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Univariate Analysis</a:t>
            </a:r>
            <a:endParaRPr lang="en-US" sz="3200" b="1" dirty="0"/>
          </a:p>
        </p:txBody>
      </p:sp>
    </p:spTree>
    <p:extLst>
      <p:ext uri="{BB962C8B-B14F-4D97-AF65-F5344CB8AC3E}">
        <p14:creationId xmlns:p14="http://schemas.microsoft.com/office/powerpoint/2010/main" val="4232662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Bivariate Analysis</a:t>
            </a:r>
            <a:endParaRPr lang="en-US" sz="3200" b="1" dirty="0"/>
          </a:p>
        </p:txBody>
      </p:sp>
    </p:spTree>
    <p:extLst>
      <p:ext uri="{BB962C8B-B14F-4D97-AF65-F5344CB8AC3E}">
        <p14:creationId xmlns:p14="http://schemas.microsoft.com/office/powerpoint/2010/main" val="1200396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Bivariate Analysis</a:t>
            </a:r>
            <a:endParaRPr lang="en-US" sz="3200" b="1" dirty="0"/>
          </a:p>
        </p:txBody>
      </p:sp>
    </p:spTree>
    <p:extLst>
      <p:ext uri="{BB962C8B-B14F-4D97-AF65-F5344CB8AC3E}">
        <p14:creationId xmlns:p14="http://schemas.microsoft.com/office/powerpoint/2010/main" val="3155444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Bivariate Analysis</a:t>
            </a:r>
            <a:endParaRPr lang="en-US" sz="3200" b="1" dirty="0"/>
          </a:p>
        </p:txBody>
      </p:sp>
    </p:spTree>
    <p:extLst>
      <p:ext uri="{BB962C8B-B14F-4D97-AF65-F5344CB8AC3E}">
        <p14:creationId xmlns:p14="http://schemas.microsoft.com/office/powerpoint/2010/main" val="353898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Bivariate Analysis</a:t>
            </a:r>
            <a:endParaRPr lang="en-US" sz="3200" b="1" dirty="0"/>
          </a:p>
        </p:txBody>
      </p:sp>
    </p:spTree>
    <p:extLst>
      <p:ext uri="{BB962C8B-B14F-4D97-AF65-F5344CB8AC3E}">
        <p14:creationId xmlns:p14="http://schemas.microsoft.com/office/powerpoint/2010/main" val="3525742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Bivariate Analysis</a:t>
            </a:r>
            <a:endParaRPr lang="en-US" sz="3200" b="1" dirty="0"/>
          </a:p>
        </p:txBody>
      </p:sp>
    </p:spTree>
    <p:extLst>
      <p:ext uri="{BB962C8B-B14F-4D97-AF65-F5344CB8AC3E}">
        <p14:creationId xmlns:p14="http://schemas.microsoft.com/office/powerpoint/2010/main" val="3782668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Bivariate Analysis</a:t>
            </a:r>
            <a:endParaRPr lang="en-US" sz="3200" b="1" dirty="0"/>
          </a:p>
        </p:txBody>
      </p:sp>
    </p:spTree>
    <p:extLst>
      <p:ext uri="{BB962C8B-B14F-4D97-AF65-F5344CB8AC3E}">
        <p14:creationId xmlns:p14="http://schemas.microsoft.com/office/powerpoint/2010/main" val="1558653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Bivariate Analysis</a:t>
            </a:r>
            <a:endParaRPr lang="en-US" sz="3200" b="1" dirty="0"/>
          </a:p>
        </p:txBody>
      </p:sp>
    </p:spTree>
    <p:extLst>
      <p:ext uri="{BB962C8B-B14F-4D97-AF65-F5344CB8AC3E}">
        <p14:creationId xmlns:p14="http://schemas.microsoft.com/office/powerpoint/2010/main" val="2294779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Problem Statement</a:t>
            </a:r>
            <a:endParaRPr lang="en-US" sz="4000" b="1" dirty="0"/>
          </a:p>
        </p:txBody>
      </p:sp>
      <p:sp>
        <p:nvSpPr>
          <p:cNvPr id="3" name="Content Placeholder 2"/>
          <p:cNvSpPr>
            <a:spLocks noGrp="1"/>
          </p:cNvSpPr>
          <p:nvPr>
            <p:ph idx="1"/>
          </p:nvPr>
        </p:nvSpPr>
        <p:spPr>
          <a:xfrm>
            <a:off x="457200" y="1447800"/>
            <a:ext cx="8229600" cy="4525963"/>
          </a:xfrm>
        </p:spPr>
        <p:txBody>
          <a:bodyPr>
            <a:noAutofit/>
          </a:bodyPr>
          <a:lstStyle/>
          <a:p>
            <a:pPr marL="0" indent="0" algn="just">
              <a:lnSpc>
                <a:spcPct val="150000"/>
              </a:lnSpc>
              <a:buNone/>
            </a:pPr>
            <a:r>
              <a:rPr lang="en-IN" sz="2000" dirty="0"/>
              <a:t>A US-based housing company named </a:t>
            </a:r>
            <a:r>
              <a:rPr lang="en-IN" sz="2000" b="1" dirty="0"/>
              <a:t>Surprise Housing</a:t>
            </a:r>
            <a:r>
              <a:rPr lang="en-IN" sz="2000" dirty="0"/>
              <a:t> </a:t>
            </a:r>
            <a:r>
              <a:rPr lang="en-IN" sz="2000" dirty="0" smtClean="0"/>
              <a:t>company </a:t>
            </a:r>
            <a:r>
              <a:rPr lang="en-IN" sz="2000" dirty="0"/>
              <a:t>is looking at prospective properties to buy houses to enter the </a:t>
            </a:r>
            <a:r>
              <a:rPr lang="en-IN" sz="2000" dirty="0" smtClean="0"/>
              <a:t>Australian market</a:t>
            </a:r>
            <a:r>
              <a:rPr lang="en-IN" sz="2000" dirty="0"/>
              <a:t>. We are required to build a model using Machine Learning in order to predict the actual value of the prospective properties and decide whether to invest in them or not. </a:t>
            </a:r>
            <a:r>
              <a:rPr lang="en-IN" sz="2000" dirty="0" smtClean="0"/>
              <a:t>The focus is to answer the below questions:</a:t>
            </a:r>
          </a:p>
          <a:p>
            <a:pPr marL="0" indent="0" algn="just">
              <a:lnSpc>
                <a:spcPct val="150000"/>
              </a:lnSpc>
              <a:buNone/>
            </a:pPr>
            <a:endParaRPr lang="en-IN" sz="2000" dirty="0" smtClean="0"/>
          </a:p>
          <a:p>
            <a:pPr>
              <a:lnSpc>
                <a:spcPct val="150000"/>
              </a:lnSpc>
              <a:buFont typeface="Wingdings" pitchFamily="2" charset="2"/>
              <a:buChar char="q"/>
            </a:pPr>
            <a:r>
              <a:rPr lang="en-IN" sz="2000" dirty="0" smtClean="0"/>
              <a:t>Which </a:t>
            </a:r>
            <a:r>
              <a:rPr lang="en-IN" sz="2000" dirty="0"/>
              <a:t>variables are important to predict the price of variable?</a:t>
            </a:r>
            <a:endParaRPr lang="en-US" sz="2000" dirty="0"/>
          </a:p>
          <a:p>
            <a:pPr>
              <a:lnSpc>
                <a:spcPct val="150000"/>
              </a:lnSpc>
              <a:buFont typeface="Wingdings" pitchFamily="2" charset="2"/>
              <a:buChar char="q"/>
            </a:pPr>
            <a:r>
              <a:rPr lang="en-IN" sz="2000" dirty="0" smtClean="0"/>
              <a:t>How </a:t>
            </a:r>
            <a:r>
              <a:rPr lang="en-IN" sz="2000" dirty="0"/>
              <a:t>do these variables describe the price of the house?</a:t>
            </a:r>
            <a:endParaRPr lang="en-US" sz="2000" dirty="0"/>
          </a:p>
          <a:p>
            <a:pPr algn="just">
              <a:buFont typeface="Wingdings" pitchFamily="2" charset="2"/>
              <a:buChar char="q"/>
            </a:pPr>
            <a:endParaRPr lang="en-IN" sz="2000" dirty="0"/>
          </a:p>
        </p:txBody>
      </p:sp>
    </p:spTree>
    <p:extLst>
      <p:ext uri="{BB962C8B-B14F-4D97-AF65-F5344CB8AC3E}">
        <p14:creationId xmlns:p14="http://schemas.microsoft.com/office/powerpoint/2010/main" val="2320189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Bivariate Analysis</a:t>
            </a:r>
            <a:endParaRPr lang="en-US" sz="3200" b="1" dirty="0"/>
          </a:p>
        </p:txBody>
      </p:sp>
    </p:spTree>
    <p:extLst>
      <p:ext uri="{BB962C8B-B14F-4D97-AF65-F5344CB8AC3E}">
        <p14:creationId xmlns:p14="http://schemas.microsoft.com/office/powerpoint/2010/main" val="2294779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567" y="228600"/>
            <a:ext cx="8229600" cy="944562"/>
          </a:xfrm>
        </p:spPr>
        <p:txBody>
          <a:bodyPr>
            <a:normAutofit/>
          </a:bodyPr>
          <a:lstStyle/>
          <a:p>
            <a:pPr algn="l"/>
            <a:r>
              <a:rPr lang="en-US" sz="3200" b="1" dirty="0" smtClean="0"/>
              <a:t>Multivariate Analysis</a:t>
            </a:r>
            <a:endParaRPr lang="en-US" sz="3200" b="1" dirty="0"/>
          </a:p>
        </p:txBody>
      </p:sp>
    </p:spTree>
    <p:extLst>
      <p:ext uri="{BB962C8B-B14F-4D97-AF65-F5344CB8AC3E}">
        <p14:creationId xmlns:p14="http://schemas.microsoft.com/office/powerpoint/2010/main" val="3310348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567" y="228600"/>
            <a:ext cx="8229600" cy="944562"/>
          </a:xfrm>
        </p:spPr>
        <p:txBody>
          <a:bodyPr>
            <a:normAutofit/>
          </a:bodyPr>
          <a:lstStyle/>
          <a:p>
            <a:pPr algn="l"/>
            <a:r>
              <a:rPr lang="en-US" sz="3200" b="1" dirty="0" smtClean="0"/>
              <a:t>Multivariate Analysis</a:t>
            </a:r>
            <a:endParaRPr lang="en-US" sz="3200" b="1" dirty="0"/>
          </a:p>
        </p:txBody>
      </p:sp>
    </p:spTree>
    <p:extLst>
      <p:ext uri="{BB962C8B-B14F-4D97-AF65-F5344CB8AC3E}">
        <p14:creationId xmlns:p14="http://schemas.microsoft.com/office/powerpoint/2010/main" val="3884584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567" y="228600"/>
            <a:ext cx="8229600" cy="944562"/>
          </a:xfrm>
        </p:spPr>
        <p:txBody>
          <a:bodyPr>
            <a:normAutofit/>
          </a:bodyPr>
          <a:lstStyle/>
          <a:p>
            <a:pPr algn="l"/>
            <a:r>
              <a:rPr lang="en-US" sz="3200" b="1" dirty="0" smtClean="0"/>
              <a:t>Multivariate Analysis</a:t>
            </a:r>
            <a:endParaRPr lang="en-US" sz="3200" b="1" dirty="0"/>
          </a:p>
        </p:txBody>
      </p:sp>
    </p:spTree>
    <p:extLst>
      <p:ext uri="{BB962C8B-B14F-4D97-AF65-F5344CB8AC3E}">
        <p14:creationId xmlns:p14="http://schemas.microsoft.com/office/powerpoint/2010/main" val="3945140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567" y="228600"/>
            <a:ext cx="8229600" cy="944562"/>
          </a:xfrm>
        </p:spPr>
        <p:txBody>
          <a:bodyPr>
            <a:normAutofit/>
          </a:bodyPr>
          <a:lstStyle/>
          <a:p>
            <a:pPr algn="l"/>
            <a:r>
              <a:rPr lang="en-US" sz="3200" b="1" dirty="0" smtClean="0"/>
              <a:t>Conclusion</a:t>
            </a:r>
            <a:endParaRPr lang="en-US" sz="3200" b="1" dirty="0"/>
          </a:p>
        </p:txBody>
      </p:sp>
      <p:graphicFrame>
        <p:nvGraphicFramePr>
          <p:cNvPr id="4" name="Table 3"/>
          <p:cNvGraphicFramePr>
            <a:graphicFrameLocks noGrp="1"/>
          </p:cNvGraphicFramePr>
          <p:nvPr>
            <p:extLst>
              <p:ext uri="{D42A27DB-BD31-4B8C-83A1-F6EECF244321}">
                <p14:modId xmlns:p14="http://schemas.microsoft.com/office/powerpoint/2010/main" val="2041188001"/>
              </p:ext>
            </p:extLst>
          </p:nvPr>
        </p:nvGraphicFramePr>
        <p:xfrm>
          <a:off x="1600199" y="1676400"/>
          <a:ext cx="5638802" cy="3564638"/>
        </p:xfrm>
        <a:graphic>
          <a:graphicData uri="http://schemas.openxmlformats.org/drawingml/2006/table">
            <a:tbl>
              <a:tblPr firstRow="1" firstCol="1" lastRow="1" lastCol="1" bandRow="1" bandCol="1"/>
              <a:tblGrid>
                <a:gridCol w="3236471"/>
                <a:gridCol w="800777"/>
                <a:gridCol w="800777"/>
                <a:gridCol w="800777"/>
              </a:tblGrid>
              <a:tr h="506161">
                <a:tc>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ML Algorithm</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28575" cap="flat" cmpd="sng" algn="ctr">
                      <a:solidFill>
                        <a:srgbClr val="ED7D31"/>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R2 Score</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28575" cap="flat" cmpd="sng" algn="ctr">
                      <a:solidFill>
                        <a:srgbClr val="ED7D31"/>
                      </a:solidFill>
                      <a:prstDash val="solid"/>
                      <a:round/>
                      <a:headEnd type="none" w="med" len="med"/>
                      <a:tailEnd type="none" w="med" len="med"/>
                    </a:lnB>
                    <a:solidFill>
                      <a:srgbClr val="FADECB"/>
                    </a:solidFill>
                  </a:tcPr>
                </a:tc>
                <a:tc hMerge="1">
                  <a:txBody>
                    <a:bodyPr/>
                    <a:lstStyle/>
                    <a:p>
                      <a:endParaRPr lang="en-US"/>
                    </a:p>
                  </a:txBody>
                  <a:tcPr/>
                </a:tc>
                <a:tc>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CV  Score</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28575" cap="flat" cmpd="sng" algn="ctr">
                      <a:solidFill>
                        <a:srgbClr val="ED7D31"/>
                      </a:solidFill>
                      <a:prstDash val="solid"/>
                      <a:round/>
                      <a:headEnd type="none" w="med" len="med"/>
                      <a:tailEnd type="none" w="med" len="med"/>
                    </a:lnB>
                  </a:tcPr>
                </a:tc>
              </a:tr>
              <a:tr h="360136">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 </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28575"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Train</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28575"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Test</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28575"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 </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28575"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r>
              <a:tr h="360136">
                <a:tc>
                  <a:txBody>
                    <a:bodyPr/>
                    <a:lstStyle/>
                    <a:p>
                      <a:pPr marL="0" marR="0">
                        <a:lnSpc>
                          <a:spcPct val="107000"/>
                        </a:lnSpc>
                        <a:spcBef>
                          <a:spcPts val="0"/>
                        </a:spcBef>
                        <a:spcAft>
                          <a:spcPts val="0"/>
                        </a:spcAft>
                      </a:pPr>
                      <a:r>
                        <a:rPr lang="en-US" sz="1600" b="1">
                          <a:solidFill>
                            <a:srgbClr val="000000"/>
                          </a:solidFill>
                          <a:effectLst/>
                          <a:latin typeface="Bell MT" pitchFamily="18" charset="0"/>
                          <a:ea typeface="Times New Roman"/>
                          <a:cs typeface="Calibri"/>
                        </a:rPr>
                        <a:t>Linear Regression</a:t>
                      </a:r>
                      <a:endParaRPr lang="en-US" sz="1600" b="1">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77%</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89.30%</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76.23%</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r>
              <a:tr h="360136">
                <a:tc>
                  <a:txBody>
                    <a:bodyPr/>
                    <a:lstStyle/>
                    <a:p>
                      <a:pPr marL="0" marR="0">
                        <a:lnSpc>
                          <a:spcPct val="107000"/>
                        </a:lnSpc>
                        <a:spcBef>
                          <a:spcPts val="0"/>
                        </a:spcBef>
                        <a:spcAft>
                          <a:spcPts val="0"/>
                        </a:spcAft>
                      </a:pPr>
                      <a:r>
                        <a:rPr lang="en-US" sz="1600" b="1">
                          <a:solidFill>
                            <a:srgbClr val="000000"/>
                          </a:solidFill>
                          <a:effectLst/>
                          <a:latin typeface="Bell MT" pitchFamily="18" charset="0"/>
                          <a:ea typeface="Times New Roman"/>
                          <a:cs typeface="Calibri"/>
                        </a:rPr>
                        <a:t>K Neighbors Regressor</a:t>
                      </a:r>
                      <a:endParaRPr lang="en-US" sz="1600" b="1">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82.60%</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86.70%</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75.66%</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r>
              <a:tr h="360136">
                <a:tc>
                  <a:txBody>
                    <a:bodyPr/>
                    <a:lstStyle/>
                    <a:p>
                      <a:pPr marL="0" marR="0">
                        <a:lnSpc>
                          <a:spcPct val="107000"/>
                        </a:lnSpc>
                        <a:spcBef>
                          <a:spcPts val="0"/>
                        </a:spcBef>
                        <a:spcAft>
                          <a:spcPts val="0"/>
                        </a:spcAft>
                      </a:pPr>
                      <a:r>
                        <a:rPr lang="en-US" sz="1600" b="1">
                          <a:solidFill>
                            <a:srgbClr val="000000"/>
                          </a:solidFill>
                          <a:effectLst/>
                          <a:latin typeface="Bell MT" pitchFamily="18" charset="0"/>
                          <a:ea typeface="Times New Roman"/>
                          <a:cs typeface="Calibri"/>
                        </a:rPr>
                        <a:t>Random Forest Regressor</a:t>
                      </a:r>
                      <a:endParaRPr lang="en-US" sz="1600" b="1">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97.06%</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90.35%</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82.25%</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r>
              <a:tr h="360136">
                <a:tc>
                  <a:txBody>
                    <a:bodyPr/>
                    <a:lstStyle/>
                    <a:p>
                      <a:pPr marL="0" marR="0">
                        <a:lnSpc>
                          <a:spcPct val="107000"/>
                        </a:lnSpc>
                        <a:spcBef>
                          <a:spcPts val="0"/>
                        </a:spcBef>
                        <a:spcAft>
                          <a:spcPts val="0"/>
                        </a:spcAft>
                      </a:pPr>
                      <a:r>
                        <a:rPr lang="en-US" sz="1600" b="1">
                          <a:solidFill>
                            <a:srgbClr val="000000"/>
                          </a:solidFill>
                          <a:effectLst/>
                          <a:latin typeface="Bell MT" pitchFamily="18" charset="0"/>
                          <a:ea typeface="Times New Roman"/>
                          <a:cs typeface="Calibri"/>
                        </a:rPr>
                        <a:t>Ada Boost Regressor</a:t>
                      </a:r>
                      <a:endParaRPr lang="en-US" sz="1600" b="1">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84.95%</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84.07%</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75.12%</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r>
              <a:tr h="360136">
                <a:tc>
                  <a:txBody>
                    <a:bodyPr/>
                    <a:lstStyle/>
                    <a:p>
                      <a:pPr marL="0" marR="0">
                        <a:lnSpc>
                          <a:spcPct val="107000"/>
                        </a:lnSpc>
                        <a:spcBef>
                          <a:spcPts val="0"/>
                        </a:spcBef>
                        <a:spcAft>
                          <a:spcPts val="0"/>
                        </a:spcAft>
                      </a:pPr>
                      <a:r>
                        <a:rPr lang="en-US" sz="1600" b="1">
                          <a:solidFill>
                            <a:srgbClr val="000000"/>
                          </a:solidFill>
                          <a:effectLst/>
                          <a:latin typeface="Bell MT" pitchFamily="18" charset="0"/>
                          <a:ea typeface="Times New Roman"/>
                          <a:cs typeface="Calibri"/>
                        </a:rPr>
                        <a:t>Support Vector Regressor</a:t>
                      </a:r>
                      <a:endParaRPr lang="en-US" sz="1600" b="1">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5.09%</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5.18%</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-6.06</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r>
              <a:tr h="360136">
                <a:tc>
                  <a:txBody>
                    <a:bodyPr/>
                    <a:lstStyle/>
                    <a:p>
                      <a:pPr marL="0" marR="0">
                        <a:lnSpc>
                          <a:spcPct val="107000"/>
                        </a:lnSpc>
                        <a:spcBef>
                          <a:spcPts val="0"/>
                        </a:spcBef>
                        <a:spcAft>
                          <a:spcPts val="0"/>
                        </a:spcAft>
                      </a:pPr>
                      <a:r>
                        <a:rPr lang="en-US" sz="1600" b="1">
                          <a:solidFill>
                            <a:srgbClr val="000000"/>
                          </a:solidFill>
                          <a:effectLst/>
                          <a:latin typeface="Bell MT" pitchFamily="18" charset="0"/>
                          <a:ea typeface="Times New Roman"/>
                          <a:cs typeface="Calibri"/>
                        </a:rPr>
                        <a:t>Extreme Gradient Boost Regressor(XGB)</a:t>
                      </a:r>
                      <a:endParaRPr lang="en-US" sz="1600" b="1">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1" i="1" u="sng" dirty="0">
                          <a:solidFill>
                            <a:srgbClr val="000000"/>
                          </a:solidFill>
                          <a:effectLst/>
                          <a:latin typeface="Bell MT" pitchFamily="18" charset="0"/>
                          <a:ea typeface="Times New Roman"/>
                          <a:cs typeface="Calibri"/>
                        </a:rPr>
                        <a:t>94.48%</a:t>
                      </a:r>
                      <a:endParaRPr lang="en-US" sz="1600" b="1" i="1" u="sng"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1" i="1" u="sng" dirty="0">
                          <a:solidFill>
                            <a:srgbClr val="000000"/>
                          </a:solidFill>
                          <a:effectLst/>
                          <a:latin typeface="Bell MT" pitchFamily="18" charset="0"/>
                          <a:ea typeface="Times New Roman"/>
                          <a:cs typeface="Calibri"/>
                        </a:rPr>
                        <a:t>91.23%</a:t>
                      </a:r>
                      <a:endParaRPr lang="en-US" sz="1600" b="1" i="1" u="sng"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1" i="1" u="sng" dirty="0">
                          <a:solidFill>
                            <a:srgbClr val="000000"/>
                          </a:solidFill>
                          <a:effectLst/>
                          <a:latin typeface="Bell MT" pitchFamily="18" charset="0"/>
                          <a:ea typeface="Times New Roman"/>
                          <a:cs typeface="Calibri"/>
                        </a:rPr>
                        <a:t>82.70%</a:t>
                      </a:r>
                      <a:endParaRPr lang="en-US" sz="1600" b="1" i="1" u="sng"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r>
              <a:tr h="360136">
                <a:tc>
                  <a:txBody>
                    <a:bodyPr/>
                    <a:lstStyle/>
                    <a:p>
                      <a:pPr marL="0" marR="0">
                        <a:lnSpc>
                          <a:spcPct val="107000"/>
                        </a:lnSpc>
                        <a:spcBef>
                          <a:spcPts val="0"/>
                        </a:spcBef>
                        <a:spcAft>
                          <a:spcPts val="0"/>
                        </a:spcAft>
                      </a:pPr>
                      <a:r>
                        <a:rPr lang="en-US" sz="1600" b="1" dirty="0">
                          <a:solidFill>
                            <a:srgbClr val="000000"/>
                          </a:solidFill>
                          <a:effectLst/>
                          <a:latin typeface="Bell MT" pitchFamily="18" charset="0"/>
                          <a:ea typeface="Times New Roman"/>
                          <a:cs typeface="Calibri"/>
                        </a:rPr>
                        <a:t>Hyper Parameter Tuning for XGB</a:t>
                      </a:r>
                      <a:endParaRPr lang="en-US" sz="1600" b="1"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94.48%</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FADECB"/>
                    </a:solidFill>
                  </a:tcPr>
                </a:tc>
                <a:tc>
                  <a:txBody>
                    <a:bodyPr/>
                    <a:lstStyle/>
                    <a:p>
                      <a:pPr marL="0" marR="0" algn="ctr">
                        <a:lnSpc>
                          <a:spcPct val="107000"/>
                        </a:lnSpc>
                        <a:spcBef>
                          <a:spcPts val="0"/>
                        </a:spcBef>
                        <a:spcAft>
                          <a:spcPts val="0"/>
                        </a:spcAft>
                      </a:pPr>
                      <a:r>
                        <a:rPr lang="en-US" sz="1600" b="0">
                          <a:solidFill>
                            <a:srgbClr val="000000"/>
                          </a:solidFill>
                          <a:effectLst/>
                          <a:latin typeface="Bell MT" pitchFamily="18" charset="0"/>
                          <a:ea typeface="Times New Roman"/>
                          <a:cs typeface="Calibri"/>
                        </a:rPr>
                        <a:t>91.23%</a:t>
                      </a:r>
                      <a:endParaRPr lang="en-US" sz="1600" b="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0" dirty="0">
                          <a:solidFill>
                            <a:srgbClr val="000000"/>
                          </a:solidFill>
                          <a:effectLst/>
                          <a:latin typeface="Bell MT" pitchFamily="18" charset="0"/>
                          <a:ea typeface="Times New Roman"/>
                          <a:cs typeface="Calibri"/>
                        </a:rPr>
                        <a:t>82.70%</a:t>
                      </a:r>
                      <a:endParaRPr lang="en-US" sz="1600" b="0" dirty="0">
                        <a:effectLst/>
                        <a:latin typeface="Bell MT" pitchFamily="18" charset="0"/>
                        <a:ea typeface="Calibri"/>
                        <a:cs typeface="Times New Roman"/>
                      </a:endParaRPr>
                    </a:p>
                  </a:txBody>
                  <a:tcPr marL="68580" marR="68580" marT="0" marB="0">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89508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868362"/>
          </a:xfrm>
        </p:spPr>
        <p:txBody>
          <a:bodyPr/>
          <a:lstStyle/>
          <a:p>
            <a:r>
              <a:rPr lang="en-US" b="1" dirty="0" smtClean="0"/>
              <a:t>About the dataset</a:t>
            </a:r>
            <a:endParaRPr lang="en-US" b="1" dirty="0"/>
          </a:p>
        </p:txBody>
      </p:sp>
      <p:sp>
        <p:nvSpPr>
          <p:cNvPr id="3" name="Content Placeholder 2"/>
          <p:cNvSpPr>
            <a:spLocks noGrp="1"/>
          </p:cNvSpPr>
          <p:nvPr>
            <p:ph idx="1"/>
          </p:nvPr>
        </p:nvSpPr>
        <p:spPr>
          <a:xfrm>
            <a:off x="381000" y="1447800"/>
            <a:ext cx="8382000" cy="4800600"/>
          </a:xfrm>
        </p:spPr>
        <p:txBody>
          <a:bodyPr>
            <a:noAutofit/>
          </a:bodyPr>
          <a:lstStyle/>
          <a:p>
            <a:r>
              <a:rPr lang="en-IN" sz="1800" dirty="0"/>
              <a:t>Dataset provided by Flip </a:t>
            </a:r>
            <a:r>
              <a:rPr lang="en-IN" sz="1800" dirty="0" err="1"/>
              <a:t>Robo</a:t>
            </a:r>
            <a:r>
              <a:rPr lang="en-IN" sz="1800" dirty="0"/>
              <a:t> was in the format of CSV (Comma Separated Values). There are 2 data sets that are given. One is training data and one is testing data.</a:t>
            </a:r>
            <a:endParaRPr lang="en-US" sz="1800" dirty="0"/>
          </a:p>
          <a:p>
            <a:pPr lvl="0"/>
            <a:r>
              <a:rPr lang="en-IN" sz="1800" b="1" dirty="0"/>
              <a:t>Train file</a:t>
            </a:r>
            <a:r>
              <a:rPr lang="en-IN" sz="1800" dirty="0"/>
              <a:t> will be used for training the model, i.e., the model will learn from this file. It contains all the independent variables and the target variable. The dimension of data is 1168 rows and 81 columns.</a:t>
            </a:r>
            <a:endParaRPr lang="en-US" sz="1800" dirty="0"/>
          </a:p>
          <a:p>
            <a:r>
              <a:rPr lang="en-IN" sz="1800" b="1" dirty="0"/>
              <a:t>Test file </a:t>
            </a:r>
            <a:r>
              <a:rPr lang="en-IN" sz="1800" dirty="0"/>
              <a:t>contains all the independent variables, but not the target variable. We will apply the model to predict the target variable for the test data. The dimension of data is 292 rows and 80 columns</a:t>
            </a:r>
            <a:endParaRPr lang="en-US" sz="1800" dirty="0"/>
          </a:p>
          <a:p>
            <a:pPr marL="0" indent="0" algn="just">
              <a:buNone/>
            </a:pPr>
            <a:endParaRPr lang="en-US" sz="1800" dirty="0"/>
          </a:p>
        </p:txBody>
      </p:sp>
      <p:pic>
        <p:nvPicPr>
          <p:cNvPr id="4" name="Picture 3"/>
          <p:cNvPicPr/>
          <p:nvPr/>
        </p:nvPicPr>
        <p:blipFill rotWithShape="1">
          <a:blip r:embed="rId2"/>
          <a:srcRect l="4348" t="22415" b="12658"/>
          <a:stretch/>
        </p:blipFill>
        <p:spPr bwMode="auto">
          <a:xfrm>
            <a:off x="762000" y="4114800"/>
            <a:ext cx="4095750" cy="1905000"/>
          </a:xfrm>
          <a:prstGeom prst="rect">
            <a:avLst/>
          </a:prstGeom>
          <a:ln>
            <a:solidFill>
              <a:schemeClr val="tx1"/>
            </a:solidFill>
          </a:ln>
          <a:extLst>
            <a:ext uri="{53640926-AAD7-44D8-BBD7-CCE9431645EC}">
              <a14:shadowObscured xmlns:a14="http://schemas.microsoft.com/office/drawing/2010/main"/>
            </a:ext>
          </a:extLst>
        </p:spPr>
      </p:pic>
      <p:pic>
        <p:nvPicPr>
          <p:cNvPr id="5" name="Picture 4"/>
          <p:cNvPicPr/>
          <p:nvPr/>
        </p:nvPicPr>
        <p:blipFill rotWithShape="1">
          <a:blip r:embed="rId3"/>
          <a:srcRect l="2673" t="33776" r="719" b="9440"/>
          <a:stretch/>
        </p:blipFill>
        <p:spPr bwMode="auto">
          <a:xfrm>
            <a:off x="5257800" y="4381500"/>
            <a:ext cx="3276600" cy="1524000"/>
          </a:xfrm>
          <a:prstGeom prst="rect">
            <a:avLst/>
          </a:prstGeom>
          <a:ln>
            <a:solidFill>
              <a:schemeClr val="tx1"/>
            </a:solidFill>
          </a:ln>
          <a:extLst>
            <a:ext uri="{53640926-AAD7-44D8-BBD7-CCE9431645EC}">
              <a14:shadowObscured xmlns:a14="http://schemas.microsoft.com/office/drawing/2010/main"/>
            </a:ext>
          </a:extLst>
        </p:spPr>
      </p:pic>
      <p:sp>
        <p:nvSpPr>
          <p:cNvPr id="6" name="TextBox 5"/>
          <p:cNvSpPr txBox="1"/>
          <p:nvPr/>
        </p:nvSpPr>
        <p:spPr>
          <a:xfrm>
            <a:off x="2057400" y="6019800"/>
            <a:ext cx="914400" cy="276999"/>
          </a:xfrm>
          <a:prstGeom prst="rect">
            <a:avLst/>
          </a:prstGeom>
          <a:noFill/>
        </p:spPr>
        <p:txBody>
          <a:bodyPr wrap="square" rtlCol="0">
            <a:spAutoFit/>
          </a:bodyPr>
          <a:lstStyle/>
          <a:p>
            <a:r>
              <a:rPr lang="en-US" sz="1200" b="1" dirty="0" smtClean="0"/>
              <a:t>Train data</a:t>
            </a:r>
            <a:endParaRPr lang="en-US" sz="1200" b="1" dirty="0"/>
          </a:p>
        </p:txBody>
      </p:sp>
      <p:sp>
        <p:nvSpPr>
          <p:cNvPr id="7" name="TextBox 6"/>
          <p:cNvSpPr txBox="1"/>
          <p:nvPr/>
        </p:nvSpPr>
        <p:spPr>
          <a:xfrm>
            <a:off x="6457950" y="6010273"/>
            <a:ext cx="914400" cy="276999"/>
          </a:xfrm>
          <a:prstGeom prst="rect">
            <a:avLst/>
          </a:prstGeom>
          <a:noFill/>
        </p:spPr>
        <p:txBody>
          <a:bodyPr wrap="square" rtlCol="0">
            <a:spAutoFit/>
          </a:bodyPr>
          <a:lstStyle/>
          <a:p>
            <a:r>
              <a:rPr lang="en-US" sz="1200" b="1" dirty="0" smtClean="0"/>
              <a:t>Test data</a:t>
            </a:r>
            <a:endParaRPr lang="en-US" sz="1200" b="1" dirty="0"/>
          </a:p>
        </p:txBody>
      </p:sp>
    </p:spTree>
    <p:extLst>
      <p:ext uri="{BB962C8B-B14F-4D97-AF65-F5344CB8AC3E}">
        <p14:creationId xmlns:p14="http://schemas.microsoft.com/office/powerpoint/2010/main" val="3206851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Initial Observations</a:t>
            </a:r>
            <a:endParaRPr lang="en-US" sz="3200" b="1" dirty="0"/>
          </a:p>
        </p:txBody>
      </p:sp>
      <p:pic>
        <p:nvPicPr>
          <p:cNvPr id="4" name="Content Placeholder 3"/>
          <p:cNvPicPr>
            <a:picLocks noGrp="1"/>
          </p:cNvPicPr>
          <p:nvPr>
            <p:ph idx="1"/>
          </p:nvPr>
        </p:nvPicPr>
        <p:blipFill rotWithShape="1">
          <a:blip r:embed="rId2"/>
          <a:srcRect l="3037" t="25334" r="61804" b="9972"/>
          <a:stretch/>
        </p:blipFill>
        <p:spPr bwMode="auto">
          <a:xfrm>
            <a:off x="762000" y="1502665"/>
            <a:ext cx="3048000" cy="3505252"/>
          </a:xfrm>
          <a:prstGeom prst="rect">
            <a:avLst/>
          </a:prstGeom>
          <a:ln>
            <a:solidFill>
              <a:schemeClr val="tx1"/>
            </a:solidFill>
          </a:ln>
          <a:extLst>
            <a:ext uri="{53640926-AAD7-44D8-BBD7-CCE9431645EC}">
              <a14:shadowObscured xmlns:a14="http://schemas.microsoft.com/office/drawing/2010/main"/>
            </a:ext>
          </a:extLst>
        </p:spPr>
      </p:pic>
      <p:sp>
        <p:nvSpPr>
          <p:cNvPr id="5" name="Rectangle 4"/>
          <p:cNvSpPr/>
          <p:nvPr/>
        </p:nvSpPr>
        <p:spPr>
          <a:xfrm>
            <a:off x="533400" y="5250506"/>
            <a:ext cx="3505200" cy="461665"/>
          </a:xfrm>
          <a:prstGeom prst="rect">
            <a:avLst/>
          </a:prstGeom>
        </p:spPr>
        <p:txBody>
          <a:bodyPr wrap="square">
            <a:spAutoFit/>
          </a:bodyPr>
          <a:lstStyle/>
          <a:p>
            <a:pPr lvl="0"/>
            <a:r>
              <a:rPr lang="en-IN" sz="1200" dirty="0"/>
              <a:t>Lot of missing values in the training dataset, need to do the imputation of missing values</a:t>
            </a:r>
            <a:endParaRPr lang="en-US" sz="1200" dirty="0"/>
          </a:p>
        </p:txBody>
      </p:sp>
      <p:pic>
        <p:nvPicPr>
          <p:cNvPr id="6" name="Picture 5"/>
          <p:cNvPicPr/>
          <p:nvPr/>
        </p:nvPicPr>
        <p:blipFill rotWithShape="1">
          <a:blip r:embed="rId3"/>
          <a:srcRect l="2660" t="23138" r="57363" b="9043"/>
          <a:stretch/>
        </p:blipFill>
        <p:spPr bwMode="auto">
          <a:xfrm>
            <a:off x="4800600" y="1845591"/>
            <a:ext cx="2658745" cy="2819400"/>
          </a:xfrm>
          <a:prstGeom prst="rect">
            <a:avLst/>
          </a:prstGeom>
          <a:ln>
            <a:solidFill>
              <a:schemeClr val="tx1"/>
            </a:solidFill>
          </a:ln>
          <a:extLst>
            <a:ext uri="{53640926-AAD7-44D8-BBD7-CCE9431645EC}">
              <a14:shadowObscured xmlns:a14="http://schemas.microsoft.com/office/drawing/2010/main"/>
            </a:ext>
          </a:extLst>
        </p:spPr>
      </p:pic>
      <p:sp>
        <p:nvSpPr>
          <p:cNvPr id="7" name="Rectangle 6"/>
          <p:cNvSpPr/>
          <p:nvPr/>
        </p:nvSpPr>
        <p:spPr>
          <a:xfrm>
            <a:off x="4858117" y="5342838"/>
            <a:ext cx="2543710" cy="276999"/>
          </a:xfrm>
          <a:prstGeom prst="rect">
            <a:avLst/>
          </a:prstGeom>
        </p:spPr>
        <p:txBody>
          <a:bodyPr wrap="none">
            <a:spAutoFit/>
          </a:bodyPr>
          <a:lstStyle/>
          <a:p>
            <a:pPr lvl="0"/>
            <a:r>
              <a:rPr lang="en-IN" sz="1200" dirty="0"/>
              <a:t>Test dataset has also many null values</a:t>
            </a:r>
            <a:endParaRPr lang="en-US" sz="1200" dirty="0"/>
          </a:p>
        </p:txBody>
      </p:sp>
    </p:spTree>
    <p:extLst>
      <p:ext uri="{BB962C8B-B14F-4D97-AF65-F5344CB8AC3E}">
        <p14:creationId xmlns:p14="http://schemas.microsoft.com/office/powerpoint/2010/main" val="4060724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Initial Observations</a:t>
            </a:r>
            <a:endParaRPr lang="en-US" sz="3200" b="1" dirty="0"/>
          </a:p>
        </p:txBody>
      </p:sp>
      <p:sp>
        <p:nvSpPr>
          <p:cNvPr id="8" name="Rectangle 7"/>
          <p:cNvSpPr/>
          <p:nvPr/>
        </p:nvSpPr>
        <p:spPr>
          <a:xfrm>
            <a:off x="1345565" y="3276600"/>
            <a:ext cx="3810000" cy="276999"/>
          </a:xfrm>
          <a:prstGeom prst="rect">
            <a:avLst/>
          </a:prstGeom>
        </p:spPr>
        <p:txBody>
          <a:bodyPr wrap="square">
            <a:spAutoFit/>
          </a:bodyPr>
          <a:lstStyle/>
          <a:p>
            <a:r>
              <a:rPr lang="en-IN" sz="1200" dirty="0"/>
              <a:t>Dropping the columns having more than 80% null values</a:t>
            </a:r>
            <a:endParaRPr lang="en-US" sz="1200" dirty="0"/>
          </a:p>
        </p:txBody>
      </p:sp>
      <p:pic>
        <p:nvPicPr>
          <p:cNvPr id="9" name="Picture 8"/>
          <p:cNvPicPr/>
          <p:nvPr/>
        </p:nvPicPr>
        <p:blipFill rotWithShape="1">
          <a:blip r:embed="rId2"/>
          <a:srcRect l="3873" t="28732" r="37147" b="38310"/>
          <a:stretch/>
        </p:blipFill>
        <p:spPr bwMode="auto">
          <a:xfrm>
            <a:off x="1043940" y="1600200"/>
            <a:ext cx="4413250" cy="1541145"/>
          </a:xfrm>
          <a:prstGeom prst="rect">
            <a:avLst/>
          </a:prstGeom>
          <a:ln>
            <a:solidFill>
              <a:schemeClr val="tx1"/>
            </a:solidFill>
          </a:ln>
          <a:extLst>
            <a:ext uri="{53640926-AAD7-44D8-BBD7-CCE9431645EC}">
              <a14:shadowObscured xmlns:a14="http://schemas.microsoft.com/office/drawing/2010/main"/>
            </a:ext>
          </a:extLst>
        </p:spPr>
      </p:pic>
      <p:sp>
        <p:nvSpPr>
          <p:cNvPr id="10" name="Rectangle 9"/>
          <p:cNvSpPr/>
          <p:nvPr/>
        </p:nvSpPr>
        <p:spPr>
          <a:xfrm>
            <a:off x="2264109" y="6172200"/>
            <a:ext cx="1972912" cy="276999"/>
          </a:xfrm>
          <a:prstGeom prst="rect">
            <a:avLst/>
          </a:prstGeom>
        </p:spPr>
        <p:txBody>
          <a:bodyPr wrap="none">
            <a:spAutoFit/>
          </a:bodyPr>
          <a:lstStyle/>
          <a:p>
            <a:pPr lvl="0"/>
            <a:r>
              <a:rPr lang="en-IN" sz="1200" dirty="0"/>
              <a:t>Imputation of missing values</a:t>
            </a:r>
            <a:endParaRPr lang="en-US" sz="1200" dirty="0"/>
          </a:p>
        </p:txBody>
      </p:sp>
      <p:pic>
        <p:nvPicPr>
          <p:cNvPr id="11" name="Picture 10"/>
          <p:cNvPicPr/>
          <p:nvPr/>
        </p:nvPicPr>
        <p:blipFill rotWithShape="1">
          <a:blip r:embed="rId3"/>
          <a:srcRect l="2494" t="28457" b="47872"/>
          <a:stretch/>
        </p:blipFill>
        <p:spPr bwMode="auto">
          <a:xfrm>
            <a:off x="457200" y="3886199"/>
            <a:ext cx="5586730" cy="847725"/>
          </a:xfrm>
          <a:prstGeom prst="rect">
            <a:avLst/>
          </a:prstGeom>
          <a:ln>
            <a:solidFill>
              <a:schemeClr val="tx1"/>
            </a:solidFill>
          </a:ln>
          <a:extLst>
            <a:ext uri="{53640926-AAD7-44D8-BBD7-CCE9431645EC}">
              <a14:shadowObscured xmlns:a14="http://schemas.microsoft.com/office/drawing/2010/main"/>
            </a:ext>
          </a:extLst>
        </p:spPr>
      </p:pic>
      <p:pic>
        <p:nvPicPr>
          <p:cNvPr id="12" name="Picture 11"/>
          <p:cNvPicPr/>
          <p:nvPr/>
        </p:nvPicPr>
        <p:blipFill rotWithShape="1">
          <a:blip r:embed="rId4"/>
          <a:srcRect l="2826" t="27394" b="47074"/>
          <a:stretch/>
        </p:blipFill>
        <p:spPr bwMode="auto">
          <a:xfrm>
            <a:off x="466725" y="4953000"/>
            <a:ext cx="5567680" cy="91440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8633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Univariate Analysis</a:t>
            </a:r>
            <a:endParaRPr lang="en-US" sz="3200" b="1" dirty="0"/>
          </a:p>
        </p:txBody>
      </p:sp>
    </p:spTree>
    <p:extLst>
      <p:ext uri="{BB962C8B-B14F-4D97-AF65-F5344CB8AC3E}">
        <p14:creationId xmlns:p14="http://schemas.microsoft.com/office/powerpoint/2010/main" val="2422577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Univariate Analysis</a:t>
            </a:r>
            <a:endParaRPr lang="en-US" sz="3200" b="1" dirty="0"/>
          </a:p>
        </p:txBody>
      </p:sp>
    </p:spTree>
    <p:extLst>
      <p:ext uri="{BB962C8B-B14F-4D97-AF65-F5344CB8AC3E}">
        <p14:creationId xmlns:p14="http://schemas.microsoft.com/office/powerpoint/2010/main" val="34525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Univariate Analysis</a:t>
            </a:r>
            <a:endParaRPr lang="en-US" sz="3200" b="1" dirty="0"/>
          </a:p>
        </p:txBody>
      </p:sp>
    </p:spTree>
    <p:extLst>
      <p:ext uri="{BB962C8B-B14F-4D97-AF65-F5344CB8AC3E}">
        <p14:creationId xmlns:p14="http://schemas.microsoft.com/office/powerpoint/2010/main" val="2290661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t>Univariate Analysis</a:t>
            </a:r>
            <a:endParaRPr lang="en-US" sz="3200" b="1" dirty="0"/>
          </a:p>
        </p:txBody>
      </p:sp>
    </p:spTree>
    <p:extLst>
      <p:ext uri="{BB962C8B-B14F-4D97-AF65-F5344CB8AC3E}">
        <p14:creationId xmlns:p14="http://schemas.microsoft.com/office/powerpoint/2010/main" val="668463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375</Words>
  <Application>Microsoft Office PowerPoint</Application>
  <PresentationFormat>On-screen Show (4:3)</PresentationFormat>
  <Paragraphs>83</Paragraphs>
  <Slides>24</Slides>
  <Notes>11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Housing Project       Submitted by: Harsh Nema</vt:lpstr>
      <vt:lpstr>Problem Statement</vt:lpstr>
      <vt:lpstr>About the dataset</vt:lpstr>
      <vt:lpstr>Initial Observations</vt:lpstr>
      <vt:lpstr>Initial Observations</vt:lpstr>
      <vt:lpstr>Univariate Analysis</vt:lpstr>
      <vt:lpstr>Univariate Analysis</vt:lpstr>
      <vt:lpstr>Univariate Analysis</vt:lpstr>
      <vt:lpstr>Univariate Analysis</vt:lpstr>
      <vt:lpstr>Univariate Analysis</vt:lpstr>
      <vt:lpstr>Univariate Analysis</vt:lpstr>
      <vt:lpstr>Univariate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Multivariate Analysis</vt:lpstr>
      <vt:lpstr>Multivariate Analysis</vt:lpstr>
      <vt:lpstr>Multivariate Analysis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Platform Analysis</dc:title>
  <dc:creator>Admin</dc:creator>
  <cp:lastModifiedBy>Admin</cp:lastModifiedBy>
  <cp:revision>96</cp:revision>
  <dcterms:created xsi:type="dcterms:W3CDTF">2006-08-16T00:00:00Z</dcterms:created>
  <dcterms:modified xsi:type="dcterms:W3CDTF">2022-12-29T17:54:06Z</dcterms:modified>
</cp:coreProperties>
</file>