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318" r:id="rId2"/>
    <p:sldId id="339" r:id="rId3"/>
    <p:sldId id="341" r:id="rId4"/>
    <p:sldId id="380" r:id="rId5"/>
    <p:sldId id="381" r:id="rId6"/>
    <p:sldId id="382" r:id="rId7"/>
    <p:sldId id="387" r:id="rId8"/>
    <p:sldId id="385" r:id="rId9"/>
    <p:sldId id="384" r:id="rId10"/>
    <p:sldId id="390" r:id="rId11"/>
    <p:sldId id="389" r:id="rId12"/>
    <p:sldId id="395" r:id="rId13"/>
    <p:sldId id="394" r:id="rId14"/>
    <p:sldId id="393" r:id="rId15"/>
    <p:sldId id="392" r:id="rId16"/>
    <p:sldId id="399" r:id="rId17"/>
    <p:sldId id="398" r:id="rId18"/>
    <p:sldId id="397" r:id="rId19"/>
    <p:sldId id="404" r:id="rId20"/>
    <p:sldId id="403" r:id="rId21"/>
    <p:sldId id="402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finity" initials="I" lastIdx="1" clrIdx="0">
    <p:extLst>
      <p:ext uri="{19B8F6BF-5375-455C-9EA6-DF929625EA0E}">
        <p15:presenceInfo xmlns:p15="http://schemas.microsoft.com/office/powerpoint/2012/main" userId="Infini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FF"/>
    <a:srgbClr val="F4B10A"/>
    <a:srgbClr val="F0932C"/>
    <a:srgbClr val="E05F2C"/>
    <a:srgbClr val="E4A60A"/>
    <a:srgbClr val="828282"/>
    <a:srgbClr val="6E90FE"/>
    <a:srgbClr val="8086FC"/>
    <a:srgbClr val="6D6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288" y="7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22:25:38.74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721E04-0305-44D9-B614-D3C0912686B1}"/>
              </a:ext>
            </a:extLst>
          </p:cNvPr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0182F0-2ABC-4F60-ABAD-DB90DF053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71277B-C83D-4E9F-8C03-9A0A8622BA7C}"/>
                </a:ext>
              </a:extLst>
            </p:cNvPr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0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48480E-D3B5-4EF4-ACFB-302B5B714A86}"/>
              </a:ext>
            </a:extLst>
          </p:cNvPr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ED370B4-BB16-4356-B2F5-9926E89FB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BBA9ED-E1AE-404B-93AE-F6BF8AF29FAC}"/>
                </a:ext>
              </a:extLst>
            </p:cNvPr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05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9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9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19/01/2023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2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19/01/2023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0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0F1F20B2-E962-49E5-9607-1C1067C7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1" y="1484784"/>
            <a:ext cx="8928498" cy="223224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r>
              <a:rPr lang="en-IN" b="1" cap="none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Presentation On</a:t>
            </a:r>
            <a:br>
              <a:rPr lang="en-IN" b="1" cap="none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b="1" cap="none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Micro-Credit Defaulter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50291" y="3933056"/>
            <a:ext cx="11026743" cy="88858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                  </a:t>
            </a:r>
            <a:r>
              <a:rPr lang="en-US" sz="2400" cap="none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Author : MR. HARSH NEMA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0BC7-4CAB-4C3C-830F-9C4D44F5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Exploratory Data Analysis</a:t>
            </a:r>
            <a:br>
              <a:rPr lang="en-IN" dirty="0"/>
            </a:br>
            <a:r>
              <a:rPr lang="en-IN" sz="2200" dirty="0">
                <a:solidFill>
                  <a:srgbClr val="FFFF00"/>
                </a:solidFill>
              </a:rPr>
              <a:t>Number of loan taken by customers in 30 days</a:t>
            </a:r>
            <a:endParaRPr lang="en-IN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FA097-905A-4E7E-8B6C-36FAE7A15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4652" y="2228004"/>
            <a:ext cx="3353133" cy="3900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Very few defaulters in case of customers who have taken loan in amount of 12.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A85FE5-22C6-41D5-837C-FEC41358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0" y="2276872"/>
            <a:ext cx="6250614" cy="42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0488E9-6A2C-4FBD-BEC3-ED468863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Feature Engineering</a:t>
            </a:r>
            <a:br>
              <a:rPr lang="en-IN" dirty="0"/>
            </a:br>
            <a:r>
              <a:rPr lang="en-IN" sz="2000" dirty="0">
                <a:solidFill>
                  <a:srgbClr val="FFFF00"/>
                </a:solidFill>
              </a:rPr>
              <a:t>Outliers detection &amp; removal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FB668-8D9B-4BD8-B7E0-205BC98E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utliers do not exist in lower bound but outliers exist in upper bound of features.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 method results in huge data loss of 23.42 %, which we cannot afford.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Quantile-based Flooring- Capping 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for outliers removal.</a:t>
            </a:r>
          </a:p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Flooring is performed at 0th percentile for lower bound and capping perform at 99th percentile for upper bound.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5.44 % which is acceptable.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4EB2FD-EBBA-4343-9689-91EC7148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Feature Engineering</a:t>
            </a:r>
            <a:br>
              <a:rPr lang="en-IN" dirty="0"/>
            </a:br>
            <a:r>
              <a:rPr lang="en-IN" sz="2200" dirty="0">
                <a:solidFill>
                  <a:srgbClr val="FFFF00"/>
                </a:solidFill>
              </a:rPr>
              <a:t>Skewness detection &amp; transformation</a:t>
            </a:r>
            <a:endParaRPr lang="en-IN" sz="2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9F0336-0728-4122-BDAC-2FC2869674B7}"/>
              </a:ext>
            </a:extLst>
          </p:cNvPr>
          <p:cNvSpPr/>
          <p:nvPr/>
        </p:nvSpPr>
        <p:spPr>
          <a:xfrm>
            <a:off x="7462564" y="2078507"/>
            <a:ext cx="3384376" cy="4374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200" dirty="0"/>
              <a:t>Considerable amount of skewness exist in different features.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200" dirty="0"/>
              <a:t>Yeo-Johnson Power Transformation used to reduce skewness.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F076E-AACC-4791-BB55-DCC7373A2F8D}"/>
              </a:ext>
            </a:extLst>
          </p:cNvPr>
          <p:cNvPicPr/>
          <p:nvPr/>
        </p:nvPicPr>
        <p:blipFill rotWithShape="1">
          <a:blip r:embed="rId2"/>
          <a:srcRect l="8642" t="11700" r="39840" b="7729"/>
          <a:stretch/>
        </p:blipFill>
        <p:spPr bwMode="auto">
          <a:xfrm>
            <a:off x="765820" y="2078507"/>
            <a:ext cx="5441363" cy="437482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84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959018-C2ED-46F6-B1E4-FCAC4ABC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5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Data Inputs- Logic- Output Relationships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0180CC-D354-413C-8D97-59C210B0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4652" y="2238697"/>
            <a:ext cx="2921085" cy="363304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M</a:t>
            </a:r>
            <a:r>
              <a:rPr lang="en-IN" sz="20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ost of independent features are poorly or moderately correlated with target variable label. 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DD7C9B-C44A-4C39-B3FD-D179A1C3EB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0" y="2238697"/>
            <a:ext cx="6336704" cy="3889645"/>
          </a:xfrm>
        </p:spPr>
      </p:pic>
    </p:spTree>
    <p:extLst>
      <p:ext uri="{BB962C8B-B14F-4D97-AF65-F5344CB8AC3E}">
        <p14:creationId xmlns:p14="http://schemas.microsoft.com/office/powerpoint/2010/main" val="18996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125F-8347-4B84-A7ED-F91AB3CE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IMBALANCED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960C0-F717-4ABC-9D1C-DD4520D4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2565" y="2228004"/>
            <a:ext cx="4145220" cy="3633047"/>
          </a:xfrm>
        </p:spPr>
        <p:txBody>
          <a:bodyPr>
            <a:normAutofit/>
          </a:bodyPr>
          <a:lstStyle/>
          <a:p>
            <a:r>
              <a:rPr lang="en-IN" sz="2000" dirty="0"/>
              <a:t>Target Variable label is Imbalanced in nature.</a:t>
            </a:r>
          </a:p>
          <a:p>
            <a:r>
              <a:rPr lang="en-IN" sz="2000" dirty="0"/>
              <a:t>SMOTE techniques used to oversample minority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D3EEE-9F73-49A3-A88A-B908DB47C390}"/>
              </a:ext>
            </a:extLst>
          </p:cNvPr>
          <p:cNvPicPr/>
          <p:nvPr/>
        </p:nvPicPr>
        <p:blipFill rotWithShape="1">
          <a:blip r:embed="rId2"/>
          <a:srcRect l="1994" t="25528" r="43996" b="15705"/>
          <a:stretch/>
        </p:blipFill>
        <p:spPr bwMode="auto">
          <a:xfrm>
            <a:off x="1269876" y="2370349"/>
            <a:ext cx="5400600" cy="375799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21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802E-C7E8-4961-8F15-522B60BC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Multicollinearity and PCA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0ECBA-6646-4B7A-B68D-EBC79A94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2228004"/>
            <a:ext cx="4073213" cy="3649268"/>
          </a:xfrm>
        </p:spPr>
        <p:txBody>
          <a:bodyPr>
            <a:normAutofit/>
          </a:bodyPr>
          <a:lstStyle/>
          <a:p>
            <a:r>
              <a:rPr lang="en-IN" sz="2000" dirty="0"/>
              <a:t>Multicollinearity exist between few features.</a:t>
            </a:r>
          </a:p>
          <a:p>
            <a:r>
              <a:rPr lang="en-IN" sz="2000" dirty="0"/>
              <a:t>To resolve it PCA is applied.</a:t>
            </a:r>
          </a:p>
          <a:p>
            <a:r>
              <a:rPr lang="en-US" sz="2000" dirty="0"/>
              <a:t>Thirteen principal components attribute for 95% of variation in the data. </a:t>
            </a:r>
          </a:p>
          <a:p>
            <a:r>
              <a:rPr lang="en-US" sz="2000" dirty="0"/>
              <a:t>PCA applied for Thirteen components.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E3D465-383C-4221-B318-42685C0E5E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3" y="2278454"/>
            <a:ext cx="4903317" cy="3531405"/>
          </a:xfrm>
        </p:spPr>
      </p:pic>
    </p:spTree>
    <p:extLst>
      <p:ext uri="{BB962C8B-B14F-4D97-AF65-F5344CB8AC3E}">
        <p14:creationId xmlns:p14="http://schemas.microsoft.com/office/powerpoint/2010/main" val="16998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FAD-8B69-4B0D-A4A1-DE1B41FB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130A0E-7568-458D-8C4D-E14CF20F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41" y="2060849"/>
            <a:ext cx="11026743" cy="4094996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predict customer is defaulter or not. It can be solve by application of classification ML algorithm.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Classification algorithm used to train model, in order to have maximum accuracy score.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classification algorithms used in this project are –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Logistics Regression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KNeighbors Classifier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Classifier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25EA47-41DA-464A-9F7B-8E59EFE1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MODEL Evaluation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DC525-CB0A-489D-BDFD-EB0CC14E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708" y="2180497"/>
            <a:ext cx="2849076" cy="397534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gives maximum accuracy score and cross validation score.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 perform on this RFC model to gain more accuracy.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–tuned model used has final model.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AF0F76F-AE75-4DE1-94A6-8EF54224C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53355"/>
              </p:ext>
            </p:extLst>
          </p:nvPr>
        </p:nvGraphicFramePr>
        <p:xfrm>
          <a:off x="599774" y="2636912"/>
          <a:ext cx="7969220" cy="344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5728906" imgH="2477467" progId="Word.Document.12">
                  <p:embed/>
                </p:oleObj>
              </mc:Choice>
              <mc:Fallback>
                <p:oleObj name="Document" r:id="rId3" imgW="5728906" imgH="24774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774" y="2636912"/>
                        <a:ext cx="7969220" cy="3446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6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236F-ED0D-47DA-A7F3-2CD7C1B0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AUC-roc CURVE DIFFERENT MODELS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13F1A0-8DF9-46F3-BCED-32CF377D86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3" y="2380077"/>
            <a:ext cx="4903317" cy="332815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53B0C2-8424-4D51-A0DB-56DEB4AE1F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85" y="2380077"/>
            <a:ext cx="4903317" cy="332815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F0FBC1-56A1-4505-820E-AE5099615ED7}"/>
              </a:ext>
            </a:extLst>
          </p:cNvPr>
          <p:cNvSpPr txBox="1"/>
          <p:nvPr/>
        </p:nvSpPr>
        <p:spPr>
          <a:xfrm>
            <a:off x="2710036" y="570823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6B6FC-298A-4D21-BF2E-9264C1A9F8FC}"/>
              </a:ext>
            </a:extLst>
          </p:cNvPr>
          <p:cNvSpPr txBox="1"/>
          <p:nvPr/>
        </p:nvSpPr>
        <p:spPr>
          <a:xfrm>
            <a:off x="8398668" y="570823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149755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236F-ED0D-47DA-A7F3-2CD7C1B0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D6C3C-3B64-4080-98D9-6CC1D2FBD6A5}"/>
              </a:ext>
            </a:extLst>
          </p:cNvPr>
          <p:cNvSpPr txBox="1"/>
          <p:nvPr/>
        </p:nvSpPr>
        <p:spPr>
          <a:xfrm>
            <a:off x="558097" y="3019225"/>
            <a:ext cx="4865299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</a:t>
            </a: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gives maximum AUC. It also gives us the </a:t>
            </a: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accuracy score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 score.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Hyperparameter tuning performs on this model to enhance the accuracy of the model.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75CA4-CA98-455A-BF1C-07A3EC484000}"/>
              </a:ext>
            </a:extLst>
          </p:cNvPr>
          <p:cNvPicPr/>
          <p:nvPr/>
        </p:nvPicPr>
        <p:blipFill rotWithShape="1">
          <a:blip r:embed="rId2"/>
          <a:srcRect l="3324" t="22071" r="41502" b="14111"/>
          <a:stretch/>
        </p:blipFill>
        <p:spPr bwMode="auto">
          <a:xfrm>
            <a:off x="5734372" y="2470742"/>
            <a:ext cx="5616624" cy="390395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3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6BEB-2FB6-4A8F-B7F5-430BEC94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1BC3-7B52-4E0A-8AC4-EA2965D2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41" y="2060848"/>
            <a:ext cx="10771171" cy="439248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Micro Credit?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Building.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ROC-AUC Curve of Different Model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Scope of work</a:t>
            </a:r>
          </a:p>
        </p:txBody>
      </p:sp>
    </p:spTree>
    <p:extLst>
      <p:ext uri="{BB962C8B-B14F-4D97-AF65-F5344CB8AC3E}">
        <p14:creationId xmlns:p14="http://schemas.microsoft.com/office/powerpoint/2010/main" val="3353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F1817-CD06-486C-93B6-125B84C2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Limitations &amp; Scope for Future OF THIS Work</a:t>
            </a:r>
            <a:endParaRPr lang="en-IN" sz="2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0A02E-9FF7-4F93-8551-93CF0D65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computational resources put a limitation on optimization through hyperparameter tuning. The accuracy of the model can increase with hyperparameter tuning with several different parameters. Here we use only two to three parameters for tuning.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is imbalanced, we utilized SMOTE for it but if get label data that is at least in the ratio of 70:30, It can give us a much more realistic model.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490FC-FC54-4EE5-80FB-E7096ADD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04" y="836713"/>
            <a:ext cx="8892988" cy="53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6372-B5D6-450C-9D30-0ED2779B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5" y="404664"/>
            <a:ext cx="9829798" cy="1296144"/>
          </a:xfrm>
        </p:spPr>
        <p:txBody>
          <a:bodyPr/>
          <a:lstStyle/>
          <a:p>
            <a:r>
              <a:rPr lang="en-IN" dirty="0"/>
              <a:t>What is Micro Credit?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B2BD-30CF-4FFB-A9EF-5F58929C1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844" y="2405888"/>
            <a:ext cx="5400600" cy="332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Microcredit is an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extremely small loan given to those who lack a steady source of income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collateral. It is used as a way to obtain a loan, acting as a protection against potential loss for the lender should the borrower default in his payments., or any credit history.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F08DB0-637B-421A-A7CC-21F2035683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131" y="2420888"/>
            <a:ext cx="4420720" cy="2988518"/>
          </a:xfrm>
        </p:spPr>
      </p:pic>
    </p:spTree>
    <p:extLst>
      <p:ext uri="{BB962C8B-B14F-4D97-AF65-F5344CB8AC3E}">
        <p14:creationId xmlns:p14="http://schemas.microsoft.com/office/powerpoint/2010/main" val="36383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A7E418-C0B6-43CA-A617-EDED491C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10378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37F8B-2DA0-4141-A4E6-65101D92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3" y="1916833"/>
            <a:ext cx="10298360" cy="4248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Telecom provider provide micro-credit on mobile balances to be paid back in 5 days.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 Variety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amount of 5 - Payback amount 6 (in Indonesian Rupiah)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amount of 10 - Payback amount 12 (in Indonesian Rupiah)</a:t>
            </a:r>
          </a:p>
          <a:p>
            <a:pPr marL="282575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is Build ML classification Model to Predict customer who might be defaulter based on independent features.</a:t>
            </a:r>
          </a:p>
        </p:txBody>
      </p:sp>
    </p:spTree>
    <p:extLst>
      <p:ext uri="{BB962C8B-B14F-4D97-AF65-F5344CB8AC3E}">
        <p14:creationId xmlns:p14="http://schemas.microsoft.com/office/powerpoint/2010/main" val="709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976E-3162-473C-A493-405ABA38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B5E0-8378-4534-85B0-043462D3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>
            <a:normAutofit/>
          </a:bodyPr>
          <a:lstStyle/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provide by Fliprobo Technologies Ltd.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Credit Defaulter dataset contain 209593 rows and 37 columns.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all features only three features with object datatypes and rest are int64.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check is perform for missing values, duplicate data, data error.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values, whitespaces, ‘NA’, ‘-’ are present in dataset.</a:t>
            </a:r>
          </a:p>
          <a:p>
            <a:pPr marL="0" indent="0">
              <a:buClr>
                <a:srgbClr val="7030A0"/>
              </a:buCl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612-FF01-4E99-B424-3FC73948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2D39-F060-481C-B7DF-8377D1BF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To Handle Data Error In Min And Max Column  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All negative values are typing error happen accidentally by type - in front of original value (except feature depicting median). 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Corrective Approach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Negative values are converted into absolute value to correct negative typing error whenever applicable except feature depicting median.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on '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pdate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column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new columns for day, month and year out of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5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DC9-B68C-4121-9C6B-83B9FC04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9DD8-4CC3-4AA5-B55F-4BEDD638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error and correction in maxamnt_loans30 column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value in maxamnt_loans30 is not reliable.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maximum value in maxamnt_loans30 is 12.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Corrective Action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Replacing values greater than 12 into category of zero.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Unnecessary columns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6B75-EA34-4326-A11F-1EE55DF2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IN" sz="2400" dirty="0">
                <a:solidFill>
                  <a:srgbClr val="FFFF00"/>
                </a:solidFill>
              </a:rPr>
              <a:t>Month vs defaulter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0FEC0-7758-4F17-8312-93D960A00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644" y="2228004"/>
            <a:ext cx="3425141" cy="3633047"/>
          </a:xfrm>
        </p:spPr>
        <p:txBody>
          <a:bodyPr>
            <a:normAutofit/>
          </a:bodyPr>
          <a:lstStyle/>
          <a:p>
            <a:r>
              <a:rPr lang="en-US" sz="2000" dirty="0"/>
              <a:t>Most of data belong to month 6 and 7, followed by month 8.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35219-AE10-42D2-ABC3-42BE4334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132856"/>
            <a:ext cx="6695515" cy="45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C376-BE98-4DC8-8A3C-E6DF0325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IN" sz="2400" dirty="0">
                <a:solidFill>
                  <a:srgbClr val="FFFF00"/>
                </a:solidFill>
              </a:rPr>
              <a:t>Maximum amount of loan taken by customers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198A8-43F6-491B-AED0-CD3FAB29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2524" y="2060849"/>
            <a:ext cx="4505261" cy="4067493"/>
          </a:xfrm>
        </p:spPr>
        <p:txBody>
          <a:bodyPr>
            <a:normAutofit/>
          </a:bodyPr>
          <a:lstStyle/>
          <a:p>
            <a:r>
              <a:rPr lang="en-US" sz="2000" dirty="0"/>
              <a:t>In 30 &amp; 90 days, maximum number of people had taken 6Rs as the loan amount.</a:t>
            </a:r>
          </a:p>
          <a:p>
            <a:r>
              <a:rPr lang="en-US" sz="2000" dirty="0"/>
              <a:t>Customers have less tendency to take loan in amount of 12.</a:t>
            </a:r>
          </a:p>
          <a:p>
            <a:r>
              <a:rPr lang="en-US" sz="2000" dirty="0"/>
              <a:t>There are very few people who do not taken loan.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293F8-68C4-402C-B52D-081CA66D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060849"/>
            <a:ext cx="4896544" cy="45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660</TotalTime>
  <Words>869</Words>
  <Application>Microsoft Office PowerPoint</Application>
  <PresentationFormat>Custom</PresentationFormat>
  <Paragraphs>86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Bahnschrift</vt:lpstr>
      <vt:lpstr>Bahnschrift SemiLight</vt:lpstr>
      <vt:lpstr>Calibri</vt:lpstr>
      <vt:lpstr>Cambria</vt:lpstr>
      <vt:lpstr>Gill Sans MT</vt:lpstr>
      <vt:lpstr>Times New Roman</vt:lpstr>
      <vt:lpstr>Wingdings</vt:lpstr>
      <vt:lpstr>Wingdings 2</vt:lpstr>
      <vt:lpstr>Dividend</vt:lpstr>
      <vt:lpstr>Microsoft Word Document</vt:lpstr>
      <vt:lpstr>Presentation On Micro-Credit Defaulter Project</vt:lpstr>
      <vt:lpstr>Overview of Presentation </vt:lpstr>
      <vt:lpstr>What is Micro Credit?</vt:lpstr>
      <vt:lpstr>Problem Statement</vt:lpstr>
      <vt:lpstr>DATASET Information</vt:lpstr>
      <vt:lpstr>Data Pre-processing</vt:lpstr>
      <vt:lpstr>Data Pre-processing</vt:lpstr>
      <vt:lpstr>Exploratory Data Analysis Month vs defaulter distribution</vt:lpstr>
      <vt:lpstr>Exploratory Data Analysis Maximum amount of loan taken by customers</vt:lpstr>
      <vt:lpstr>Exploratory Data Analysis Number of loan taken by customers in 30 days</vt:lpstr>
      <vt:lpstr>Feature Engineering Outliers detection &amp; removal</vt:lpstr>
      <vt:lpstr>Feature Engineering Skewness detection &amp; transformation</vt:lpstr>
      <vt:lpstr>Data Inputs- Logic- Output Relationships </vt:lpstr>
      <vt:lpstr>Handling IMBALANCED DATA</vt:lpstr>
      <vt:lpstr>Multicollinearity and PCA</vt:lpstr>
      <vt:lpstr>MACHINE LEARNING MODEL BUILDING</vt:lpstr>
      <vt:lpstr>ML MODEL Evaluation Matrix</vt:lpstr>
      <vt:lpstr>AUC-roc CURVE DIFFERENT MODELS</vt:lpstr>
      <vt:lpstr>BEST MODEL</vt:lpstr>
      <vt:lpstr>Limitations &amp; Scope for Future OF THIS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  “Housing: Price Prediction”</dc:title>
  <cp:lastModifiedBy>Admin</cp:lastModifiedBy>
  <cp:revision>43</cp:revision>
  <dcterms:created xsi:type="dcterms:W3CDTF">2021-10-01T13:22:47Z</dcterms:created>
  <dcterms:modified xsi:type="dcterms:W3CDTF">2023-01-19T16:15:04Z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