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handoutMasterIdLst>
    <p:handoutMasterId r:id="rId23"/>
  </p:handoutMasterIdLst>
  <p:sldIdLst>
    <p:sldId id="318" r:id="rId2"/>
    <p:sldId id="341" r:id="rId3"/>
    <p:sldId id="380" r:id="rId4"/>
    <p:sldId id="381" r:id="rId5"/>
    <p:sldId id="405" r:id="rId6"/>
    <p:sldId id="407" r:id="rId7"/>
    <p:sldId id="408" r:id="rId8"/>
    <p:sldId id="410" r:id="rId9"/>
    <p:sldId id="411" r:id="rId10"/>
    <p:sldId id="385" r:id="rId11"/>
    <p:sldId id="383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02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finity" initials="I" lastIdx="1" clrIdx="0">
    <p:extLst>
      <p:ext uri="{19B8F6BF-5375-455C-9EA6-DF929625EA0E}">
        <p15:presenceInfo xmlns:p15="http://schemas.microsoft.com/office/powerpoint/2012/main" userId="Infinit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FFFF"/>
    <a:srgbClr val="F4B10A"/>
    <a:srgbClr val="F0932C"/>
    <a:srgbClr val="E05F2C"/>
    <a:srgbClr val="E4A60A"/>
    <a:srgbClr val="828282"/>
    <a:srgbClr val="6E90FE"/>
    <a:srgbClr val="8086FC"/>
    <a:srgbClr val="6D6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7" d="100"/>
          <a:sy n="87" d="100"/>
        </p:scale>
        <p:origin x="288" y="78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03/03/2023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03/03/2023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03/03/2023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721E04-0305-44D9-B614-D3C0912686B1}"/>
              </a:ext>
            </a:extLst>
          </p:cNvPr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0182F0-2ABC-4F60-ABAD-DB90DF053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71277B-C83D-4E9F-8C03-9A0A8622BA7C}"/>
                </a:ext>
              </a:extLst>
            </p:cNvPr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400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03/03/2023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t>03/03/2023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9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03/03/2023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52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t>03/03/2023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48480E-D3B5-4EF4-ACFB-302B5B714A86}"/>
              </a:ext>
            </a:extLst>
          </p:cNvPr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ED370B4-BB16-4356-B2F5-9926E89FB6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BBA9ED-E1AE-404B-93AE-F6BF8AF29FAC}"/>
                </a:ext>
              </a:extLst>
            </p:cNvPr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05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03/03/2023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49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03/03/2023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4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03/03/2023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03/03/2023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9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t>03/03/2023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2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03/03/2023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2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03/03/2023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00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0F1F20B2-E962-49E5-9607-1C1067C7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91" y="1484784"/>
            <a:ext cx="8928498" cy="2232248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sz="4000" b="1" cap="none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Project Report on Black Friday Data Analysis</a:t>
            </a:r>
            <a:endParaRPr lang="en-IN" sz="4000" b="1" cap="none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50291" y="3933056"/>
            <a:ext cx="9360545" cy="888588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                </a:t>
            </a:r>
            <a:r>
              <a:rPr lang="en-US" sz="2400" cap="none" dirty="0">
                <a:ln w="0"/>
                <a:solidFill>
                  <a:schemeClr val="accent4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Author : MR. HARSH NEMA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6B75-EA34-4326-A11F-1EE55DF2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Exploratory Data Analysis</a:t>
            </a:r>
            <a:br>
              <a:rPr lang="en-IN" dirty="0"/>
            </a:br>
            <a:r>
              <a:rPr lang="en-IN" sz="2400" dirty="0">
                <a:solidFill>
                  <a:srgbClr val="FFFF00"/>
                </a:solidFill>
              </a:rPr>
              <a:t>gender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C0FEC0-7758-4F17-8312-93D960A00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0316" y="2227263"/>
            <a:ext cx="6363959" cy="3527759"/>
          </a:xfrm>
        </p:spPr>
        <p:txBody>
          <a:bodyPr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270510" algn="l"/>
              </a:tabLst>
            </a:pPr>
            <a:endParaRPr lang="en-IN" sz="2800" dirty="0">
              <a:solidFill>
                <a:srgbClr val="002060"/>
              </a:solidFill>
              <a:effectLst/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270510" algn="l"/>
              </a:tabLst>
            </a:pPr>
            <a:r>
              <a:rPr lang="en-IN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Males are almost 3 times more likely to participate in Black Friday shopping compared to females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270510" algn="l"/>
              </a:tabLst>
            </a:pPr>
            <a:r>
              <a:rPr lang="en-IN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It helps to plan the marketing strategies and promotions for the upcoming Black Friday sales, by targeting the messaging to the male or female audience.</a:t>
            </a:r>
            <a:endParaRPr lang="en-US" sz="2800" dirty="0">
              <a:solidFill>
                <a:srgbClr val="00206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270510" algn="l"/>
              </a:tabLst>
            </a:pPr>
            <a:endParaRPr lang="en-IN" sz="2800" dirty="0">
              <a:solidFill>
                <a:srgbClr val="002060"/>
              </a:solidFill>
              <a:effectLst/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B0D155-6DF3-4CDD-A0C8-420B37B20B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824014"/>
            <a:ext cx="4104866" cy="4334256"/>
          </a:xfrm>
        </p:spPr>
      </p:pic>
    </p:spTree>
    <p:extLst>
      <p:ext uri="{BB962C8B-B14F-4D97-AF65-F5344CB8AC3E}">
        <p14:creationId xmlns:p14="http://schemas.microsoft.com/office/powerpoint/2010/main" val="17048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F559-7E37-4A96-AB6F-21D0ADAE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476672"/>
            <a:ext cx="11026744" cy="1363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Exploratory Data Analysis</a:t>
            </a:r>
            <a:br>
              <a:rPr lang="en-IN" dirty="0"/>
            </a:br>
            <a:r>
              <a:rPr lang="en-IN" sz="2200" dirty="0">
                <a:solidFill>
                  <a:srgbClr val="FFFF00"/>
                </a:solidFill>
              </a:rPr>
              <a:t>Marital status DISTRIBUTION</a:t>
            </a:r>
            <a:endParaRPr lang="en-IN" sz="2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7F3F8C-396A-447B-B249-C4F4F90CBF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824230"/>
            <a:ext cx="4104456" cy="4333823"/>
          </a:xfr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6FEE109-FF71-4FFE-8B04-7A9EB4C52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0613" y="2492896"/>
            <a:ext cx="6107171" cy="3005184"/>
          </a:xfrm>
        </p:spPr>
        <p:txBody>
          <a:bodyPr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270510" algn="l"/>
              </a:tabLst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Unmarried individuals were more likely to make purchases on Black Friday compared to married individuals.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270510" algn="l"/>
              </a:tabLst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It is possible that unmarried individuals had more time, flexibility, or disposable income to shop on Black Friday.</a:t>
            </a:r>
            <a:endParaRPr lang="en-IN" sz="2800" dirty="0">
              <a:solidFill>
                <a:srgbClr val="002060"/>
              </a:solidFill>
              <a:effectLst/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5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F559-7E37-4A96-AB6F-21D0ADAE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476672"/>
            <a:ext cx="11026744" cy="1363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Exploratory Data Analysis</a:t>
            </a:r>
            <a:br>
              <a:rPr lang="en-IN" dirty="0"/>
            </a:br>
            <a:r>
              <a:rPr lang="en-IN" sz="2200" dirty="0">
                <a:solidFill>
                  <a:srgbClr val="FFFF00"/>
                </a:solidFill>
              </a:rPr>
              <a:t>age group DISTRIBUTION</a:t>
            </a:r>
            <a:endParaRPr lang="en-IN" sz="220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6FEE109-FF71-4FFE-8B04-7A9EB4C52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0613" y="2492896"/>
            <a:ext cx="6107171" cy="3005184"/>
          </a:xfrm>
        </p:spPr>
        <p:txBody>
          <a:bodyPr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270510" algn="l"/>
              </a:tabLst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 largest age group of Black Friday shoppers are those aged between 26 and 35 years, accounting for almost 40% of the shoppers.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270510" algn="l"/>
              </a:tabLst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 second largest group is the 18-25 age group, making up 18.1% of the total number of shoppers.</a:t>
            </a:r>
            <a:endParaRPr lang="en-IN" sz="2800" dirty="0">
              <a:solidFill>
                <a:srgbClr val="002060"/>
              </a:solidFill>
              <a:effectLst/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C9B883-8A93-439F-AE5D-97A6A19DC2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20" y="1978001"/>
            <a:ext cx="4105656" cy="4187303"/>
          </a:xfrm>
        </p:spPr>
      </p:pic>
    </p:spTree>
    <p:extLst>
      <p:ext uri="{BB962C8B-B14F-4D97-AF65-F5344CB8AC3E}">
        <p14:creationId xmlns:p14="http://schemas.microsoft.com/office/powerpoint/2010/main" val="255806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F559-7E37-4A96-AB6F-21D0ADAE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476672"/>
            <a:ext cx="11026744" cy="1363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Exploratory Data Analysis</a:t>
            </a:r>
            <a:br>
              <a:rPr lang="en-IN" dirty="0"/>
            </a:br>
            <a:r>
              <a:rPr lang="en-IN" sz="2200" dirty="0">
                <a:solidFill>
                  <a:srgbClr val="FFFF00"/>
                </a:solidFill>
              </a:rPr>
              <a:t>Top 20 spending users</a:t>
            </a:r>
            <a:endParaRPr lang="en-IN" sz="220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6FEE109-FF71-4FFE-8B04-7A9EB4C52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7971" y="2230346"/>
            <a:ext cx="4979813" cy="4006966"/>
          </a:xfrm>
        </p:spPr>
        <p:txBody>
          <a:bodyPr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270510" algn="l"/>
              </a:tabLst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User ID 1004277 tops the list with the highest amount spent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270510" algn="l"/>
              </a:tabLst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By understanding user needs and preferences, a seller can tailor their products, pricing, and customer service offerings to better serve these customers and increase their loyalty.</a:t>
            </a:r>
            <a:endParaRPr lang="en-IN" sz="2800" dirty="0">
              <a:solidFill>
                <a:srgbClr val="002060"/>
              </a:solidFill>
              <a:effectLst/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9C1475-797B-4EF6-AA85-9DD7774A53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2227262"/>
            <a:ext cx="5772977" cy="4334256"/>
          </a:xfrm>
        </p:spPr>
      </p:pic>
    </p:spTree>
    <p:extLst>
      <p:ext uri="{BB962C8B-B14F-4D97-AF65-F5344CB8AC3E}">
        <p14:creationId xmlns:p14="http://schemas.microsoft.com/office/powerpoint/2010/main" val="291162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F559-7E37-4A96-AB6F-21D0ADAE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476672"/>
            <a:ext cx="11026744" cy="1363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Exploratory Data Analysis</a:t>
            </a:r>
            <a:br>
              <a:rPr lang="en-IN" dirty="0"/>
            </a:br>
            <a:r>
              <a:rPr lang="en-US" sz="2200" dirty="0">
                <a:solidFill>
                  <a:srgbClr val="FFFF00"/>
                </a:solidFill>
              </a:rPr>
              <a:t>User distribution by age group and gender</a:t>
            </a:r>
            <a:endParaRPr lang="en-IN" sz="220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6FEE109-FF71-4FFE-8B04-7A9EB4C52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7971" y="2230346"/>
            <a:ext cx="4979813" cy="4006966"/>
          </a:xfrm>
        </p:spPr>
        <p:txBody>
          <a:bodyPr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270510" algn="l"/>
              </a:tabLst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Most of the users who participate in the Black Friday Sale are from age group 26-35, 36-45 and 18-25.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270510" algn="l"/>
              </a:tabLst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Younger consumers tend to be more tech-savvy, which makes it easier for them to shop online during Black Friday sales.</a:t>
            </a:r>
            <a:endParaRPr lang="en-IN" sz="2800" dirty="0">
              <a:solidFill>
                <a:srgbClr val="002060"/>
              </a:solidFill>
              <a:effectLst/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6CA8F4-10BC-45D7-B553-0D548BA27B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2227262"/>
            <a:ext cx="5697740" cy="4334256"/>
          </a:xfrm>
        </p:spPr>
      </p:pic>
    </p:spTree>
    <p:extLst>
      <p:ext uri="{BB962C8B-B14F-4D97-AF65-F5344CB8AC3E}">
        <p14:creationId xmlns:p14="http://schemas.microsoft.com/office/powerpoint/2010/main" val="196320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F559-7E37-4A96-AB6F-21D0ADAE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476672"/>
            <a:ext cx="11026744" cy="1363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Exploratory Data Analysis</a:t>
            </a:r>
            <a:br>
              <a:rPr lang="en-IN" dirty="0"/>
            </a:br>
            <a:r>
              <a:rPr lang="en-US" sz="2200" dirty="0">
                <a:solidFill>
                  <a:srgbClr val="FFFF00"/>
                </a:solidFill>
              </a:rPr>
              <a:t>Top 20 Products in Black Friday Sale</a:t>
            </a:r>
            <a:endParaRPr lang="en-IN" sz="220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6FEE109-FF71-4FFE-8B04-7A9EB4C52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540" y="2924944"/>
            <a:ext cx="4073212" cy="2664296"/>
          </a:xfrm>
        </p:spPr>
        <p:txBody>
          <a:bodyPr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270510" algn="l"/>
              </a:tabLst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 most popular products may help the merchant adjust their business strategy and can prepare for the next shopping season better so that to Increase revenue and profit.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9DD168-3E24-4C11-A789-1C061DFB4F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2" y="2132856"/>
            <a:ext cx="6054936" cy="4334256"/>
          </a:xfrm>
        </p:spPr>
      </p:pic>
    </p:spTree>
    <p:extLst>
      <p:ext uri="{BB962C8B-B14F-4D97-AF65-F5344CB8AC3E}">
        <p14:creationId xmlns:p14="http://schemas.microsoft.com/office/powerpoint/2010/main" val="236352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F559-7E37-4A96-AB6F-21D0ADAE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476672"/>
            <a:ext cx="11026744" cy="1363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Exploratory Data Analysis</a:t>
            </a:r>
            <a:br>
              <a:rPr lang="en-IN" dirty="0"/>
            </a:br>
            <a:r>
              <a:rPr lang="en-US" sz="2200" dirty="0">
                <a:solidFill>
                  <a:srgbClr val="FFFF00"/>
                </a:solidFill>
              </a:rPr>
              <a:t>User distribution by Occupation and City</a:t>
            </a:r>
            <a:endParaRPr lang="en-IN" sz="220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6FEE109-FF71-4FFE-8B04-7A9EB4C52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7971" y="2230346"/>
            <a:ext cx="4979813" cy="4006966"/>
          </a:xfrm>
        </p:spPr>
        <p:txBody>
          <a:bodyPr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270510" algn="l"/>
              </a:tabLst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Users from Citi B did more shopping comparing to users from City A &amp; Citi C.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270510" algn="l"/>
              </a:tabLst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 reason is City B is larger than City A &amp; Citi C and thus has a larger population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270510" algn="l"/>
              </a:tabLst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Customers from occupation 0, 4, 7 did more shopping than other occupations</a:t>
            </a:r>
            <a:endParaRPr lang="en-IN" sz="2800" dirty="0">
              <a:solidFill>
                <a:srgbClr val="002060"/>
              </a:solidFill>
              <a:effectLst/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4BCED9-84ED-475A-9DBD-B8CD7E1348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2227262"/>
            <a:ext cx="5643562" cy="4334256"/>
          </a:xfrm>
        </p:spPr>
      </p:pic>
    </p:spTree>
    <p:extLst>
      <p:ext uri="{BB962C8B-B14F-4D97-AF65-F5344CB8AC3E}">
        <p14:creationId xmlns:p14="http://schemas.microsoft.com/office/powerpoint/2010/main" val="19757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F559-7E37-4A96-AB6F-21D0ADAE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476672"/>
            <a:ext cx="11026744" cy="1363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Exploratory Data Analysis</a:t>
            </a:r>
            <a:br>
              <a:rPr lang="en-IN" dirty="0"/>
            </a:br>
            <a:r>
              <a:rPr lang="en-US" sz="2200" dirty="0">
                <a:solidFill>
                  <a:srgbClr val="FFFF00"/>
                </a:solidFill>
              </a:rPr>
              <a:t>Purchase Vs Product Category 1 and 2</a:t>
            </a:r>
            <a:endParaRPr lang="en-IN" sz="220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6FEE109-FF71-4FFE-8B04-7A9EB4C52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9876" y="6320492"/>
            <a:ext cx="4680520" cy="495648"/>
          </a:xfrm>
        </p:spPr>
        <p:txBody>
          <a:bodyPr>
            <a:noAutofit/>
          </a:bodyPr>
          <a:lstStyle/>
          <a:p>
            <a:pPr marL="0" lvl="0" indent="0" algn="ctr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270510" algn="l"/>
              </a:tabLst>
            </a:pPr>
            <a:r>
              <a:rPr lang="en-US" sz="1400" b="1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Product 1 was highly purchased, amounting to 1.9 billion.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A0A8AA-3251-47FC-8007-199178250D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9" y="2036886"/>
            <a:ext cx="5300273" cy="4334256"/>
          </a:xfr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C297D7B-D8AE-4031-BB07-48DA36C994D3}"/>
              </a:ext>
            </a:extLst>
          </p:cNvPr>
          <p:cNvSpPr txBox="1">
            <a:spLocks/>
          </p:cNvSpPr>
          <p:nvPr/>
        </p:nvSpPr>
        <p:spPr>
          <a:xfrm>
            <a:off x="6543973" y="6309320"/>
            <a:ext cx="5207827" cy="495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5908" indent="-305908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799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811" indent="-305908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30" indent="-26991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627" indent="-23393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519" indent="-23393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43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34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25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16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SzPts val="1000"/>
              <a:buFont typeface="Wingdings 2" panose="05020102010507070707" pitchFamily="18" charset="2"/>
              <a:buNone/>
              <a:tabLst>
                <a:tab pos="270510" algn="l"/>
              </a:tabLst>
            </a:pPr>
            <a:r>
              <a:rPr lang="en-US" sz="1400" b="1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Product 8 was highly purchased, amounting to 2 billion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BBB3D5-FC63-49E7-B1D7-74C9CC850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57" y="2047072"/>
            <a:ext cx="5207827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F559-7E37-4A96-AB6F-21D0ADAE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476672"/>
            <a:ext cx="11026744" cy="1363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Exploratory Data Analysis</a:t>
            </a:r>
            <a:br>
              <a:rPr lang="en-IN" dirty="0"/>
            </a:br>
            <a:r>
              <a:rPr lang="en-US" sz="2200" dirty="0">
                <a:solidFill>
                  <a:srgbClr val="FFFF00"/>
                </a:solidFill>
              </a:rPr>
              <a:t>Purchase Vs Product Category 3</a:t>
            </a:r>
            <a:endParaRPr lang="en-IN" sz="220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6FEE109-FF71-4FFE-8B04-7A9EB4C52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7971" y="3429000"/>
            <a:ext cx="4979813" cy="1558694"/>
          </a:xfrm>
        </p:spPr>
        <p:txBody>
          <a:bodyPr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270510" algn="l"/>
              </a:tabLst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Product 16 in Product category 3 was purchased up to 3.5 billion.</a:t>
            </a:r>
            <a:endParaRPr lang="en-IN" sz="2800" dirty="0">
              <a:solidFill>
                <a:srgbClr val="002060"/>
              </a:solidFill>
              <a:effectLst/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7A8EA5-147B-4A0E-BB38-C036B87B84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92" y="2227262"/>
            <a:ext cx="5207827" cy="4334256"/>
          </a:xfrm>
        </p:spPr>
      </p:pic>
    </p:spTree>
    <p:extLst>
      <p:ext uri="{BB962C8B-B14F-4D97-AF65-F5344CB8AC3E}">
        <p14:creationId xmlns:p14="http://schemas.microsoft.com/office/powerpoint/2010/main" val="38357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F559-7E37-4A96-AB6F-21D0ADAE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476672"/>
            <a:ext cx="11026744" cy="136304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dirty="0"/>
              <a:t>conclusion</a:t>
            </a:r>
            <a:br>
              <a:rPr lang="en-IN" dirty="0"/>
            </a:br>
            <a:endParaRPr lang="en-IN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7AF35-00A3-4C10-92BE-FECA629EC2BD}"/>
              </a:ext>
            </a:extLst>
          </p:cNvPr>
          <p:cNvSpPr txBox="1"/>
          <p:nvPr/>
        </p:nvSpPr>
        <p:spPr>
          <a:xfrm>
            <a:off x="909836" y="2276872"/>
            <a:ext cx="103691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 data shows that males are more likely to participate in Black Friday shopping than females.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 largest age group of shoppers are those aged between 26 and 35 years.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Unmarried individuals were also more likely to make purchases on Black Friday compared to married individuals.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City B did more shopping compared to users from City A and Citi C.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 data reveals that users from occupations 0, 4, and 7 did more shopping compared to users from other occupations.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 most popular products were Product 1 in Product Category 1, Product 8 in Product Category 2, and Product 16 in Product Category 3. </a:t>
            </a:r>
          </a:p>
        </p:txBody>
      </p:sp>
    </p:spTree>
    <p:extLst>
      <p:ext uri="{BB962C8B-B14F-4D97-AF65-F5344CB8AC3E}">
        <p14:creationId xmlns:p14="http://schemas.microsoft.com/office/powerpoint/2010/main" val="343177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6372-B5D6-450C-9D30-0ED2779B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5" y="404664"/>
            <a:ext cx="9829798" cy="1296144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Black Friday sale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B2BD-30CF-4FFB-A9EF-5F58929C1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1844" y="2204864"/>
            <a:ext cx="5974396" cy="4032448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 </a:t>
            </a: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Black Friday is a major shopping event that takes place on the day after Thanksgiving in the United States, which is the fourth Thursday of November.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Black Friday has become a major retail event, with retailers offering significant discounts and promotions on a wide range of products, from electronics and appliances to clothing and toys.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In recent years, Black Friday has expanded beyond the United States to become a global phenomenon, with retailers in countries around the world offering their own Black Friday deals.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By conducting an analysis, retailers can effectively develop a personalized recommender system, which can provide tailored product suggestions to customers during sales events.</a:t>
            </a:r>
            <a:endParaRPr lang="en-IN" sz="2800" dirty="0">
              <a:solidFill>
                <a:srgbClr val="00206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3F6E75-9C7F-4688-87CF-D7D98DD4DF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2731339"/>
            <a:ext cx="4500753" cy="2979498"/>
          </a:xfrm>
        </p:spPr>
      </p:pic>
    </p:spTree>
    <p:extLst>
      <p:ext uri="{BB962C8B-B14F-4D97-AF65-F5344CB8AC3E}">
        <p14:creationId xmlns:p14="http://schemas.microsoft.com/office/powerpoint/2010/main" val="36383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490FC-FC54-4EE5-80FB-E7096ADD5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04" y="836713"/>
            <a:ext cx="8892988" cy="53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A7E418-C0B6-43CA-A617-EDED491C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10378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Objective</a:t>
            </a:r>
            <a:endParaRPr lang="en-IN" sz="3200" b="1" dirty="0">
              <a:latin typeface="Bahnschrift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37F8B-2DA0-4141-A4E6-65101D92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3" y="1916832"/>
            <a:ext cx="10298360" cy="456016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 retail company “ABC Private Limited” wants to understand the customer purchase behavior (specifically, purchase amount) against various products of different categories.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To analyze the purchase amount of customer against various products which will help them to create personalized offer for customers against different products.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To focus on understanding the customer behavior during Black Friday sales and identifying ways to optimize sales and revenue.</a:t>
            </a:r>
          </a:p>
        </p:txBody>
      </p:sp>
    </p:spTree>
    <p:extLst>
      <p:ext uri="{BB962C8B-B14F-4D97-AF65-F5344CB8AC3E}">
        <p14:creationId xmlns:p14="http://schemas.microsoft.com/office/powerpoint/2010/main" val="7092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976E-3162-473C-A493-405ABA38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DATASET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7B5E0-8378-4534-85B0-043462D3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41" y="2060849"/>
            <a:ext cx="11026743" cy="3797952"/>
          </a:xfrm>
        </p:spPr>
        <p:txBody>
          <a:bodyPr>
            <a:normAutofit/>
          </a:bodyPr>
          <a:lstStyle/>
          <a:p>
            <a:pPr marL="541338" lvl="1" indent="-360363">
              <a:lnSpc>
                <a:spcPct val="115000"/>
              </a:lnSpc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IN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 dataset contains 11 features including target feature ‘Purchase’.</a:t>
            </a:r>
            <a:endParaRPr lang="en-US" sz="2800" dirty="0">
              <a:solidFill>
                <a:srgbClr val="00206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IN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Train data contains 550068 rows and 12 columns.</a:t>
            </a:r>
          </a:p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Test dataset contains 233599 rows and 11 columns and it doesn’t have target feature ‘Purchase’.</a:t>
            </a:r>
          </a:p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Train and test data merged into one dataset.</a:t>
            </a:r>
          </a:p>
          <a:p>
            <a:pPr marL="541338" indent="-360363">
              <a:buClr>
                <a:srgbClr val="7030A0"/>
              </a:buClr>
              <a:buFont typeface="Wingdings" panose="05000000000000000000" pitchFamily="2" charset="2"/>
              <a:buChar char="v"/>
              <a:tabLst>
                <a:tab pos="269875" algn="l"/>
              </a:tabLst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Data integrity check is perform </a:t>
            </a:r>
            <a:r>
              <a:rPr lang="en-US" sz="2800" u="sng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for missing values</a:t>
            </a:r>
            <a:endParaRPr lang="en-US" sz="2400" u="sng" dirty="0">
              <a:solidFill>
                <a:srgbClr val="00206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1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5C0F-F866-4405-A5A6-6CC8B7C7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Methodology of project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6CDC6-6764-4F4A-8FC4-7E0B66EE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Phase 1 Train and test data were merged into one data frame</a:t>
            </a:r>
          </a:p>
          <a:p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Phase 2 Data cleaning, Data preprocessing on merged data to create error-free, clean dataset.</a:t>
            </a:r>
          </a:p>
          <a:p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Phase 3 EDA to gain key insight about purchase behavior of customers during Black Friday Sales </a:t>
            </a:r>
          </a:p>
        </p:txBody>
      </p:sp>
    </p:spTree>
    <p:extLst>
      <p:ext uri="{BB962C8B-B14F-4D97-AF65-F5344CB8AC3E}">
        <p14:creationId xmlns:p14="http://schemas.microsoft.com/office/powerpoint/2010/main" val="7060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0A0D-E3A8-4E37-9441-0ED71503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Merging train and test data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DE827-0EAF-4F4E-BD53-0847B8B577F1}"/>
              </a:ext>
            </a:extLst>
          </p:cNvPr>
          <p:cNvPicPr/>
          <p:nvPr/>
        </p:nvPicPr>
        <p:blipFill rotWithShape="1">
          <a:blip r:embed="rId2"/>
          <a:srcRect l="10637" t="38025" r="10758" b="25013"/>
          <a:stretch/>
        </p:blipFill>
        <p:spPr bwMode="auto">
          <a:xfrm>
            <a:off x="624140" y="2060848"/>
            <a:ext cx="5542280" cy="162877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A05155-12A6-49E9-A893-EE53C2704666}"/>
              </a:ext>
            </a:extLst>
          </p:cNvPr>
          <p:cNvPicPr/>
          <p:nvPr/>
        </p:nvPicPr>
        <p:blipFill rotWithShape="1">
          <a:blip r:embed="rId3"/>
          <a:srcRect l="9638" t="27389" r="10425" b="8527"/>
          <a:stretch/>
        </p:blipFill>
        <p:spPr bwMode="auto">
          <a:xfrm>
            <a:off x="628182" y="3861048"/>
            <a:ext cx="5538238" cy="273630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023D16-DF50-46D2-A2C2-93AA2283119E}"/>
              </a:ext>
            </a:extLst>
          </p:cNvPr>
          <p:cNvPicPr/>
          <p:nvPr/>
        </p:nvPicPr>
        <p:blipFill rotWithShape="1">
          <a:blip r:embed="rId4"/>
          <a:srcRect l="9804" t="23134" r="10592" b="12250"/>
          <a:stretch/>
        </p:blipFill>
        <p:spPr bwMode="auto">
          <a:xfrm>
            <a:off x="6479318" y="2420888"/>
            <a:ext cx="5081325" cy="360040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514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B018-F14B-4EC7-A2A7-8F658195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Missing Value imputation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94010-9368-4411-8D6B-D451B3315456}"/>
              </a:ext>
            </a:extLst>
          </p:cNvPr>
          <p:cNvSpPr txBox="1"/>
          <p:nvPr/>
        </p:nvSpPr>
        <p:spPr>
          <a:xfrm>
            <a:off x="7678588" y="2132855"/>
            <a:ext cx="3785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Missing Value before Imputation 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2459B-C9C6-431B-80B7-E6B59741B4CC}"/>
              </a:ext>
            </a:extLst>
          </p:cNvPr>
          <p:cNvSpPr txBox="1"/>
          <p:nvPr/>
        </p:nvSpPr>
        <p:spPr>
          <a:xfrm>
            <a:off x="581040" y="2317521"/>
            <a:ext cx="659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Imputation of Missing Value for Categorical Variable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CF01F0-5D1A-4D5A-9165-D1D16E91CC57}"/>
              </a:ext>
            </a:extLst>
          </p:cNvPr>
          <p:cNvPicPr/>
          <p:nvPr/>
        </p:nvPicPr>
        <p:blipFill rotWithShape="1">
          <a:blip r:embed="rId2"/>
          <a:srcRect l="9638" t="30846" r="10758" b="22886"/>
          <a:stretch/>
        </p:blipFill>
        <p:spPr bwMode="auto">
          <a:xfrm>
            <a:off x="837828" y="3380751"/>
            <a:ext cx="5256584" cy="242451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9A2840-A014-49A2-945C-D31B4D3CB168}"/>
              </a:ext>
            </a:extLst>
          </p:cNvPr>
          <p:cNvPicPr/>
          <p:nvPr/>
        </p:nvPicPr>
        <p:blipFill rotWithShape="1">
          <a:blip r:embed="rId3"/>
          <a:srcRect l="10802" t="30314" r="51592" b="35916"/>
          <a:stretch/>
        </p:blipFill>
        <p:spPr bwMode="auto">
          <a:xfrm>
            <a:off x="7379695" y="3467990"/>
            <a:ext cx="4228090" cy="225003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56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A685-E4C9-4191-A8AA-E906DE85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Inputs- Logic- Output Relationships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8F563-8511-48D8-A676-5E6ED53B4D89}"/>
              </a:ext>
            </a:extLst>
          </p:cNvPr>
          <p:cNvSpPr txBox="1"/>
          <p:nvPr/>
        </p:nvSpPr>
        <p:spPr>
          <a:xfrm>
            <a:off x="6886499" y="2085900"/>
            <a:ext cx="4721285" cy="388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effectLst/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As the Product Category 1, 3, and 2 increase, the Purchase amount tends to decrease. In other words, customers tend to spend less money on products in these categories.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Customers from certain cities, genders, occupations, and age groups tend to spend more money.</a:t>
            </a:r>
            <a:endParaRPr lang="en-IN" sz="2800" dirty="0">
              <a:solidFill>
                <a:srgbClr val="00206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4D52D8-09B4-4276-9E9E-0B6F44608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4" y="2085900"/>
            <a:ext cx="5495298" cy="4418517"/>
          </a:xfrm>
        </p:spPr>
      </p:pic>
    </p:spTree>
    <p:extLst>
      <p:ext uri="{BB962C8B-B14F-4D97-AF65-F5344CB8AC3E}">
        <p14:creationId xmlns:p14="http://schemas.microsoft.com/office/powerpoint/2010/main" val="9601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E80B-5F3E-4423-8D02-4619A88F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Libraries USED IN THIS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613E7-6B16-4E54-AF65-CD2014AC02B3}"/>
              </a:ext>
            </a:extLst>
          </p:cNvPr>
          <p:cNvSpPr txBox="1"/>
          <p:nvPr/>
        </p:nvSpPr>
        <p:spPr>
          <a:xfrm>
            <a:off x="649691" y="2204864"/>
            <a:ext cx="534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Visualisation libraries used</a:t>
            </a:r>
            <a:endParaRPr lang="en-IN" sz="2800" dirty="0">
              <a:solidFill>
                <a:schemeClr val="accent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EC8E6E-D381-4EB5-BB8A-58770125F359}"/>
              </a:ext>
            </a:extLst>
          </p:cNvPr>
          <p:cNvCxnSpPr/>
          <p:nvPr/>
        </p:nvCxnSpPr>
        <p:spPr>
          <a:xfrm>
            <a:off x="6238428" y="6741368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A24DD5-9EF6-41D8-BEE5-3CF74EE0C1CE}"/>
              </a:ext>
            </a:extLst>
          </p:cNvPr>
          <p:cNvPicPr/>
          <p:nvPr/>
        </p:nvPicPr>
        <p:blipFill rotWithShape="1">
          <a:blip r:embed="rId2"/>
          <a:srcRect l="10635" t="25528" r="40836" b="49743"/>
          <a:stretch/>
        </p:blipFill>
        <p:spPr bwMode="auto">
          <a:xfrm>
            <a:off x="2940003" y="2850254"/>
            <a:ext cx="6308817" cy="331236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014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Dividend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881</TotalTime>
  <Words>920</Words>
  <Application>Microsoft Office PowerPoint</Application>
  <PresentationFormat>Custom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Agency FB</vt:lpstr>
      <vt:lpstr>Algerian</vt:lpstr>
      <vt:lpstr>Bahnschrift</vt:lpstr>
      <vt:lpstr>Bahnschrift Condensed</vt:lpstr>
      <vt:lpstr>Calibri</vt:lpstr>
      <vt:lpstr>Cambria</vt:lpstr>
      <vt:lpstr>Gill Sans MT</vt:lpstr>
      <vt:lpstr>Microsoft Himalaya</vt:lpstr>
      <vt:lpstr>Microsoft Sans Serif</vt:lpstr>
      <vt:lpstr>Wingdings</vt:lpstr>
      <vt:lpstr>Wingdings 2</vt:lpstr>
      <vt:lpstr>Dividend</vt:lpstr>
      <vt:lpstr>Project Report on Black Friday Data Analysis</vt:lpstr>
      <vt:lpstr>Black Friday sale</vt:lpstr>
      <vt:lpstr>Objective</vt:lpstr>
      <vt:lpstr>DATASET Information</vt:lpstr>
      <vt:lpstr>Methodology of project </vt:lpstr>
      <vt:lpstr>Merging train and test data</vt:lpstr>
      <vt:lpstr>Missing Value imputation</vt:lpstr>
      <vt:lpstr>Data Inputs- Logic- Output Relationships</vt:lpstr>
      <vt:lpstr>PYTHON Libraries USED IN THIS PROJECT</vt:lpstr>
      <vt:lpstr>Exploratory Data Analysis gender distribution</vt:lpstr>
      <vt:lpstr>Exploratory Data Analysis Marital status DISTRIBUTION</vt:lpstr>
      <vt:lpstr>Exploratory Data Analysis age group DISTRIBUTION</vt:lpstr>
      <vt:lpstr>Exploratory Data Analysis Top 20 spending users</vt:lpstr>
      <vt:lpstr>Exploratory Data Analysis User distribution by age group and gender</vt:lpstr>
      <vt:lpstr>Exploratory Data Analysis Top 20 Products in Black Friday Sale</vt:lpstr>
      <vt:lpstr>Exploratory Data Analysis User distribution by Occupation and City</vt:lpstr>
      <vt:lpstr>Exploratory Data Analysis Purchase Vs Product Category 1 and 2</vt:lpstr>
      <vt:lpstr>Exploratory Data Analysis Purchase Vs Product Category 3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on Black Friday Data Analysis</dc:title>
  <cp:lastModifiedBy>Admin</cp:lastModifiedBy>
  <cp:revision>58</cp:revision>
  <dcterms:created xsi:type="dcterms:W3CDTF">2021-10-01T13:22:47Z</dcterms:created>
  <dcterms:modified xsi:type="dcterms:W3CDTF">2023-03-03T06:24:43Z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