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80" r:id="rId2"/>
    <p:sldId id="366" r:id="rId3"/>
    <p:sldId id="380" r:id="rId4"/>
    <p:sldId id="383" r:id="rId5"/>
    <p:sldId id="384" r:id="rId6"/>
    <p:sldId id="385" r:id="rId7"/>
    <p:sldId id="386" r:id="rId8"/>
    <p:sldId id="387" r:id="rId9"/>
    <p:sldId id="388" r:id="rId10"/>
    <p:sldId id="400" r:id="rId11"/>
    <p:sldId id="389" r:id="rId12"/>
    <p:sldId id="390" r:id="rId13"/>
    <p:sldId id="391" r:id="rId14"/>
    <p:sldId id="401" r:id="rId15"/>
    <p:sldId id="392" r:id="rId16"/>
    <p:sldId id="393" r:id="rId17"/>
    <p:sldId id="394" r:id="rId18"/>
    <p:sldId id="398" r:id="rId19"/>
    <p:sldId id="395" r:id="rId20"/>
    <p:sldId id="397" r:id="rId21"/>
    <p:sldId id="399"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8" d="100"/>
          <a:sy n="78" d="100"/>
        </p:scale>
        <p:origin x="170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ni prabukumar" userId="7328d30b2c0587e5" providerId="LiveId" clId="{5C22959C-52BD-4591-81BF-4ED7D454D190}"/>
    <pc:docChg chg="custSel modSld">
      <pc:chgData name="harshni prabukumar" userId="7328d30b2c0587e5" providerId="LiveId" clId="{5C22959C-52BD-4591-81BF-4ED7D454D190}" dt="2024-11-22T02:14:02.905" v="3" actId="27636"/>
      <pc:docMkLst>
        <pc:docMk/>
      </pc:docMkLst>
      <pc:sldChg chg="modSp mod">
        <pc:chgData name="harshni prabukumar" userId="7328d30b2c0587e5" providerId="LiveId" clId="{5C22959C-52BD-4591-81BF-4ED7D454D190}" dt="2024-11-22T02:14:02.905" v="3" actId="27636"/>
        <pc:sldMkLst>
          <pc:docMk/>
          <pc:sldMk cId="530074792" sldId="401"/>
        </pc:sldMkLst>
        <pc:spChg chg="mod">
          <ac:chgData name="harshni prabukumar" userId="7328d30b2c0587e5" providerId="LiveId" clId="{5C22959C-52BD-4591-81BF-4ED7D454D190}" dt="2024-11-22T02:14:02.905" v="3" actId="27636"/>
          <ac:spMkLst>
            <pc:docMk/>
            <pc:sldMk cId="530074792" sldId="401"/>
            <ac:spMk id="2" creationId="{78BFF252-9522-F923-8A32-7A01928C969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ijcrt.org/papers/IJCRT2006516.pdf"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148980"/>
            <a:chOff x="-14748" y="986564"/>
            <a:chExt cx="9158748" cy="5148980"/>
          </a:xfrm>
        </p:grpSpPr>
        <p:sp>
          <p:nvSpPr>
            <p:cNvPr id="22" name="TextBox 21"/>
            <p:cNvSpPr txBox="1"/>
            <p:nvPr/>
          </p:nvSpPr>
          <p:spPr>
            <a:xfrm>
              <a:off x="177781" y="4812105"/>
              <a:ext cx="4322209" cy="1323439"/>
            </a:xfrm>
            <a:prstGeom prst="rect">
              <a:avLst/>
            </a:prstGeom>
            <a:noFill/>
          </p:spPr>
          <p:txBody>
            <a:bodyPr wrap="square" rtlCol="0">
              <a:spAutoFit/>
            </a:bodyPr>
            <a:lstStyle/>
            <a:p>
              <a:r>
                <a:rPr lang="en-US" sz="2000" b="1" dirty="0"/>
                <a:t>220701089</a:t>
              </a:r>
            </a:p>
            <a:p>
              <a:r>
                <a:rPr lang="en-US" sz="2000" b="1" dirty="0"/>
                <a:t>Harshni P</a:t>
              </a:r>
            </a:p>
            <a:p>
              <a:r>
                <a:rPr lang="en-US" sz="2000" b="1" dirty="0" err="1"/>
                <a:t>Mrs</a:t>
              </a:r>
              <a:r>
                <a:rPr lang="en-US" sz="2000" b="1" dirty="0"/>
                <a:t> J Jinu Sophia </a:t>
              </a:r>
            </a:p>
            <a:p>
              <a:r>
                <a:rPr lang="en-US" sz="2000" b="1" dirty="0"/>
                <a:t>Assistant Professor (SG)</a:t>
              </a:r>
            </a:p>
          </p:txBody>
        </p:sp>
        <p:grpSp>
          <p:nvGrpSpPr>
            <p:cNvPr id="43" name="Group 42"/>
            <p:cNvGrpSpPr/>
            <p:nvPr/>
          </p:nvGrpSpPr>
          <p:grpSpPr>
            <a:xfrm>
              <a:off x="-14748" y="986564"/>
              <a:ext cx="9158748" cy="3699662"/>
              <a:chOff x="-14748" y="986564"/>
              <a:chExt cx="9158748" cy="369966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974220"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Bot For Latest News Updates And Fact </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086-240E-8363-1C48-5B18B132112E}"/>
              </a:ext>
            </a:extLst>
          </p:cNvPr>
          <p:cNvSpPr>
            <a:spLocks noGrp="1"/>
          </p:cNvSpPr>
          <p:nvPr>
            <p:ph type="title"/>
          </p:nvPr>
        </p:nvSpPr>
        <p:spPr/>
        <p:txBody>
          <a:bodyPr/>
          <a:lstStyle/>
          <a:p>
            <a:r>
              <a:rPr lang="en-IN" dirty="0"/>
              <a:t>Data Flow Diagram</a:t>
            </a:r>
          </a:p>
        </p:txBody>
      </p:sp>
      <p:pic>
        <p:nvPicPr>
          <p:cNvPr id="5" name="Content Placeholder 4">
            <a:extLst>
              <a:ext uri="{FF2B5EF4-FFF2-40B4-BE49-F238E27FC236}">
                <a16:creationId xmlns:a16="http://schemas.microsoft.com/office/drawing/2014/main" id="{D1A4FB73-FA6B-70B8-0D4D-93001170B0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990600"/>
            <a:ext cx="5334000" cy="5334000"/>
          </a:xfrm>
        </p:spPr>
      </p:pic>
    </p:spTree>
    <p:extLst>
      <p:ext uri="{BB962C8B-B14F-4D97-AF65-F5344CB8AC3E}">
        <p14:creationId xmlns:p14="http://schemas.microsoft.com/office/powerpoint/2010/main" val="63562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pic>
        <p:nvPicPr>
          <p:cNvPr id="5" name="Content Placeholder 4">
            <a:extLst>
              <a:ext uri="{FF2B5EF4-FFF2-40B4-BE49-F238E27FC236}">
                <a16:creationId xmlns:a16="http://schemas.microsoft.com/office/drawing/2014/main" id="{57789386-83E5-138A-3EFA-CB809779AD5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93750" y="990600"/>
            <a:ext cx="7556500" cy="5334000"/>
          </a:xfr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lstStyle/>
          <a:p>
            <a:r>
              <a:rPr lang="en-US" dirty="0"/>
              <a:t>Input Collection: Start Process Prompt for Search Topic and Gmail ID</a:t>
            </a:r>
          </a:p>
          <a:p>
            <a:r>
              <a:rPr lang="en-US" dirty="0"/>
              <a:t>Input Validation : Check if Search Topic is non-empty Validate Gmail ID format If invalid, terminate process.</a:t>
            </a:r>
          </a:p>
          <a:p>
            <a:r>
              <a:rPr lang="en-US" dirty="0"/>
              <a:t>Fetch News :Use web scraping or APIs to gather </a:t>
            </a:r>
            <a:r>
              <a:rPr lang="en-US" dirty="0" err="1"/>
              <a:t>articles.Extract</a:t>
            </a:r>
            <a:r>
              <a:rPr lang="en-US" dirty="0"/>
              <a:t> Title, URL, and other relevant details</a:t>
            </a:r>
          </a:p>
          <a:p>
            <a:r>
              <a:rPr lang="en-US" dirty="0"/>
              <a:t>Process Data :Format data into a structured table or plain text.</a:t>
            </a:r>
          </a:p>
          <a:p>
            <a:r>
              <a:rPr lang="en-US" dirty="0"/>
              <a:t> Send Email :Use SMTP to send the news to the user's Gmail ID.</a:t>
            </a:r>
          </a:p>
          <a:p>
            <a:r>
              <a:rPr lang="en-US" dirty="0"/>
              <a:t>Error Handling :Retry failed steps or log errors</a:t>
            </a:r>
          </a:p>
          <a:p>
            <a:r>
              <a:rPr lang="en-US" dirty="0"/>
              <a:t> End Process :Notify the user about success or failure.</a:t>
            </a: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pic>
        <p:nvPicPr>
          <p:cNvPr id="4" name="Content Placeholder 3">
            <a:extLst>
              <a:ext uri="{FF2B5EF4-FFF2-40B4-BE49-F238E27FC236}">
                <a16:creationId xmlns:a16="http://schemas.microsoft.com/office/drawing/2014/main" id="{4EBF12D9-9FAC-14C4-0059-8EF333FEC904}"/>
              </a:ext>
            </a:extLst>
          </p:cNvPr>
          <p:cNvPicPr>
            <a:picLocks noGrp="1" noChangeAspect="1"/>
          </p:cNvPicPr>
          <p:nvPr>
            <p:ph idx="1"/>
          </p:nvPr>
        </p:nvPicPr>
        <p:blipFill>
          <a:blip r:embed="rId4"/>
          <a:stretch>
            <a:fillRect/>
          </a:stretch>
        </p:blipFill>
        <p:spPr>
          <a:xfrm>
            <a:off x="2339752" y="914400"/>
            <a:ext cx="4077053" cy="2298576"/>
          </a:xfrm>
          <a:prstGeom prst="rect">
            <a:avLst/>
          </a:prstGeom>
        </p:spPr>
      </p:pic>
      <p:pic>
        <p:nvPicPr>
          <p:cNvPr id="5" name="Picture 4">
            <a:extLst>
              <a:ext uri="{FF2B5EF4-FFF2-40B4-BE49-F238E27FC236}">
                <a16:creationId xmlns:a16="http://schemas.microsoft.com/office/drawing/2014/main" id="{155F0C84-2BA3-7CE8-F602-764B604DD8BB}"/>
              </a:ext>
            </a:extLst>
          </p:cNvPr>
          <p:cNvPicPr>
            <a:picLocks noChangeAspect="1"/>
          </p:cNvPicPr>
          <p:nvPr/>
        </p:nvPicPr>
        <p:blipFill>
          <a:blip r:embed="rId5"/>
          <a:stretch>
            <a:fillRect/>
          </a:stretch>
        </p:blipFill>
        <p:spPr>
          <a:xfrm>
            <a:off x="1907704" y="3212976"/>
            <a:ext cx="4663440" cy="3217168"/>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F252-9522-F923-8A32-7A01928C969C}"/>
              </a:ext>
            </a:extLst>
          </p:cNvPr>
          <p:cNvSpPr>
            <a:spLocks noGrp="1"/>
          </p:cNvSpPr>
          <p:nvPr>
            <p:ph type="title"/>
          </p:nvPr>
        </p:nvSpPr>
        <p:spPr>
          <a:xfrm>
            <a:off x="190500" y="106363"/>
            <a:ext cx="8763000" cy="406313"/>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34495390-03AF-F433-4A09-5FCF18679A09}"/>
              </a:ext>
            </a:extLst>
          </p:cNvPr>
          <p:cNvPicPr>
            <a:picLocks noGrp="1" noChangeAspect="1"/>
          </p:cNvPicPr>
          <p:nvPr>
            <p:ph idx="1"/>
          </p:nvPr>
        </p:nvPicPr>
        <p:blipFill>
          <a:blip r:embed="rId2"/>
          <a:stretch>
            <a:fillRect/>
          </a:stretch>
        </p:blipFill>
        <p:spPr>
          <a:xfrm>
            <a:off x="2506801" y="914400"/>
            <a:ext cx="4130398" cy="3090664"/>
          </a:xfrm>
          <a:prstGeom prst="rect">
            <a:avLst/>
          </a:prstGeom>
        </p:spPr>
      </p:pic>
      <p:pic>
        <p:nvPicPr>
          <p:cNvPr id="5" name="Picture 4">
            <a:extLst>
              <a:ext uri="{FF2B5EF4-FFF2-40B4-BE49-F238E27FC236}">
                <a16:creationId xmlns:a16="http://schemas.microsoft.com/office/drawing/2014/main" id="{16F900B6-2D52-7269-C18E-DB5DBF1B70B3}"/>
              </a:ext>
            </a:extLst>
          </p:cNvPr>
          <p:cNvPicPr>
            <a:picLocks noChangeAspect="1"/>
          </p:cNvPicPr>
          <p:nvPr/>
        </p:nvPicPr>
        <p:blipFill>
          <a:blip r:embed="rId3"/>
          <a:stretch>
            <a:fillRect/>
          </a:stretch>
        </p:blipFill>
        <p:spPr>
          <a:xfrm>
            <a:off x="2123728" y="2176264"/>
            <a:ext cx="4594860" cy="3657600"/>
          </a:xfrm>
          <a:prstGeom prst="rect">
            <a:avLst/>
          </a:prstGeom>
        </p:spPr>
      </p:pic>
    </p:spTree>
    <p:extLst>
      <p:ext uri="{BB962C8B-B14F-4D97-AF65-F5344CB8AC3E}">
        <p14:creationId xmlns:p14="http://schemas.microsoft.com/office/powerpoint/2010/main" val="53007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pic>
        <p:nvPicPr>
          <p:cNvPr id="4" name="Content Placeholder 3">
            <a:extLst>
              <a:ext uri="{FF2B5EF4-FFF2-40B4-BE49-F238E27FC236}">
                <a16:creationId xmlns:a16="http://schemas.microsoft.com/office/drawing/2014/main" id="{1BF08F30-2634-0CF5-974A-39FCFAA033E9}"/>
              </a:ext>
            </a:extLst>
          </p:cNvPr>
          <p:cNvPicPr>
            <a:picLocks noGrp="1" noChangeAspect="1"/>
          </p:cNvPicPr>
          <p:nvPr>
            <p:ph idx="1"/>
          </p:nvPr>
        </p:nvPicPr>
        <p:blipFill>
          <a:blip r:embed="rId4"/>
          <a:stretch>
            <a:fillRect/>
          </a:stretch>
        </p:blipFill>
        <p:spPr>
          <a:xfrm>
            <a:off x="467544" y="1262266"/>
            <a:ext cx="3204356" cy="2166734"/>
          </a:xfrm>
          <a:prstGeom prst="rect">
            <a:avLst/>
          </a:prstGeom>
        </p:spPr>
      </p:pic>
      <p:pic>
        <p:nvPicPr>
          <p:cNvPr id="5" name="Picture 4">
            <a:extLst>
              <a:ext uri="{FF2B5EF4-FFF2-40B4-BE49-F238E27FC236}">
                <a16:creationId xmlns:a16="http://schemas.microsoft.com/office/drawing/2014/main" id="{F4D0E9AB-2CD8-E994-8FB6-92FFF44EA8A0}"/>
              </a:ext>
            </a:extLst>
          </p:cNvPr>
          <p:cNvPicPr>
            <a:picLocks noChangeAspect="1"/>
          </p:cNvPicPr>
          <p:nvPr/>
        </p:nvPicPr>
        <p:blipFill>
          <a:blip r:embed="rId5"/>
          <a:stretch>
            <a:fillRect/>
          </a:stretch>
        </p:blipFill>
        <p:spPr>
          <a:xfrm>
            <a:off x="4391980" y="1254301"/>
            <a:ext cx="3564396" cy="2166734"/>
          </a:xfrm>
          <a:prstGeom prst="rect">
            <a:avLst/>
          </a:prstGeom>
        </p:spPr>
      </p:pic>
      <p:pic>
        <p:nvPicPr>
          <p:cNvPr id="6" name="Picture 5">
            <a:extLst>
              <a:ext uri="{FF2B5EF4-FFF2-40B4-BE49-F238E27FC236}">
                <a16:creationId xmlns:a16="http://schemas.microsoft.com/office/drawing/2014/main" id="{1B717354-16CF-EE98-D230-52899BF9C4EE}"/>
              </a:ext>
            </a:extLst>
          </p:cNvPr>
          <p:cNvPicPr>
            <a:picLocks noChangeAspect="1"/>
          </p:cNvPicPr>
          <p:nvPr/>
        </p:nvPicPr>
        <p:blipFill>
          <a:blip r:embed="rId6"/>
          <a:stretch>
            <a:fillRect/>
          </a:stretch>
        </p:blipFill>
        <p:spPr>
          <a:xfrm>
            <a:off x="190500" y="4257092"/>
            <a:ext cx="3737280" cy="1855356"/>
          </a:xfrm>
          <a:prstGeom prst="rect">
            <a:avLst/>
          </a:prstGeom>
        </p:spPr>
      </p:pic>
      <p:pic>
        <p:nvPicPr>
          <p:cNvPr id="7" name="Picture 6">
            <a:extLst>
              <a:ext uri="{FF2B5EF4-FFF2-40B4-BE49-F238E27FC236}">
                <a16:creationId xmlns:a16="http://schemas.microsoft.com/office/drawing/2014/main" id="{3B2062C7-94E4-B16A-986E-3F6BA71C1417}"/>
              </a:ext>
            </a:extLst>
          </p:cNvPr>
          <p:cNvPicPr>
            <a:picLocks noChangeAspect="1"/>
          </p:cNvPicPr>
          <p:nvPr/>
        </p:nvPicPr>
        <p:blipFill>
          <a:blip r:embed="rId7"/>
          <a:stretch>
            <a:fillRect/>
          </a:stretch>
        </p:blipFill>
        <p:spPr>
          <a:xfrm>
            <a:off x="4644008" y="4171027"/>
            <a:ext cx="3953304" cy="2027486"/>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endParaRPr lang="en-IN" sz="2800" kern="100" dirty="0">
              <a:solidFill>
                <a:srgbClr val="000000"/>
              </a:solidFill>
              <a:effectLst/>
              <a:latin typeface="Times New Roman" panose="02020603050405020304" pitchFamily="18" charset="0"/>
              <a:ea typeface="Times New Roman" panose="02020603050405020304" pitchFamily="18" charset="0"/>
            </a:endParaRPr>
          </a:p>
          <a:p>
            <a:r>
              <a:rPr lang="en-IN" sz="2800" kern="100" dirty="0">
                <a:solidFill>
                  <a:srgbClr val="000000"/>
                </a:solidFill>
                <a:effectLst/>
                <a:latin typeface="Times New Roman" panose="02020603050405020304" pitchFamily="18" charset="0"/>
                <a:ea typeface="Times New Roman" panose="02020603050405020304" pitchFamily="18" charset="0"/>
              </a:rPr>
              <a:t>The UiPath automation bot designed for extracting and sharing the latest news provides an effective solution for streamlining information access. By combining web scraping with email automation, this project allows users to stay informed effortlessly and in real-time. The automated process reduces manual work, ensuring users receive timely, relevant updates directly in their inboxes with minimal interaction.</a:t>
            </a:r>
          </a:p>
          <a:p>
            <a:endParaRPr lang="en-US" dirty="0"/>
          </a:p>
          <a:p>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r>
              <a:rPr lang="en-US" dirty="0"/>
              <a:t>Description 1</a:t>
            </a:r>
          </a:p>
          <a:p>
            <a:r>
              <a:rPr lang="en-US" dirty="0"/>
              <a:t>Description 2</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lstStyle/>
          <a:p>
            <a:pPr marL="0" indent="0">
              <a:buNone/>
            </a:pPr>
            <a:endParaRPr lang="en-US" dirty="0"/>
          </a:p>
          <a:p>
            <a:r>
              <a:rPr lang="en-US" b="0" i="0" dirty="0">
                <a:solidFill>
                  <a:srgbClr val="222222"/>
                </a:solidFill>
                <a:effectLst/>
                <a:latin typeface="Arial" panose="020B0604020202020204" pitchFamily="34" charset="0"/>
              </a:rPr>
              <a:t> Khan, S. P., &amp; Khan, R. (2023). RPA Using </a:t>
            </a:r>
            <a:r>
              <a:rPr lang="en-US" b="0" i="0" dirty="0" err="1">
                <a:solidFill>
                  <a:srgbClr val="222222"/>
                </a:solidFill>
                <a:effectLst/>
                <a:latin typeface="Arial" panose="020B0604020202020204" pitchFamily="34" charset="0"/>
              </a:rPr>
              <a:t>UiPATH</a:t>
            </a:r>
            <a:r>
              <a:rPr lang="en-US" b="0" i="0" dirty="0">
                <a:solidFill>
                  <a:srgbClr val="222222"/>
                </a:solidFill>
                <a:effectLst/>
                <a:latin typeface="Arial" panose="020B0604020202020204" pitchFamily="34" charset="0"/>
              </a:rPr>
              <a:t> in the Context of Next Generation Automation. </a:t>
            </a:r>
            <a:r>
              <a:rPr lang="en-US" b="0" i="1" dirty="0">
                <a:solidFill>
                  <a:srgbClr val="222222"/>
                </a:solidFill>
                <a:effectLst/>
                <a:latin typeface="Arial" panose="020B0604020202020204" pitchFamily="34" charset="0"/>
              </a:rPr>
              <a:t>Robotic Process Automation</a:t>
            </a:r>
            <a:r>
              <a:rPr lang="en-US" b="0" i="0" dirty="0">
                <a:solidFill>
                  <a:srgbClr val="222222"/>
                </a:solidFill>
                <a:effectLst/>
                <a:latin typeface="Arial" panose="020B0604020202020204" pitchFamily="34" charset="0"/>
              </a:rPr>
              <a:t>, 395-422.</a:t>
            </a: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r>
              <a:rPr lang="en-IN" b="0" i="0" dirty="0">
                <a:solidFill>
                  <a:srgbClr val="222222"/>
                </a:solidFill>
                <a:effectLst/>
                <a:latin typeface="Arial" panose="020B0604020202020204" pitchFamily="34" charset="0"/>
              </a:rPr>
              <a:t> </a:t>
            </a:r>
            <a:r>
              <a:rPr lang="en-IN" b="0" i="0" dirty="0" err="1">
                <a:solidFill>
                  <a:srgbClr val="222222"/>
                </a:solidFill>
                <a:effectLst/>
                <a:latin typeface="Arial" panose="020B0604020202020204" pitchFamily="34" charset="0"/>
              </a:rPr>
              <a:t>Lohynska</a:t>
            </a:r>
            <a:r>
              <a:rPr lang="en-IN" b="0" i="0" dirty="0">
                <a:solidFill>
                  <a:srgbClr val="222222"/>
                </a:solidFill>
                <a:effectLst/>
                <a:latin typeface="Arial" panose="020B0604020202020204" pitchFamily="34" charset="0"/>
              </a:rPr>
              <a:t>, T. (2023). </a:t>
            </a:r>
            <a:r>
              <a:rPr lang="en-IN" b="0" i="1" dirty="0">
                <a:solidFill>
                  <a:srgbClr val="222222"/>
                </a:solidFill>
                <a:effectLst/>
                <a:latin typeface="Arial" panose="020B0604020202020204" pitchFamily="34" charset="0"/>
              </a:rPr>
              <a:t>Developing an AI-Driven RPA Bot Using UiPath and OpenAI Platforms to Automate and Improve Internal Communication at </a:t>
            </a:r>
            <a:r>
              <a:rPr lang="en-IN" b="0" i="1" dirty="0" err="1">
                <a:solidFill>
                  <a:srgbClr val="222222"/>
                </a:solidFill>
                <a:effectLst/>
                <a:latin typeface="Arial" panose="020B0604020202020204" pitchFamily="34" charset="0"/>
              </a:rPr>
              <a:t>Lunatec</a:t>
            </a:r>
            <a:r>
              <a:rPr lang="en-IN" b="0" i="1" dirty="0">
                <a:solidFill>
                  <a:srgbClr val="222222"/>
                </a:solidFill>
                <a:effectLst/>
                <a:latin typeface="Arial" panose="020B0604020202020204" pitchFamily="34" charset="0"/>
              </a:rPr>
              <a:t>: In Cooperation with </a:t>
            </a:r>
            <a:r>
              <a:rPr lang="en-IN" b="0" i="1" dirty="0" err="1">
                <a:solidFill>
                  <a:srgbClr val="222222"/>
                </a:solidFill>
                <a:effectLst/>
                <a:latin typeface="Arial" panose="020B0604020202020204" pitchFamily="34" charset="0"/>
              </a:rPr>
              <a:t>Lunatec</a:t>
            </a:r>
            <a:r>
              <a:rPr lang="en-IN" b="0" i="1" dirty="0">
                <a:solidFill>
                  <a:srgbClr val="222222"/>
                </a:solidFill>
                <a:effectLst/>
                <a:latin typeface="Arial" panose="020B0604020202020204" pitchFamily="34" charset="0"/>
              </a:rPr>
              <a:t> GmbH</a:t>
            </a:r>
            <a:r>
              <a:rPr lang="en-IN" b="0" i="0" dirty="0">
                <a:solidFill>
                  <a:srgbClr val="222222"/>
                </a:solidFill>
                <a:effectLst/>
                <a:latin typeface="Arial" panose="020B0604020202020204" pitchFamily="34" charset="0"/>
              </a:rPr>
              <a:t> (Master's thesis, </a:t>
            </a:r>
            <a:r>
              <a:rPr lang="en-IN" b="0" i="0" dirty="0" err="1">
                <a:solidFill>
                  <a:srgbClr val="222222"/>
                </a:solidFill>
                <a:effectLst/>
                <a:latin typeface="Arial" panose="020B0604020202020204" pitchFamily="34" charset="0"/>
              </a:rPr>
              <a:t>Universidade</a:t>
            </a:r>
            <a:r>
              <a:rPr lang="en-IN" b="0" i="0" dirty="0">
                <a:solidFill>
                  <a:srgbClr val="222222"/>
                </a:solidFill>
                <a:effectLst/>
                <a:latin typeface="Arial" panose="020B0604020202020204" pitchFamily="34" charset="0"/>
              </a:rPr>
              <a:t> NOVA de Lisboa (Portugal)).</a:t>
            </a:r>
            <a:endParaRPr lang="en-US" dirty="0"/>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endParaRPr lang="en-US" dirty="0"/>
          </a:p>
          <a:p>
            <a:endParaRPr lang="en-US" dirty="0"/>
          </a:p>
          <a:p>
            <a:pPr marL="342900" marR="80645" lvl="0" indent="-342900" algn="just" fontAlgn="base">
              <a:lnSpc>
                <a:spcPct val="145000"/>
              </a:lnSpc>
              <a:spcAft>
                <a:spcPts val="65"/>
              </a:spcAft>
              <a:buClr>
                <a:srgbClr val="000000"/>
              </a:buClr>
              <a:buSzPts val="1400"/>
              <a:buFont typeface="+mj-lt"/>
              <a:buAutoNum type="arabicPeriod"/>
            </a:pP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Kuppusamy</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Palanivel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&amp; Joseph K, Suresh. (2020). </a:t>
            </a:r>
            <a:r>
              <a:rPr lang="en-IN" sz="1800" u="none" strike="noStrike" kern="100" dirty="0">
                <a:solidFill>
                  <a:srgbClr val="0000FF"/>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Robotic Process</a:t>
            </a:r>
            <a:r>
              <a:rPr lang="en-IN" sz="1800" u="none" strike="noStrike" kern="100" dirty="0">
                <a:solidFill>
                  <a:srgbClr val="0000FF"/>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u="sng" strike="noStrike" kern="100" dirty="0">
                <a:solidFill>
                  <a:srgbClr val="0000FF"/>
                </a:solidFill>
                <a:effectLst/>
                <a:uFill>
                  <a:solidFill>
                    <a:srgbClr val="0000FF"/>
                  </a:solidFill>
                </a:uFill>
                <a:latin typeface="Times New Roman" panose="02020603050405020304" pitchFamily="18" charset="0"/>
                <a:ea typeface="Times New Roman" panose="02020603050405020304" pitchFamily="18" charset="0"/>
                <a:cs typeface="Times New Roman" panose="02020603050405020304" pitchFamily="18" charset="0"/>
              </a:rPr>
              <a:t>Automation to Latest News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3775.  </a:t>
            </a:r>
          </a:p>
          <a:p>
            <a:pPr marL="636905" marR="321945" indent="-6350" algn="l">
              <a:lnSpc>
                <a:spcPct val="107000"/>
              </a:lnSpc>
              <a:spcAft>
                <a:spcPts val="67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80645" lvl="0" indent="0" algn="just" fontAlgn="base">
              <a:lnSpc>
                <a:spcPct val="145000"/>
              </a:lnSpc>
              <a:spcAft>
                <a:spcPts val="65"/>
              </a:spcAft>
              <a:buClr>
                <a:srgbClr val="000000"/>
              </a:buClr>
              <a:buSzPts val="1400"/>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Patil, Dr &amp; Mane, Vinod &amp; Patil,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Dr.</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(2019)</a:t>
            </a:r>
            <a:r>
              <a:rPr lang="en-IN" sz="1800" u="sng" strike="noStrike" kern="100" dirty="0">
                <a:solidFill>
                  <a:srgbClr val="0000FF"/>
                </a:solidFill>
                <a:effectLst/>
                <a:uFill>
                  <a:solidFill>
                    <a:srgbClr val="0000FF"/>
                  </a:solidFill>
                </a:uFill>
                <a:latin typeface="Times New Roman" panose="02020603050405020304" pitchFamily="18" charset="0"/>
                <a:ea typeface="Times New Roman" panose="02020603050405020304" pitchFamily="18" charset="0"/>
                <a:cs typeface="Times New Roman" panose="02020603050405020304" pitchFamily="18" charset="0"/>
              </a:rPr>
              <a:t> News Generator Automation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Rpa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International Journal of Innovative Technology and Exploring Engineering. 8. 3757-3760. 10.35940/ijitee.K2148.0981119.  </a:t>
            </a:r>
          </a:p>
          <a:p>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 </a:t>
            </a:r>
          </a:p>
          <a:p>
            <a:r>
              <a:rPr lang="en-US" dirty="0"/>
              <a:t>This UiPath automation bot is designed to simplify the process of obtaining and sharing the latest news updates. Users provide a specific search topic and a Gmail ID as input. The bot then searches for the most recent and relevant news articles on the given topic, extracts their URLs, and sends the information directly to the specified email address. By combining advanced web scraping techniques with email automation, this project offers a seamless and efficient solution for staying informed in real-time.</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endParaRPr lang="en-US" dirty="0"/>
          </a:p>
          <a:p>
            <a:r>
              <a:rPr lang="en-US" dirty="0"/>
              <a:t>In today's fast-paced world, staying updated with the latest information is essential, but manually searching for news on specific topics can be time-consuming and inefficient. The proposed system addresses this need by automating the process of gathering and delivering news updates. It ensures users receive real-time, relevant information without the hassle of constant searching. By integrating advanced automation techniques, this system enhances productivity, saves time, and delivers streamlined access to the latest news directly to users’ email inboxes.</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normAutofit lnSpcReduction="10000"/>
          </a:bodyPr>
          <a:lstStyle/>
          <a:p>
            <a:pPr marL="0" indent="0">
              <a:buNone/>
            </a:pPr>
            <a:endParaRPr lang="en-US" dirty="0"/>
          </a:p>
          <a:p>
            <a:r>
              <a:rPr lang="en-US" b="1" dirty="0"/>
              <a:t>Time-Saving: </a:t>
            </a:r>
            <a:r>
              <a:rPr lang="en-US" dirty="0"/>
              <a:t>Automates the process of searching and filtering news, saving users significant time.  </a:t>
            </a:r>
          </a:p>
          <a:p>
            <a:r>
              <a:rPr lang="en-US" b="1" dirty="0"/>
              <a:t>Convenience: </a:t>
            </a:r>
            <a:r>
              <a:rPr lang="en-US" dirty="0"/>
              <a:t>Delivers curated, topic-specific updates directly to users' Gmail accounts.  </a:t>
            </a:r>
          </a:p>
          <a:p>
            <a:r>
              <a:rPr lang="en-US" b="1" dirty="0"/>
              <a:t>Real-Time Updates</a:t>
            </a:r>
            <a:r>
              <a:rPr lang="en-US" dirty="0"/>
              <a:t>: Ensures users receive the latest and most relevant news as soon as it becomes available.  </a:t>
            </a:r>
          </a:p>
          <a:p>
            <a:r>
              <a:rPr lang="en-US" dirty="0"/>
              <a:t> </a:t>
            </a:r>
            <a:r>
              <a:rPr lang="en-US" b="1" dirty="0"/>
              <a:t>User-Friendly: </a:t>
            </a:r>
            <a:r>
              <a:rPr lang="en-US" dirty="0"/>
              <a:t>Simplifies access to information with minimal user input, making it easy to use.  </a:t>
            </a:r>
          </a:p>
          <a:p>
            <a:r>
              <a:rPr lang="en-US" b="1" dirty="0"/>
              <a:t>Customization: </a:t>
            </a:r>
            <a:r>
              <a:rPr lang="en-US" dirty="0"/>
              <a:t>Allows users to focus on specific topics of interest.  </a:t>
            </a:r>
          </a:p>
          <a:p>
            <a:r>
              <a:rPr lang="en-US" dirty="0"/>
              <a:t> </a:t>
            </a:r>
            <a:r>
              <a:rPr lang="en-US" b="1" dirty="0"/>
              <a:t>Efficiency: </a:t>
            </a:r>
            <a:r>
              <a:rPr lang="en-US" dirty="0"/>
              <a:t>Combines web scraping and email automation for seamless delivery.  </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lnSpcReduction="10000"/>
          </a:bodyPr>
          <a:lstStyle/>
          <a:p>
            <a:r>
              <a:rPr lang="en-US" dirty="0"/>
              <a:t>Paper 1:UiPath News Update Bot</a:t>
            </a:r>
          </a:p>
          <a:p>
            <a:endParaRPr lang="en-US" dirty="0"/>
          </a:p>
          <a:p>
            <a:r>
              <a:rPr lang="en-US" dirty="0"/>
              <a:t>Advantages :</a:t>
            </a:r>
          </a:p>
          <a:p>
            <a:pPr marL="457200" indent="-457200">
              <a:buFont typeface="+mj-lt"/>
              <a:buAutoNum type="arabicParenR"/>
            </a:pPr>
            <a:r>
              <a:rPr lang="en-US" dirty="0"/>
              <a:t>     Automation Efficiency</a:t>
            </a:r>
          </a:p>
          <a:p>
            <a:pPr marL="457200" indent="-457200">
              <a:buFont typeface="+mj-lt"/>
              <a:buAutoNum type="arabicParenR"/>
            </a:pPr>
            <a:r>
              <a:rPr lang="en-US" dirty="0"/>
              <a:t>     Personalized Results</a:t>
            </a:r>
          </a:p>
          <a:p>
            <a:pPr marL="457200" indent="-457200">
              <a:buFont typeface="+mj-lt"/>
              <a:buAutoNum type="arabicParenR"/>
            </a:pPr>
            <a:r>
              <a:rPr lang="en-US" dirty="0"/>
              <a:t>     Seamless  Communication</a:t>
            </a:r>
          </a:p>
          <a:p>
            <a:pPr marL="457200" indent="-457200">
              <a:buFont typeface="+mj-lt"/>
              <a:buAutoNum type="arabicParenR"/>
            </a:pPr>
            <a:endParaRPr lang="en-US" dirty="0"/>
          </a:p>
          <a:p>
            <a:r>
              <a:rPr lang="en-US" dirty="0"/>
              <a:t>Disadvantages:</a:t>
            </a:r>
          </a:p>
          <a:p>
            <a:pPr marL="457200" indent="-457200">
              <a:buFont typeface="+mj-lt"/>
              <a:buAutoNum type="arabicParenR"/>
            </a:pPr>
            <a:r>
              <a:rPr lang="en-US" dirty="0"/>
              <a:t>Dependency on Internet Connectivity</a:t>
            </a:r>
          </a:p>
          <a:p>
            <a:pPr marL="457200" indent="-457200">
              <a:buFont typeface="+mj-lt"/>
              <a:buAutoNum type="arabicParenR"/>
            </a:pPr>
            <a:r>
              <a:rPr lang="en-US" dirty="0"/>
              <a:t>Gmail SMTP Limitations</a:t>
            </a:r>
          </a:p>
          <a:p>
            <a:pPr marL="457200" indent="-457200">
              <a:buFont typeface="+mj-lt"/>
              <a:buAutoNum type="arabicParenR"/>
            </a:pPr>
            <a:r>
              <a:rPr lang="en-US" dirty="0"/>
              <a:t>Error Handling Complexity</a:t>
            </a:r>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normAutofit lnSpcReduction="10000"/>
          </a:bodyPr>
          <a:lstStyle/>
          <a:p>
            <a:pPr marL="0" indent="0">
              <a:lnSpc>
                <a:spcPct val="150000"/>
              </a:lnSpc>
              <a:buNone/>
            </a:pPr>
            <a:endParaRPr lang="en-US" dirty="0"/>
          </a:p>
          <a:p>
            <a:pPr>
              <a:lnSpc>
                <a:spcPct val="150000"/>
              </a:lnSpc>
            </a:pPr>
            <a:r>
              <a:rPr lang="en-US" dirty="0"/>
              <a:t>The main objective of the UiPath bot is to automate the process of retrieving the latest news based on a specified topic. The bot takes two inputs: a search topic and a Gmail ID. It searches for news articles related to the topic, extracting relevant information such as article titles and URLs. After gathering the latest news, the bot formats the data and sends it via email to the provided Gmail ID. This automation saves time by providing users with up-to-date news without manual searching, ensuring efficient, timely, and relevant information delivery directly to their inbox.</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4" name="Content Placeholder 3">
            <a:extLst>
              <a:ext uri="{FF2B5EF4-FFF2-40B4-BE49-F238E27FC236}">
                <a16:creationId xmlns:a16="http://schemas.microsoft.com/office/drawing/2014/main" id="{1AEE16EF-AE05-C342-F28E-40A90F55604A}"/>
              </a:ext>
            </a:extLst>
          </p:cNvPr>
          <p:cNvPicPr>
            <a:picLocks noGrp="1" noChangeAspect="1"/>
          </p:cNvPicPr>
          <p:nvPr>
            <p:ph idx="1"/>
          </p:nvPr>
        </p:nvPicPr>
        <p:blipFill>
          <a:blip r:embed="rId4"/>
          <a:stretch>
            <a:fillRect/>
          </a:stretch>
        </p:blipFill>
        <p:spPr>
          <a:xfrm>
            <a:off x="1329409" y="1443798"/>
            <a:ext cx="6485182" cy="4427604"/>
          </a:xfrm>
          <a:prstGeom prst="rect">
            <a:avLst/>
          </a:prstGeo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a:bodyPr>
          <a:lstStyle/>
          <a:p>
            <a:r>
              <a:rPr lang="en-US" b="1" dirty="0"/>
              <a:t>Hardware Requirements:</a:t>
            </a:r>
          </a:p>
          <a:p>
            <a:pPr marL="0" indent="0">
              <a:buNone/>
            </a:pPr>
            <a:r>
              <a:rPr lang="en-US" dirty="0"/>
              <a:t>The system requires a minimum of Intel Core i3 processor, 4 GB RAM, and 1 GB of disk space. For better performance, an Intel Core i5 processor and 8 GB RAM are recommended. A stable internet connection is essential for web scraping, API requests, and email communication.</a:t>
            </a:r>
          </a:p>
          <a:p>
            <a:r>
              <a:rPr lang="en-US" b="1" dirty="0"/>
              <a:t>Software Requirements:  </a:t>
            </a:r>
          </a:p>
          <a:p>
            <a:pPr marL="0" indent="0">
              <a:buNone/>
            </a:pPr>
            <a:r>
              <a:rPr lang="en-US" dirty="0"/>
              <a:t>The system requires Windows 10 (64-bit) or higher, UiPath Studio (Community or Enterprise), and .NET Framework 4.6+. Browsers like Google Chrome or Microsoft Edge are needed for web scraping. Gmail with SMTP enabled is required for email communication, along with relevant UiPath packages like Mail and </a:t>
            </a:r>
            <a:r>
              <a:rPr lang="en-US" dirty="0" err="1"/>
              <a:t>WebAPI</a:t>
            </a:r>
            <a:r>
              <a:rPr lang="en-US" dirty="0"/>
              <a:t> Activities.</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rmAutofit fontScale="92500"/>
          </a:bodyPr>
          <a:lstStyle/>
          <a:p>
            <a:r>
              <a:rPr lang="en-US" dirty="0"/>
              <a:t>Input Collection: The bot prompts the user to input a search topic and a Gmail ID. These inputs serve as the basis for news retrieval and email delivery.</a:t>
            </a:r>
          </a:p>
          <a:p>
            <a:r>
              <a:rPr lang="en-US" dirty="0"/>
              <a:t>News Retrieval:  Using web scraping or API integration (e.g., </a:t>
            </a:r>
            <a:r>
              <a:rPr lang="en-US" dirty="0" err="1"/>
              <a:t>NewsAPI</a:t>
            </a:r>
            <a:r>
              <a:rPr lang="en-US" dirty="0"/>
              <a:t>), the bot searches for articles related to the input topic. It extracts key information, such as article titles and URLs, from reliable news sources.</a:t>
            </a:r>
          </a:p>
          <a:p>
            <a:r>
              <a:rPr lang="en-US" dirty="0"/>
              <a:t>Data Processing: The bot organizes the extracted news data into a structured format, making it suitable for email </a:t>
            </a:r>
            <a:r>
              <a:rPr lang="en-US" dirty="0" err="1"/>
              <a:t>delivery.Email</a:t>
            </a:r>
            <a:endParaRPr lang="en-US" dirty="0"/>
          </a:p>
          <a:p>
            <a:r>
              <a:rPr lang="en-US" dirty="0"/>
              <a:t> Dispatch: The bot uses Gmail's SMTP server to send the curated news, including titles and URLs, to the specified Gmail ID.</a:t>
            </a:r>
          </a:p>
          <a:p>
            <a:r>
              <a:rPr lang="en-US" dirty="0"/>
              <a:t>Error Handling: The bot incorporates error-handling mechanisms to manage scenarios like incorrect inputs, internet issues, or API failures.</a:t>
            </a:r>
          </a:p>
        </p:txBody>
      </p:sp>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9913</TotalTime>
  <Words>1061</Words>
  <Application>Microsoft Office PowerPoint</Application>
  <PresentationFormat>On-screen Show (4:3)</PresentationFormat>
  <Paragraphs>101</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Open Sans Bold</vt:lpstr>
      <vt:lpstr>Open Sans Extrabold</vt:lpstr>
      <vt:lpstr>Open Sans Light</vt:lpstr>
      <vt:lpstr>Times New Roman</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Data Flow Diagram</vt:lpstr>
      <vt:lpstr>Table Design</vt:lpstr>
      <vt:lpstr>Process Design</vt:lpstr>
      <vt:lpstr>Implementation</vt:lpstr>
      <vt:lpstr>PowerPoint Presentation</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harshni prabukumar</cp:lastModifiedBy>
  <cp:revision>1743</cp:revision>
  <dcterms:created xsi:type="dcterms:W3CDTF">2013-05-17T03:00:03Z</dcterms:created>
  <dcterms:modified xsi:type="dcterms:W3CDTF">2024-11-22T02:14:04Z</dcterms:modified>
</cp:coreProperties>
</file>