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8" r:id="rId6"/>
    <p:sldId id="269" r:id="rId7"/>
    <p:sldId id="267" r:id="rId8"/>
    <p:sldId id="270" r:id="rId9"/>
    <p:sldId id="264" r:id="rId10"/>
    <p:sldId id="265" r:id="rId11"/>
    <p:sldId id="266"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83" d="100"/>
          <a:sy n="83" d="100"/>
        </p:scale>
        <p:origin x="146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5;p7"/>
          <p:cNvSpPr/>
          <p:nvPr/>
        </p:nvSpPr>
        <p:spPr>
          <a:xfrm>
            <a:off x="0" y="0"/>
            <a:ext cx="9144000" cy="838200"/>
          </a:xfrm>
          <a:prstGeom prst="rect">
            <a:avLst/>
          </a:prstGeom>
          <a:solidFill>
            <a:srgbClr val="FF3300"/>
          </a:solidFill>
          <a:ln w="12700">
            <a:miter lim="400000"/>
          </a:ln>
        </p:spPr>
        <p:txBody>
          <a:bodyPr lIns="45719" rIns="45719" anchor="ctr"/>
          <a:lstStyle/>
          <a:p>
            <a:pPr>
              <a:defRPr sz="1800">
                <a:latin typeface="Calibri"/>
                <a:ea typeface="Calibri"/>
                <a:cs typeface="Calibri"/>
                <a:sym typeface="Calibri"/>
              </a:defRPr>
            </a:pPr>
            <a:endParaRPr/>
          </a:p>
        </p:txBody>
      </p:sp>
      <p:sp>
        <p:nvSpPr>
          <p:cNvPr id="3" name="Google Shape;16;p7"/>
          <p:cNvSpPr/>
          <p:nvPr/>
        </p:nvSpPr>
        <p:spPr>
          <a:xfrm rot="10800000" flipH="1">
            <a:off x="0" y="6705599"/>
            <a:ext cx="9144000" cy="198117"/>
          </a:xfrm>
          <a:prstGeom prst="rect">
            <a:avLst/>
          </a:prstGeom>
          <a:solidFill>
            <a:srgbClr val="FF0000"/>
          </a:solidFill>
          <a:ln w="12700">
            <a:miter lim="400000"/>
          </a:ln>
        </p:spPr>
        <p:txBody>
          <a:bodyPr lIns="45719" rIns="45719" anchor="ctr"/>
          <a:lstStyle/>
          <a:p>
            <a:pPr>
              <a:defRPr sz="1800">
                <a:latin typeface="Calibri"/>
                <a:ea typeface="Calibri"/>
                <a:cs typeface="Calibri"/>
                <a:sym typeface="Calibri"/>
              </a:defRPr>
            </a:pPr>
            <a:endParaRPr/>
          </a:p>
        </p:txBody>
      </p:sp>
      <p:pic>
        <p:nvPicPr>
          <p:cNvPr id="4" name="Google Shape;17;p7" descr="Google Shape;17;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pic>
        <p:nvPicPr>
          <p:cNvPr id="5" name="Google Shape;18;p7" descr="Google Shape;18;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9" name="Google Shape;19;p7"/>
          <p:cNvGrpSpPr/>
          <p:nvPr/>
        </p:nvGrpSpPr>
        <p:grpSpPr>
          <a:xfrm>
            <a:off x="6146800" y="0"/>
            <a:ext cx="2997200" cy="876301"/>
            <a:chOff x="0" y="0"/>
            <a:chExt cx="2997200" cy="876300"/>
          </a:xfrm>
        </p:grpSpPr>
        <p:sp>
          <p:nvSpPr>
            <p:cNvPr id="6" name="Google Shape;20;p7"/>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7" name="Google Shape;21;p7" descr="Google Shape;21;p7"/>
            <p:cNvPicPr>
              <a:picLocks noChangeAspect="1"/>
            </p:cNvPicPr>
            <p:nvPr/>
          </p:nvPicPr>
          <p:blipFill>
            <a:blip r:embed="rId3"/>
            <a:srcRect b="10713"/>
            <a:stretch>
              <a:fillRect/>
            </a:stretch>
          </p:blipFill>
          <p:spPr>
            <a:xfrm>
              <a:off x="406399" y="228600"/>
              <a:ext cx="2057401" cy="635000"/>
            </a:xfrm>
            <a:prstGeom prst="rect">
              <a:avLst/>
            </a:prstGeom>
            <a:ln w="12700" cap="flat">
              <a:noFill/>
              <a:miter lim="400000"/>
            </a:ln>
            <a:effectLst/>
          </p:spPr>
        </p:pic>
        <p:sp>
          <p:nvSpPr>
            <p:cNvPr id="8" name="Google Shape;22;p7"/>
            <p:cNvSpPr/>
            <p:nvPr/>
          </p:nvSpPr>
          <p:spPr>
            <a:xfrm>
              <a:off x="380999" y="190500"/>
              <a:ext cx="2076451" cy="6858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0" name="Google Shape;23;p7" descr="Google Shape;23;p7"/>
          <p:cNvPicPr>
            <a:picLocks noChangeAspect="1"/>
          </p:cNvPicPr>
          <p:nvPr/>
        </p:nvPicPr>
        <p:blipFill>
          <a:blip r:embed="rId4"/>
          <a:stretch>
            <a:fillRect/>
          </a:stretch>
        </p:blipFill>
        <p:spPr>
          <a:xfrm>
            <a:off x="6553200" y="228600"/>
            <a:ext cx="1920875" cy="609600"/>
          </a:xfrm>
          <a:prstGeom prst="rect">
            <a:avLst/>
          </a:prstGeom>
          <a:ln w="12700">
            <a:miter lim="400000"/>
          </a:ln>
        </p:spPr>
      </p:pic>
      <p:pic>
        <p:nvPicPr>
          <p:cNvPr id="11" name="Google Shape;25;p8" descr="Google Shape;25;p8"/>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15" name="Google Shape;26;p8"/>
          <p:cNvGrpSpPr/>
          <p:nvPr/>
        </p:nvGrpSpPr>
        <p:grpSpPr>
          <a:xfrm>
            <a:off x="6146800" y="0"/>
            <a:ext cx="2997200" cy="876301"/>
            <a:chOff x="0" y="0"/>
            <a:chExt cx="2997200" cy="876300"/>
          </a:xfrm>
        </p:grpSpPr>
        <p:sp>
          <p:nvSpPr>
            <p:cNvPr id="12" name="Google Shape;27;p8"/>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13" name="Google Shape;28;p8" descr="Google Shape;28;p8"/>
            <p:cNvPicPr>
              <a:picLocks noChangeAspect="1"/>
            </p:cNvPicPr>
            <p:nvPr/>
          </p:nvPicPr>
          <p:blipFill>
            <a:blip r:embed="rId3"/>
            <a:srcRect b="10713"/>
            <a:stretch>
              <a:fillRect/>
            </a:stretch>
          </p:blipFill>
          <p:spPr>
            <a:xfrm>
              <a:off x="406399" y="228600"/>
              <a:ext cx="2057401" cy="635000"/>
            </a:xfrm>
            <a:prstGeom prst="rect">
              <a:avLst/>
            </a:prstGeom>
            <a:ln w="12700" cap="flat">
              <a:noFill/>
              <a:miter lim="400000"/>
            </a:ln>
            <a:effectLst/>
          </p:spPr>
        </p:pic>
        <p:sp>
          <p:nvSpPr>
            <p:cNvPr id="14" name="Google Shape;29;p8"/>
            <p:cNvSpPr/>
            <p:nvPr/>
          </p:nvSpPr>
          <p:spPr>
            <a:xfrm>
              <a:off x="380999" y="190500"/>
              <a:ext cx="2076451" cy="6858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6" name="Google Shape;30;p8" descr="Google Shape;30;p8"/>
          <p:cNvPicPr>
            <a:picLocks noChangeAspect="1"/>
          </p:cNvPicPr>
          <p:nvPr/>
        </p:nvPicPr>
        <p:blipFill>
          <a:blip r:embed="rId4"/>
          <a:stretch>
            <a:fillRect/>
          </a:stretch>
        </p:blipFill>
        <p:spPr>
          <a:xfrm>
            <a:off x="6553200" y="228600"/>
            <a:ext cx="1920875" cy="609600"/>
          </a:xfrm>
          <a:prstGeom prst="rect">
            <a:avLst/>
          </a:prstGeom>
          <a:ln w="12700">
            <a:miter lim="400000"/>
          </a:ln>
        </p:spPr>
      </p:pic>
      <p:sp>
        <p:nvSpPr>
          <p:cNvPr id="17" name="Title Text"/>
          <p:cNvSpPr txBox="1">
            <a:spLocks noGrp="1"/>
          </p:cNvSpPr>
          <p:nvPr>
            <p:ph type="title"/>
          </p:nvPr>
        </p:nvSpPr>
        <p:spPr>
          <a:xfrm>
            <a:off x="0" y="0"/>
            <a:ext cx="6477000" cy="83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p>
            <a:r>
              <a:t>Title Text</a:t>
            </a:r>
          </a:p>
        </p:txBody>
      </p:sp>
      <p:sp>
        <p:nvSpPr>
          <p:cNvPr id="18" name="Body Level One…"/>
          <p:cNvSpPr txBox="1">
            <a:spLocks noGrp="1"/>
          </p:cNvSpPr>
          <p:nvPr>
            <p:ph type="body" idx="1"/>
          </p:nvPr>
        </p:nvSpPr>
        <p:spPr>
          <a:xfrm>
            <a:off x="457200" y="13716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47;p1"/>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38" name="Google Shape;48;p1"/>
          <p:cNvSpPr txBox="1"/>
          <p:nvPr/>
        </p:nvSpPr>
        <p:spPr>
          <a:xfrm>
            <a:off x="58324" y="-442938"/>
            <a:ext cx="9027352" cy="68071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3099" tIns="33099" rIns="33099" bIns="33099" anchor="ctr">
            <a:spAutoFit/>
          </a:bodyPr>
          <a:lstStyle/>
          <a:p>
            <a:pPr algn="ctr">
              <a:defRPr sz="3200" b="1">
                <a:solidFill>
                  <a:srgbClr val="FF0000"/>
                </a:solidFill>
                <a:latin typeface="Candara"/>
                <a:ea typeface="Candara"/>
                <a:cs typeface="Candara"/>
                <a:sym typeface="Candara"/>
              </a:defRPr>
            </a:pPr>
            <a:endParaRPr dirty="0"/>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800">
                <a:solidFill>
                  <a:srgbClr val="FF0000"/>
                </a:solidFill>
                <a:latin typeface="Chalkduster"/>
                <a:ea typeface="Chalkduster"/>
                <a:cs typeface="Chalkduster"/>
                <a:sym typeface="Chalkduster"/>
              </a:defRPr>
            </a:pPr>
            <a:r>
              <a:rPr lang="en-US" dirty="0"/>
              <a:t>HOUSE PRICE PREDICTION</a:t>
            </a:r>
            <a:endParaRPr dirty="0"/>
          </a:p>
          <a:p>
            <a:pPr algn="ctr">
              <a:defRPr sz="3200" b="1">
                <a:solidFill>
                  <a:srgbClr val="FF0000"/>
                </a:solidFill>
                <a:latin typeface="Candara"/>
                <a:ea typeface="Candara"/>
                <a:cs typeface="Candara"/>
                <a:sym typeface="Candara"/>
              </a:defRPr>
            </a:pPr>
            <a:endParaRPr dirty="0"/>
          </a:p>
          <a:p>
            <a:pPr algn="ctr">
              <a:defRPr sz="3200" b="1">
                <a:solidFill>
                  <a:srgbClr val="FF0000"/>
                </a:solidFill>
                <a:latin typeface="Candara"/>
                <a:ea typeface="Candara"/>
                <a:cs typeface="Candara"/>
                <a:sym typeface="Candara"/>
              </a:defRPr>
            </a:pPr>
            <a:endParaRPr dirty="0"/>
          </a:p>
          <a:p>
            <a:pPr algn="ctr">
              <a:defRPr sz="2800" b="1" u="sng"/>
            </a:pPr>
            <a:r>
              <a:rPr dirty="0"/>
              <a:t>Team Name/No:</a:t>
            </a:r>
            <a:endParaRPr lang="en-US" dirty="0"/>
          </a:p>
          <a:p>
            <a:pPr algn="ctr">
              <a:defRPr sz="2800" b="1" u="sng"/>
            </a:pPr>
            <a:endParaRPr dirty="0"/>
          </a:p>
          <a:p>
            <a:pPr algn="ctr">
              <a:defRPr sz="1800" i="1" u="sng"/>
            </a:pPr>
            <a:r>
              <a:rPr lang="en-US" dirty="0"/>
              <a:t>Hardik Singh 2210990358</a:t>
            </a:r>
          </a:p>
          <a:p>
            <a:pPr algn="ctr">
              <a:defRPr sz="1800" i="1" u="sng"/>
            </a:pPr>
            <a:r>
              <a:rPr lang="en-US" dirty="0"/>
              <a:t>Harsh Oberoi 2210990381</a:t>
            </a:r>
          </a:p>
          <a:p>
            <a:pPr algn="ctr">
              <a:defRPr sz="1800" i="1" u="sng"/>
            </a:pPr>
            <a:r>
              <a:rPr lang="en-US" dirty="0" err="1"/>
              <a:t>Harshdeep</a:t>
            </a:r>
            <a:r>
              <a:rPr lang="en-US" dirty="0"/>
              <a:t> Singh 2210990384</a:t>
            </a:r>
            <a:endParaRPr dirty="0"/>
          </a:p>
          <a:p>
            <a:pPr algn="ctr">
              <a:defRPr sz="2800" u="sng"/>
            </a:pPr>
            <a:endParaRPr dirty="0"/>
          </a:p>
          <a:p>
            <a:pPr algn="ctr">
              <a:defRPr sz="2800" u="sng"/>
            </a:pPr>
            <a:endParaRPr dirty="0"/>
          </a:p>
          <a:p>
            <a:pPr algn="ctr">
              <a:defRPr sz="2400" b="1">
                <a:solidFill>
                  <a:srgbClr val="FF0000"/>
                </a:solidFill>
                <a:latin typeface="Candara"/>
                <a:ea typeface="Candara"/>
                <a:cs typeface="Candara"/>
                <a:sym typeface="Candara"/>
              </a:defRPr>
            </a:pPr>
            <a:endParaRPr dirty="0"/>
          </a:p>
          <a:p>
            <a:pPr algn="ctr">
              <a:defRPr sz="1800" b="1">
                <a:solidFill>
                  <a:srgbClr val="FF0000"/>
                </a:solidFill>
                <a:latin typeface="Candara"/>
                <a:ea typeface="Candara"/>
                <a:cs typeface="Candara"/>
                <a:sym typeface="Candara"/>
              </a:defRPr>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txBox="1">
            <a:spLocks noGrp="1"/>
          </p:cNvSpPr>
          <p:nvPr>
            <p:ph type="title"/>
          </p:nvPr>
        </p:nvSpPr>
        <p:spPr>
          <a:xfrm>
            <a:off x="0" y="19050"/>
            <a:ext cx="5411260" cy="838201"/>
          </a:xfrm>
          <a:prstGeom prst="rect">
            <a:avLst/>
          </a:prstGeom>
        </p:spPr>
        <p:txBody>
          <a:bodyPr/>
          <a:lstStyle>
            <a:lvl1pPr>
              <a:defRPr sz="3200" b="1" u="sng">
                <a:latin typeface="+mj-lt"/>
                <a:ea typeface="+mj-ea"/>
                <a:cs typeface="+mj-cs"/>
                <a:sym typeface="Arial"/>
              </a:defRPr>
            </a:lvl1pPr>
          </a:lstStyle>
          <a:p>
            <a:pPr algn="l"/>
            <a:r>
              <a:rPr dirty="0"/>
              <a:t>Conclusion</a:t>
            </a:r>
          </a:p>
        </p:txBody>
      </p:sp>
      <p:sp>
        <p:nvSpPr>
          <p:cNvPr id="76"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2" name="Rectangle 1">
            <a:extLst>
              <a:ext uri="{FF2B5EF4-FFF2-40B4-BE49-F238E27FC236}">
                <a16:creationId xmlns:a16="http://schemas.microsoft.com/office/drawing/2014/main" id="{CA275FB3-68FB-DA81-4894-36586A496549}"/>
              </a:ext>
            </a:extLst>
          </p:cNvPr>
          <p:cNvSpPr>
            <a:spLocks noChangeArrowheads="1"/>
          </p:cNvSpPr>
          <p:nvPr/>
        </p:nvSpPr>
        <p:spPr bwMode="auto">
          <a:xfrm>
            <a:off x="193964" y="1516429"/>
            <a:ext cx="856210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house price prediction using machine learning project successfully demonstrated the effectiveness of various regression algorithms in predicting house prices based on </a:t>
            </a:r>
            <a:r>
              <a:rPr kumimoji="0" lang="en-US" altLang="en-US" sz="2000" b="0" i="0" u="none" strike="noStrike" cap="none" normalizeH="0" baseline="0" dirty="0">
                <a:ln>
                  <a:noFill/>
                </a:ln>
                <a:solidFill>
                  <a:schemeClr val="tx1"/>
                </a:solidFill>
                <a:effectLst/>
                <a:latin typeface="Arial" panose="020B0604020202020204" pitchFamily="34" charset="0"/>
              </a:rPr>
              <a:t>relevant</a:t>
            </a:r>
            <a:r>
              <a:rPr kumimoji="0" lang="en-US" altLang="en-US" sz="1800" b="0" i="0" u="none" strike="noStrike" cap="none" normalizeH="0" baseline="0" dirty="0">
                <a:ln>
                  <a:noFill/>
                </a:ln>
                <a:solidFill>
                  <a:schemeClr val="tx1"/>
                </a:solidFill>
                <a:effectLst/>
                <a:latin typeface="Arial" panose="020B0604020202020204" pitchFamily="34" charset="0"/>
              </a:rPr>
              <a:t> features. By employing techniques such as data preprocessing, feature scaling, model selection, and evaluation, we were able to develop a reliable predictive model. The chosen Random Forest Regressor algorithm showed promising results in predicting house prices with a reasonably low root mean squared error (RMSE). Additionally, cross-validation provided a robust evaluation of the model's performance, ensuring its generalizability. Overall, this project highlights the potential of machine learning techniques in real estate applications, offering valuable insights for both buyers and sellers in the housing market.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386E2B7-07D7-B3EB-2DD5-F0BA19582D36}"/>
              </a:ext>
            </a:extLst>
          </p:cNvPr>
          <p:cNvSpPr>
            <a:spLocks noChangeArrowheads="1"/>
          </p:cNvSpPr>
          <p:nvPr/>
        </p:nvSpPr>
        <p:spPr bwMode="auto">
          <a:xfrm>
            <a:off x="0" y="-254140"/>
            <a:ext cx="77826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 Placeholder 2"/>
          <p:cNvSpPr txBox="1">
            <a:spLocks noGrp="1"/>
          </p:cNvSpPr>
          <p:nvPr>
            <p:ph type="body" idx="1"/>
          </p:nvPr>
        </p:nvSpPr>
        <p:spPr>
          <a:xfrm>
            <a:off x="457200" y="877077"/>
            <a:ext cx="8229600" cy="4525963"/>
          </a:xfrm>
          <a:prstGeom prst="rect">
            <a:avLst/>
          </a:prstGeom>
        </p:spPr>
        <p:txBody>
          <a:bodyPr/>
          <a:lstStyle/>
          <a:p>
            <a:pPr marL="0" indent="114300">
              <a:buSzTx/>
              <a:buNone/>
            </a:pPr>
            <a:endParaRPr/>
          </a:p>
          <a:p>
            <a:pPr marL="0" indent="114300">
              <a:buSzTx/>
              <a:buNone/>
            </a:pPr>
            <a:endParaRPr/>
          </a:p>
          <a:p>
            <a:pPr marL="0" indent="114300">
              <a:buSzTx/>
              <a:buNone/>
            </a:pPr>
            <a:endParaRPr/>
          </a:p>
          <a:p>
            <a:pPr marL="0" indent="114300" algn="ctr">
              <a:buSzTx/>
              <a:buNone/>
              <a:defRPr sz="9600"/>
            </a:pPr>
            <a:r>
              <a:t>The End</a:t>
            </a:r>
          </a:p>
          <a:p>
            <a:pPr marL="0" indent="114300" algn="r">
              <a:buSzTx/>
              <a:buNone/>
              <a:defRPr sz="3600" b="1">
                <a:latin typeface="Blackadder ITC"/>
                <a:ea typeface="Blackadder ITC"/>
                <a:cs typeface="Blackadder ITC"/>
                <a:sym typeface="Blackadder ITC"/>
              </a:defRPr>
            </a:pPr>
            <a:r>
              <a:t>Thank you</a:t>
            </a:r>
          </a:p>
        </p:txBody>
      </p:sp>
      <p:sp>
        <p:nvSpPr>
          <p:cNvPr id="79" name="Slide Number Placeholder 4"/>
          <p:cNvSpPr txBox="1">
            <a:spLocks noGrp="1"/>
          </p:cNvSpPr>
          <p:nvPr>
            <p:ph type="sldNum" sz="quarter" idx="2"/>
          </p:nvPr>
        </p:nvSpPr>
        <p:spPr>
          <a:xfrm>
            <a:off x="8428216" y="6414780"/>
            <a:ext cx="25858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txBox="1">
            <a:spLocks noGrp="1"/>
          </p:cNvSpPr>
          <p:nvPr>
            <p:ph type="title"/>
          </p:nvPr>
        </p:nvSpPr>
        <p:spPr>
          <a:xfrm>
            <a:off x="-2453951" y="0"/>
            <a:ext cx="6477001" cy="838200"/>
          </a:xfrm>
          <a:prstGeom prst="rect">
            <a:avLst/>
          </a:prstGeom>
        </p:spPr>
        <p:txBody>
          <a:bodyPr/>
          <a:lstStyle>
            <a:lvl1pPr>
              <a:defRPr sz="3200" b="1" u="sng">
                <a:latin typeface="+mj-lt"/>
                <a:ea typeface="+mj-ea"/>
                <a:cs typeface="+mj-cs"/>
                <a:sym typeface="Arial"/>
              </a:defRPr>
            </a:lvl1pPr>
          </a:lstStyle>
          <a:p>
            <a:r>
              <a:t>Index</a:t>
            </a:r>
          </a:p>
        </p:txBody>
      </p:sp>
      <p:sp>
        <p:nvSpPr>
          <p:cNvPr id="41" name="Text Placeholder 2"/>
          <p:cNvSpPr txBox="1">
            <a:spLocks noGrp="1"/>
          </p:cNvSpPr>
          <p:nvPr>
            <p:ph type="body" idx="1"/>
          </p:nvPr>
        </p:nvSpPr>
        <p:spPr>
          <a:xfrm>
            <a:off x="559835" y="1166018"/>
            <a:ext cx="8229601" cy="4525963"/>
          </a:xfrm>
          <a:prstGeom prst="rect">
            <a:avLst/>
          </a:prstGeom>
        </p:spPr>
        <p:txBody>
          <a:bodyPr/>
          <a:lstStyle/>
          <a:p>
            <a:pPr algn="just">
              <a:buSzPts val="2000"/>
              <a:buFontTx/>
              <a:buChar char="❑"/>
              <a:defRPr sz="2000">
                <a:latin typeface="+mj-lt"/>
                <a:ea typeface="+mj-ea"/>
                <a:cs typeface="+mj-cs"/>
                <a:sym typeface="Arial"/>
              </a:defRPr>
            </a:pPr>
            <a:endParaRPr dirty="0"/>
          </a:p>
          <a:p>
            <a:pPr algn="just">
              <a:buSzPts val="2000"/>
              <a:buFontTx/>
              <a:buChar char="❑"/>
              <a:defRPr sz="2000">
                <a:latin typeface="+mj-lt"/>
                <a:ea typeface="+mj-ea"/>
                <a:cs typeface="+mj-cs"/>
                <a:sym typeface="Arial"/>
              </a:defRPr>
            </a:pPr>
            <a:r>
              <a:rPr dirty="0"/>
              <a:t>Objective</a:t>
            </a:r>
          </a:p>
          <a:p>
            <a:pPr algn="just">
              <a:buSzPts val="2000"/>
              <a:buFontTx/>
              <a:buChar char="❑"/>
              <a:defRPr sz="2000">
                <a:latin typeface="+mj-lt"/>
                <a:ea typeface="+mj-ea"/>
                <a:cs typeface="+mj-cs"/>
                <a:sym typeface="Arial"/>
              </a:defRPr>
            </a:pPr>
            <a:r>
              <a:rPr dirty="0"/>
              <a:t>Introduction</a:t>
            </a:r>
          </a:p>
          <a:p>
            <a:pPr algn="just">
              <a:buSzPts val="2000"/>
              <a:buFontTx/>
              <a:buChar char="❑"/>
              <a:defRPr sz="2000">
                <a:latin typeface="+mj-lt"/>
                <a:ea typeface="+mj-ea"/>
                <a:cs typeface="+mj-cs"/>
                <a:sym typeface="Arial"/>
              </a:defRPr>
            </a:pPr>
            <a:r>
              <a:rPr dirty="0"/>
              <a:t>Methodology, Approach &amp; Techniques</a:t>
            </a:r>
          </a:p>
          <a:p>
            <a:pPr algn="just">
              <a:buSzPts val="2000"/>
              <a:buFontTx/>
              <a:buChar char="❑"/>
              <a:defRPr sz="2000">
                <a:latin typeface="+mj-lt"/>
                <a:ea typeface="+mj-ea"/>
                <a:cs typeface="+mj-cs"/>
                <a:sym typeface="Arial"/>
              </a:defRPr>
            </a:pPr>
            <a:r>
              <a:rPr dirty="0"/>
              <a:t>Algorithm</a:t>
            </a:r>
          </a:p>
          <a:p>
            <a:pPr algn="just">
              <a:buSzPts val="2000"/>
              <a:buFontTx/>
              <a:buChar char="❑"/>
              <a:defRPr sz="2000">
                <a:latin typeface="+mj-lt"/>
                <a:ea typeface="+mj-ea"/>
                <a:cs typeface="+mj-cs"/>
                <a:sym typeface="Arial"/>
              </a:defRPr>
            </a:pPr>
            <a:r>
              <a:rPr dirty="0"/>
              <a:t>Flow Chart</a:t>
            </a:r>
          </a:p>
          <a:p>
            <a:pPr algn="just">
              <a:buSzPts val="2000"/>
              <a:buFontTx/>
              <a:buChar char="❑"/>
              <a:defRPr sz="2000">
                <a:latin typeface="+mj-lt"/>
                <a:ea typeface="+mj-ea"/>
                <a:cs typeface="+mj-cs"/>
                <a:sym typeface="Arial"/>
              </a:defRPr>
            </a:pPr>
            <a:r>
              <a:rPr dirty="0"/>
              <a:t>Conclusion</a:t>
            </a:r>
          </a:p>
        </p:txBody>
      </p:sp>
      <p:sp>
        <p:nvSpPr>
          <p:cNvPr id="42"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noGrp="1"/>
          </p:cNvSpPr>
          <p:nvPr>
            <p:ph type="title"/>
          </p:nvPr>
        </p:nvSpPr>
        <p:spPr>
          <a:xfrm>
            <a:off x="-2027239" y="0"/>
            <a:ext cx="6477001" cy="838201"/>
          </a:xfrm>
          <a:prstGeom prst="rect">
            <a:avLst/>
          </a:prstGeom>
        </p:spPr>
        <p:txBody>
          <a:bodyPr/>
          <a:lstStyle>
            <a:lvl1pPr>
              <a:defRPr sz="3600" b="1" u="sng">
                <a:latin typeface="+mj-lt"/>
                <a:ea typeface="+mj-ea"/>
                <a:cs typeface="+mj-cs"/>
                <a:sym typeface="Arial"/>
              </a:defRPr>
            </a:lvl1pPr>
          </a:lstStyle>
          <a:p>
            <a:r>
              <a:rPr dirty="0"/>
              <a:t>Objective</a:t>
            </a:r>
          </a:p>
        </p:txBody>
      </p:sp>
      <p:sp>
        <p:nvSpPr>
          <p:cNvPr id="46"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5" name="Rectangle 4">
            <a:extLst>
              <a:ext uri="{FF2B5EF4-FFF2-40B4-BE49-F238E27FC236}">
                <a16:creationId xmlns:a16="http://schemas.microsoft.com/office/drawing/2014/main" id="{ED96A0BB-01D7-7503-26D5-DA87D9A8B706}"/>
              </a:ext>
            </a:extLst>
          </p:cNvPr>
          <p:cNvSpPr>
            <a:spLocks noChangeArrowheads="1"/>
          </p:cNvSpPr>
          <p:nvPr/>
        </p:nvSpPr>
        <p:spPr bwMode="auto">
          <a:xfrm>
            <a:off x="0" y="0"/>
            <a:ext cx="3076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Placeholder 7">
            <a:extLst>
              <a:ext uri="{FF2B5EF4-FFF2-40B4-BE49-F238E27FC236}">
                <a16:creationId xmlns:a16="http://schemas.microsoft.com/office/drawing/2014/main" id="{076BFE6D-5398-6793-5FFC-6F537F59ABA8}"/>
              </a:ext>
            </a:extLst>
          </p:cNvPr>
          <p:cNvSpPr>
            <a:spLocks noGrp="1" noChangeArrowheads="1"/>
          </p:cNvSpPr>
          <p:nvPr>
            <p:ph type="body" idx="1"/>
          </p:nvPr>
        </p:nvSpPr>
        <p:spPr bwMode="auto">
          <a:xfrm>
            <a:off x="334962" y="906086"/>
            <a:ext cx="8474075" cy="563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objective of this project appears to be the development of a machine learning model for </a:t>
            </a:r>
            <a:r>
              <a:rPr kumimoji="0" lang="en-US" altLang="en-US" sz="2000" b="1" i="0" u="sng" strike="noStrike" cap="none" normalizeH="0" baseline="0" dirty="0">
                <a:ln>
                  <a:noFill/>
                </a:ln>
                <a:solidFill>
                  <a:schemeClr val="tx1"/>
                </a:solidFill>
                <a:effectLst/>
                <a:latin typeface="Arial" panose="020B0604020202020204" pitchFamily="34" charset="0"/>
              </a:rPr>
              <a:t>predicting housing prices</a:t>
            </a:r>
            <a:r>
              <a:rPr kumimoji="0" lang="en-US" altLang="en-US" sz="2000" b="0" i="0" u="none" strike="noStrike" cap="none" normalizeH="0" baseline="0" dirty="0">
                <a:ln>
                  <a:noFill/>
                </a:ln>
                <a:solidFill>
                  <a:schemeClr val="tx1"/>
                </a:solidFill>
                <a:effectLst/>
                <a:latin typeface="Arial" panose="020B0604020202020204" pitchFamily="34" charset="0"/>
              </a:rPr>
              <a:t>. The project likely aims to leverage historical housing data to train a regression model capable of accurately estimating the </a:t>
            </a:r>
            <a:r>
              <a:rPr kumimoji="0" lang="en-US" altLang="en-US" sz="2000" b="1" i="0" u="sng" strike="noStrike" cap="none" normalizeH="0" baseline="0" dirty="0">
                <a:ln>
                  <a:noFill/>
                </a:ln>
                <a:solidFill>
                  <a:schemeClr val="tx1"/>
                </a:solidFill>
                <a:effectLst/>
                <a:latin typeface="Arial" panose="020B0604020202020204" pitchFamily="34" charset="0"/>
              </a:rPr>
              <a:t>prices of houses </a:t>
            </a:r>
            <a:r>
              <a:rPr kumimoji="0" lang="en-US" altLang="en-US" sz="2000" b="0" i="0" u="none" strike="noStrike" cap="none" normalizeH="0" baseline="0" dirty="0">
                <a:ln>
                  <a:noFill/>
                </a:ln>
                <a:solidFill>
                  <a:schemeClr val="tx1"/>
                </a:solidFill>
                <a:effectLst/>
                <a:latin typeface="Arial" panose="020B0604020202020204" pitchFamily="34" charset="0"/>
              </a:rPr>
              <a:t>based on various features such as the number of rooms, location, age of the property,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panose="020B0604020202020204" pitchFamily="34" charset="0"/>
              </a:rPr>
              <a:t>Data Collection </a:t>
            </a:r>
            <a:r>
              <a:rPr kumimoji="0" lang="en-US" altLang="en-US" sz="2000" b="0" i="0" u="none" strike="noStrike" cap="none" normalizeH="0" baseline="0" dirty="0">
                <a:ln>
                  <a:noFill/>
                </a:ln>
                <a:solidFill>
                  <a:schemeClr val="tx1"/>
                </a:solidFill>
                <a:effectLst/>
                <a:latin typeface="Arial" panose="020B0604020202020204" pitchFamily="34" charset="0"/>
              </a:rPr>
              <a:t>and Cleaning: Gather data on house attributes and preprocess it to handle missing values and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panose="020B0604020202020204" pitchFamily="34" charset="0"/>
              </a:rPr>
              <a:t>Model Training</a:t>
            </a:r>
            <a:r>
              <a:rPr kumimoji="0" lang="en-US" altLang="en-US" sz="2000" b="0" i="0" u="none" strike="noStrike" cap="none" normalizeH="0" baseline="0" dirty="0">
                <a:ln>
                  <a:noFill/>
                </a:ln>
                <a:solidFill>
                  <a:schemeClr val="tx1"/>
                </a:solidFill>
                <a:effectLst/>
                <a:latin typeface="Arial" panose="020B0604020202020204" pitchFamily="34" charset="0"/>
              </a:rPr>
              <a:t>: Train a machine learning model to predict house prices based on the input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panose="020B0604020202020204" pitchFamily="34" charset="0"/>
              </a:rPr>
              <a:t>Model Evaluation</a:t>
            </a:r>
            <a:r>
              <a:rPr kumimoji="0" lang="en-US" altLang="en-US" sz="2000" b="0" i="0" u="none" strike="noStrike" cap="none" normalizeH="0" baseline="0" dirty="0">
                <a:ln>
                  <a:noFill/>
                </a:ln>
                <a:solidFill>
                  <a:schemeClr val="tx1"/>
                </a:solidFill>
                <a:effectLst/>
                <a:latin typeface="Arial" panose="020B0604020202020204" pitchFamily="34" charset="0"/>
              </a:rPr>
              <a:t>: Evaluate the accuracy of the trained model using appropriate metrics like mean squared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panose="020B0604020202020204" pitchFamily="34" charset="0"/>
              </a:rPr>
              <a:t>Model Deployment</a:t>
            </a:r>
            <a:r>
              <a:rPr kumimoji="0" lang="en-US" altLang="en-US" sz="2000" b="0" i="0" u="none" strike="noStrike" cap="none" normalizeH="0" baseline="0" dirty="0">
                <a:ln>
                  <a:noFill/>
                </a:ln>
                <a:solidFill>
                  <a:schemeClr val="tx1"/>
                </a:solidFill>
                <a:effectLst/>
                <a:latin typeface="Arial" panose="020B0604020202020204" pitchFamily="34" charset="0"/>
              </a:rPr>
              <a:t>: Save the trained model for future use and test its performance on unseen data to ensure reliability before deployment.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noGrp="1"/>
          </p:cNvSpPr>
          <p:nvPr>
            <p:ph type="title"/>
          </p:nvPr>
        </p:nvSpPr>
        <p:spPr>
          <a:xfrm>
            <a:off x="83127" y="114299"/>
            <a:ext cx="5210342" cy="635001"/>
          </a:xfrm>
          <a:prstGeom prst="rect">
            <a:avLst/>
          </a:prstGeom>
        </p:spPr>
        <p:txBody>
          <a:bodyPr/>
          <a:lstStyle>
            <a:lvl1pPr>
              <a:defRPr sz="3200" b="1" u="sng">
                <a:latin typeface="+mj-lt"/>
                <a:ea typeface="+mj-ea"/>
                <a:cs typeface="+mj-cs"/>
                <a:sym typeface="Arial"/>
              </a:defRPr>
            </a:lvl1pPr>
          </a:lstStyle>
          <a:p>
            <a:pPr algn="l"/>
            <a:r>
              <a:rPr dirty="0"/>
              <a:t>Introduction</a:t>
            </a:r>
          </a:p>
        </p:txBody>
      </p:sp>
      <p:sp>
        <p:nvSpPr>
          <p:cNvPr id="49" name="Text Placeholder 2"/>
          <p:cNvSpPr txBox="1">
            <a:spLocks noGrp="1"/>
          </p:cNvSpPr>
          <p:nvPr>
            <p:ph type="body" idx="1"/>
          </p:nvPr>
        </p:nvSpPr>
        <p:spPr>
          <a:xfrm>
            <a:off x="321024" y="749300"/>
            <a:ext cx="8501951" cy="4631613"/>
          </a:xfrm>
          <a:prstGeom prst="rect">
            <a:avLst/>
          </a:prstGeom>
        </p:spPr>
        <p:txBody>
          <a:bodyPr>
            <a:noAutofit/>
          </a:bodyPr>
          <a:lstStyle/>
          <a:p>
            <a:pPr marL="114300" indent="0" algn="l">
              <a:buNone/>
            </a:pPr>
            <a:endParaRPr sz="2000" dirty="0"/>
          </a:p>
          <a:p>
            <a:pPr marL="0" indent="0" defTabSz="205739">
              <a:spcBef>
                <a:spcPts val="0"/>
              </a:spcBef>
              <a:buClrTx/>
              <a:buSzTx/>
              <a:buFontTx/>
              <a:buNone/>
              <a:defRPr sz="539">
                <a:solidFill>
                  <a:srgbClr val="B4B4B4"/>
                </a:solidFill>
                <a:latin typeface="+mn-lt"/>
                <a:ea typeface="+mn-ea"/>
                <a:cs typeface="+mn-cs"/>
                <a:sym typeface="Helvetica"/>
              </a:defRPr>
            </a:pPr>
            <a:r>
              <a:rPr lang="en-US" sz="2000" b="1" u="sng" dirty="0">
                <a:solidFill>
                  <a:schemeClr val="tx1"/>
                </a:solidFill>
              </a:rPr>
              <a:t>Predicting House Prices</a:t>
            </a:r>
          </a:p>
          <a:p>
            <a:pPr marL="0" indent="0" defTabSz="205739">
              <a:spcBef>
                <a:spcPts val="0"/>
              </a:spcBef>
              <a:buClrTx/>
              <a:buSzTx/>
              <a:buFontTx/>
              <a:buNone/>
              <a:defRPr sz="539">
                <a:solidFill>
                  <a:srgbClr val="B4B4B4"/>
                </a:solidFill>
                <a:latin typeface="+mn-lt"/>
                <a:ea typeface="+mn-ea"/>
                <a:cs typeface="+mn-cs"/>
                <a:sym typeface="Helvetica"/>
              </a:defRPr>
            </a:pPr>
            <a:endParaRPr lang="en-US" sz="2000" dirty="0">
              <a:solidFill>
                <a:schemeClr val="tx1"/>
              </a:solidFill>
            </a:endParaRPr>
          </a:p>
          <a:p>
            <a:pPr marL="0" indent="0" defTabSz="205739">
              <a:spcBef>
                <a:spcPts val="0"/>
              </a:spcBef>
              <a:buClrTx/>
              <a:buSzTx/>
              <a:buFontTx/>
              <a:buNone/>
              <a:defRPr sz="539">
                <a:solidFill>
                  <a:srgbClr val="B4B4B4"/>
                </a:solidFill>
                <a:latin typeface="+mn-lt"/>
                <a:ea typeface="+mn-ea"/>
                <a:cs typeface="+mn-cs"/>
                <a:sym typeface="Helvetica"/>
              </a:defRPr>
            </a:pPr>
            <a:r>
              <a:rPr lang="en-US" sz="2000" dirty="0">
                <a:solidFill>
                  <a:schemeClr val="tx1"/>
                </a:solidFill>
              </a:rPr>
              <a:t>In this project, we aim to develop a machine learning model to predict house prices based on various attributes such as location, size, number of rooms, and other relevant factors. The ability to accurately predict house prices is crucial for real estate agents, homeowners, and buyers alike, as it helps in making informed decisions regarding buying, selling, or investing in properties.</a:t>
            </a:r>
          </a:p>
          <a:p>
            <a:pPr marL="0" indent="0" defTabSz="205739">
              <a:spcBef>
                <a:spcPts val="0"/>
              </a:spcBef>
              <a:buClrTx/>
              <a:buSzTx/>
              <a:buFontTx/>
              <a:buNone/>
              <a:defRPr sz="539">
                <a:solidFill>
                  <a:srgbClr val="B4B4B4"/>
                </a:solidFill>
                <a:latin typeface="+mn-lt"/>
                <a:ea typeface="+mn-ea"/>
                <a:cs typeface="+mn-cs"/>
                <a:sym typeface="Helvetica"/>
              </a:defRPr>
            </a:pPr>
            <a:endParaRPr lang="en-US" sz="2000" dirty="0">
              <a:solidFill>
                <a:schemeClr val="tx1"/>
              </a:solidFill>
            </a:endParaRPr>
          </a:p>
          <a:p>
            <a:pPr marL="0" indent="0" defTabSz="205739">
              <a:spcBef>
                <a:spcPts val="0"/>
              </a:spcBef>
              <a:buClrTx/>
              <a:buSzTx/>
              <a:buFontTx/>
              <a:buNone/>
              <a:defRPr sz="539">
                <a:solidFill>
                  <a:srgbClr val="B4B4B4"/>
                </a:solidFill>
                <a:latin typeface="+mn-lt"/>
                <a:ea typeface="+mn-ea"/>
                <a:cs typeface="+mn-cs"/>
                <a:sym typeface="Helvetica"/>
              </a:defRPr>
            </a:pPr>
            <a:r>
              <a:rPr lang="en-US" sz="2000" dirty="0">
                <a:solidFill>
                  <a:schemeClr val="tx1"/>
                </a:solidFill>
              </a:rPr>
              <a:t>By leveraging machine learning techniques, we seek to create a model that can provide reliable price estimates, thereby assisting stakeholders in the real estate market to make better-informed decisions. This project involves the collection, preprocessing, and analysis of housing data, followed by the training and evaluation of predictive models. Ultimately, our goal is to deploy a robust model that can accurately predict house prices, contributing to more efficient and informed decision-making in the real estate industry.</a:t>
            </a:r>
            <a:endParaRPr sz="2000" dirty="0">
              <a:solidFill>
                <a:schemeClr val="tx1"/>
              </a:solidFill>
            </a:endParaRPr>
          </a:p>
          <a:p>
            <a:pPr marL="0" indent="0" defTabSz="205739">
              <a:spcBef>
                <a:spcPts val="0"/>
              </a:spcBef>
              <a:buClrTx/>
              <a:buSzTx/>
              <a:buFontTx/>
              <a:buNone/>
              <a:defRPr sz="539">
                <a:solidFill>
                  <a:srgbClr val="B4B4B4"/>
                </a:solidFill>
                <a:latin typeface="+mn-lt"/>
                <a:ea typeface="+mn-ea"/>
                <a:cs typeface="+mn-cs"/>
                <a:sym typeface="Helvetica"/>
              </a:defRPr>
            </a:pPr>
            <a:endParaRPr sz="2000" dirty="0"/>
          </a:p>
          <a:p>
            <a:pPr marL="0" indent="0" defTabSz="205739">
              <a:spcBef>
                <a:spcPts val="0"/>
              </a:spcBef>
              <a:buClrTx/>
              <a:buSzTx/>
              <a:buFontTx/>
              <a:buNone/>
              <a:defRPr sz="539">
                <a:latin typeface="+mn-lt"/>
                <a:ea typeface="+mn-ea"/>
                <a:cs typeface="+mn-cs"/>
                <a:sym typeface="Helvetica"/>
              </a:defRPr>
            </a:pPr>
            <a:endParaRPr sz="2000" dirty="0"/>
          </a:p>
          <a:p>
            <a:pPr marL="0" indent="0" algn="ctr" defTabSz="205739">
              <a:spcBef>
                <a:spcPts val="0"/>
              </a:spcBef>
              <a:buClrTx/>
              <a:buSzTx/>
              <a:buFontTx/>
              <a:buNone/>
              <a:defRPr sz="472">
                <a:latin typeface="+mn-lt"/>
                <a:ea typeface="+mn-ea"/>
                <a:cs typeface="+mn-cs"/>
                <a:sym typeface="Helvetica"/>
              </a:defRPr>
            </a:pPr>
            <a:endParaRPr sz="2000" dirty="0"/>
          </a:p>
          <a:p>
            <a:pPr marL="0" indent="0" defTabSz="205739">
              <a:spcBef>
                <a:spcPts val="0"/>
              </a:spcBef>
              <a:buClrTx/>
              <a:buSzTx/>
              <a:buFontTx/>
              <a:buNone/>
              <a:defRPr sz="539">
                <a:latin typeface="+mn-lt"/>
                <a:ea typeface="+mn-ea"/>
                <a:cs typeface="+mn-cs"/>
                <a:sym typeface="Helvetica"/>
              </a:defRPr>
            </a:pPr>
            <a:endParaRPr sz="2000" dirty="0"/>
          </a:p>
          <a:p>
            <a:pPr marL="0" indent="0" defTabSz="411479">
              <a:spcBef>
                <a:spcPts val="0"/>
              </a:spcBef>
              <a:buClrTx/>
              <a:buSzTx/>
              <a:buFontTx/>
              <a:buNone/>
              <a:defRPr sz="630">
                <a:latin typeface="+mj-lt"/>
                <a:ea typeface="+mj-ea"/>
                <a:cs typeface="+mj-cs"/>
                <a:sym typeface="Arial"/>
              </a:defRPr>
            </a:pPr>
            <a:endParaRPr sz="2000" dirty="0"/>
          </a:p>
          <a:p>
            <a:pPr marL="0" indent="0" defTabSz="205739">
              <a:spcBef>
                <a:spcPts val="0"/>
              </a:spcBef>
              <a:buClrTx/>
              <a:buSzTx/>
              <a:buFontTx/>
              <a:buNone/>
              <a:defRPr sz="539">
                <a:solidFill>
                  <a:srgbClr val="B4B4B4"/>
                </a:solidFill>
                <a:latin typeface="+mn-lt"/>
                <a:ea typeface="+mn-ea"/>
                <a:cs typeface="+mn-cs"/>
                <a:sym typeface="Helvetica"/>
              </a:defRPr>
            </a:pPr>
            <a:endParaRPr sz="2000" dirty="0"/>
          </a:p>
          <a:p>
            <a:pPr marL="0" indent="0" defTabSz="205739">
              <a:spcBef>
                <a:spcPts val="0"/>
              </a:spcBef>
              <a:buClrTx/>
              <a:buSzTx/>
              <a:buFontTx/>
              <a:buNone/>
              <a:defRPr sz="539">
                <a:solidFill>
                  <a:srgbClr val="B4B4B4"/>
                </a:solidFill>
                <a:latin typeface="+mn-lt"/>
                <a:ea typeface="+mn-ea"/>
                <a:cs typeface="+mn-cs"/>
                <a:sym typeface="Helvetica"/>
              </a:defRPr>
            </a:pPr>
            <a:endParaRPr sz="2000" dirty="0"/>
          </a:p>
          <a:p>
            <a:pPr marL="0" indent="0" defTabSz="205739">
              <a:spcBef>
                <a:spcPts val="0"/>
              </a:spcBef>
              <a:buClrTx/>
              <a:buSzTx/>
              <a:buFontTx/>
              <a:buNone/>
              <a:defRPr sz="539">
                <a:latin typeface="+mn-lt"/>
                <a:ea typeface="+mn-ea"/>
                <a:cs typeface="+mn-cs"/>
                <a:sym typeface="Helvetica"/>
              </a:defRPr>
            </a:pPr>
            <a:endParaRPr sz="2000" dirty="0"/>
          </a:p>
          <a:p>
            <a:pPr marL="0" indent="0" algn="ctr" defTabSz="205739">
              <a:spcBef>
                <a:spcPts val="0"/>
              </a:spcBef>
              <a:buClrTx/>
              <a:buSzTx/>
              <a:buFontTx/>
              <a:buNone/>
              <a:defRPr sz="472">
                <a:latin typeface="+mn-lt"/>
                <a:ea typeface="+mn-ea"/>
                <a:cs typeface="+mn-cs"/>
                <a:sym typeface="Helvetica"/>
              </a:defRPr>
            </a:pPr>
            <a:endParaRPr sz="2000" dirty="0"/>
          </a:p>
          <a:p>
            <a:pPr marL="0" indent="0" defTabSz="205739">
              <a:spcBef>
                <a:spcPts val="0"/>
              </a:spcBef>
              <a:buClrTx/>
              <a:buSzTx/>
              <a:buFontTx/>
              <a:buNone/>
              <a:defRPr sz="539">
                <a:latin typeface="+mn-lt"/>
                <a:ea typeface="+mn-ea"/>
                <a:cs typeface="+mn-cs"/>
                <a:sym typeface="Helvetica"/>
              </a:defRPr>
            </a:pPr>
            <a:endParaRPr sz="2000" dirty="0"/>
          </a:p>
        </p:txBody>
      </p:sp>
      <p:sp>
        <p:nvSpPr>
          <p:cNvPr id="50"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C1E3-CEC1-2FA1-9061-8F3545025483}"/>
              </a:ext>
            </a:extLst>
          </p:cNvPr>
          <p:cNvSpPr>
            <a:spLocks noGrp="1"/>
          </p:cNvSpPr>
          <p:nvPr>
            <p:ph type="title"/>
          </p:nvPr>
        </p:nvSpPr>
        <p:spPr/>
        <p:txBody>
          <a:bodyPr/>
          <a:lstStyle/>
          <a:p>
            <a:r>
              <a:rPr lang="en-IN" u="sng" dirty="0"/>
              <a:t>Methodology, Approach &amp; Techniques</a:t>
            </a:r>
          </a:p>
        </p:txBody>
      </p:sp>
      <p:sp>
        <p:nvSpPr>
          <p:cNvPr id="3" name="Text Placeholder 2">
            <a:extLst>
              <a:ext uri="{FF2B5EF4-FFF2-40B4-BE49-F238E27FC236}">
                <a16:creationId xmlns:a16="http://schemas.microsoft.com/office/drawing/2014/main" id="{06E2383F-68A8-921A-D374-4DB704E8B070}"/>
              </a:ext>
            </a:extLst>
          </p:cNvPr>
          <p:cNvSpPr>
            <a:spLocks noGrp="1"/>
          </p:cNvSpPr>
          <p:nvPr>
            <p:ph type="body" idx="1"/>
          </p:nvPr>
        </p:nvSpPr>
        <p:spPr>
          <a:xfrm>
            <a:off x="367145" y="1729509"/>
            <a:ext cx="8409709" cy="3398982"/>
          </a:xfrm>
        </p:spPr>
        <p:txBody>
          <a:bodyPr>
            <a:normAutofit/>
          </a:bodyPr>
          <a:lstStyle/>
          <a:p>
            <a:r>
              <a:rPr lang="en-US" sz="2000" dirty="0"/>
              <a:t>The </a:t>
            </a:r>
            <a:r>
              <a:rPr lang="en-US" sz="2000" b="1" u="sng" dirty="0"/>
              <a:t>Methodology</a:t>
            </a:r>
            <a:r>
              <a:rPr lang="en-US" sz="2000" dirty="0"/>
              <a:t> of this project encompasses comprehensive data preprocessing, including handling missing values and scaling features. The </a:t>
            </a:r>
            <a:r>
              <a:rPr lang="en-US" sz="2000" b="1" u="sng" dirty="0"/>
              <a:t>Approach</a:t>
            </a:r>
            <a:r>
              <a:rPr lang="en-US" sz="2000" dirty="0"/>
              <a:t> involves applying various regression algorithms, such as Linear Regression, Decision Tree Regression, and Random Forest Regression, to train predictive models. </a:t>
            </a:r>
            <a:r>
              <a:rPr lang="en-US" sz="2000" b="1" u="sng" dirty="0"/>
              <a:t>Techniques</a:t>
            </a:r>
            <a:r>
              <a:rPr lang="en-US" sz="2000" dirty="0"/>
              <a:t> like feature scaling, pipeline creation for seamless data processing, and cross-validation for model evaluation are employed. Additionally, hyperparameter tuning is utilized to optimize model performance. The </a:t>
            </a:r>
            <a:r>
              <a:rPr lang="en-US" sz="2000" b="1" u="sng" dirty="0"/>
              <a:t>combined use </a:t>
            </a:r>
            <a:r>
              <a:rPr lang="en-US" sz="2000" dirty="0"/>
              <a:t>of these approaches and techniques ensures the development of accurate and reliable housing price prediction models.</a:t>
            </a:r>
          </a:p>
          <a:p>
            <a:endParaRPr lang="en-US" dirty="0"/>
          </a:p>
          <a:p>
            <a:endParaRPr lang="en-US" dirty="0"/>
          </a:p>
          <a:p>
            <a:endParaRPr lang="en-US" dirty="0"/>
          </a:p>
          <a:p>
            <a:endParaRPr lang="en-US" dirty="0"/>
          </a:p>
          <a:p>
            <a:endParaRPr lang="en-US" dirty="0"/>
          </a:p>
          <a:p>
            <a:endParaRPr lang="en-IN" sz="2400" dirty="0"/>
          </a:p>
        </p:txBody>
      </p:sp>
    </p:spTree>
    <p:extLst>
      <p:ext uri="{BB962C8B-B14F-4D97-AF65-F5344CB8AC3E}">
        <p14:creationId xmlns:p14="http://schemas.microsoft.com/office/powerpoint/2010/main" val="76468766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84B9-B70F-A5C7-21C9-C74A200D1A3E}"/>
              </a:ext>
            </a:extLst>
          </p:cNvPr>
          <p:cNvSpPr>
            <a:spLocks noGrp="1"/>
          </p:cNvSpPr>
          <p:nvPr>
            <p:ph type="title"/>
          </p:nvPr>
        </p:nvSpPr>
        <p:spPr/>
        <p:txBody>
          <a:bodyPr/>
          <a:lstStyle/>
          <a:p>
            <a:pPr algn="l"/>
            <a:r>
              <a:rPr lang="en-IN" b="1" u="sng" dirty="0"/>
              <a:t>Algorithm</a:t>
            </a:r>
          </a:p>
        </p:txBody>
      </p:sp>
      <p:sp>
        <p:nvSpPr>
          <p:cNvPr id="3" name="Text Placeholder 2">
            <a:extLst>
              <a:ext uri="{FF2B5EF4-FFF2-40B4-BE49-F238E27FC236}">
                <a16:creationId xmlns:a16="http://schemas.microsoft.com/office/drawing/2014/main" id="{FCDFC34E-FE52-B580-DA1B-191BCE1DB5FF}"/>
              </a:ext>
            </a:extLst>
          </p:cNvPr>
          <p:cNvSpPr>
            <a:spLocks noGrp="1"/>
          </p:cNvSpPr>
          <p:nvPr>
            <p:ph type="body" idx="1"/>
          </p:nvPr>
        </p:nvSpPr>
        <p:spPr>
          <a:xfrm>
            <a:off x="1971964" y="2667777"/>
            <a:ext cx="8229600" cy="4525963"/>
          </a:xfrm>
        </p:spPr>
        <p:txBody>
          <a:bodyPr/>
          <a:lstStyle/>
          <a:p>
            <a:pPr marL="0" indent="0">
              <a:spcBef>
                <a:spcPts val="0"/>
              </a:spcBef>
              <a:buClrTx/>
              <a:buSzTx/>
              <a:buFontTx/>
              <a:buNone/>
              <a:defRPr sz="1700" b="1">
                <a:latin typeface="+mj-lt"/>
                <a:ea typeface="+mj-ea"/>
                <a:cs typeface="+mj-cs"/>
                <a:sym typeface="Arial"/>
              </a:defRPr>
            </a:pPr>
            <a:endParaRPr lang="en-US" dirty="0"/>
          </a:p>
          <a:p>
            <a:pPr marL="0" indent="0">
              <a:spcBef>
                <a:spcPts val="0"/>
              </a:spcBef>
              <a:buClrTx/>
              <a:buSzTx/>
              <a:buFontTx/>
              <a:buNone/>
              <a:defRPr sz="1700" b="1">
                <a:latin typeface="+mj-lt"/>
                <a:ea typeface="+mj-ea"/>
                <a:cs typeface="+mj-cs"/>
                <a:sym typeface="Arial"/>
              </a:defRPr>
            </a:pPr>
            <a:endParaRPr lang="en-US" i="1" dirty="0"/>
          </a:p>
          <a:p>
            <a:endParaRPr lang="en-IN" dirty="0"/>
          </a:p>
        </p:txBody>
      </p:sp>
      <p:sp>
        <p:nvSpPr>
          <p:cNvPr id="6" name="Rectangle 3">
            <a:extLst>
              <a:ext uri="{FF2B5EF4-FFF2-40B4-BE49-F238E27FC236}">
                <a16:creationId xmlns:a16="http://schemas.microsoft.com/office/drawing/2014/main" id="{700F2F4C-50F4-2DEB-8FA7-A43BA15B044B}"/>
              </a:ext>
            </a:extLst>
          </p:cNvPr>
          <p:cNvSpPr>
            <a:spLocks noChangeArrowheads="1"/>
          </p:cNvSpPr>
          <p:nvPr/>
        </p:nvSpPr>
        <p:spPr bwMode="auto">
          <a:xfrm>
            <a:off x="867266" y="1551563"/>
            <a:ext cx="7409468"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main algorithm employed in this project is the </a:t>
            </a:r>
            <a:r>
              <a:rPr kumimoji="0" lang="en-US" altLang="en-US" sz="2000" b="1" i="0" u="sng" strike="noStrike" cap="none" normalizeH="0" baseline="0" dirty="0">
                <a:ln>
                  <a:noFill/>
                </a:ln>
                <a:solidFill>
                  <a:schemeClr val="tx1"/>
                </a:solidFill>
                <a:effectLst/>
                <a:latin typeface="Arial" panose="020B0604020202020204" pitchFamily="34" charset="0"/>
              </a:rPr>
              <a:t>Random Forest Regression</a:t>
            </a:r>
            <a:r>
              <a:rPr kumimoji="0" lang="en-US" altLang="en-US" sz="2000" b="0" i="0" u="none" strike="noStrike" cap="none" normalizeH="0" baseline="0" dirty="0">
                <a:ln>
                  <a:noFill/>
                </a:ln>
                <a:solidFill>
                  <a:schemeClr val="tx1"/>
                </a:solidFill>
                <a:effectLst/>
                <a:latin typeface="Arial" panose="020B0604020202020204" pitchFamily="34" charset="0"/>
              </a:rPr>
              <a:t> algorithm. It is a powerful ensemble learning technique that constructs multiple </a:t>
            </a:r>
            <a:r>
              <a:rPr kumimoji="0" lang="en-US" altLang="en-US" sz="2000" b="1" i="0" u="sng" strike="noStrike" cap="none" normalizeH="0" baseline="0" dirty="0">
                <a:ln>
                  <a:noFill/>
                </a:ln>
                <a:solidFill>
                  <a:schemeClr val="tx1"/>
                </a:solidFill>
                <a:effectLst/>
                <a:latin typeface="Arial" panose="020B0604020202020204" pitchFamily="34" charset="0"/>
              </a:rPr>
              <a:t>decision trees </a:t>
            </a:r>
            <a:r>
              <a:rPr kumimoji="0" lang="en-US" altLang="en-US" sz="2000" b="0" i="0" u="none" strike="noStrike" cap="none" normalizeH="0" baseline="0" dirty="0">
                <a:ln>
                  <a:noFill/>
                </a:ln>
                <a:solidFill>
                  <a:schemeClr val="tx1"/>
                </a:solidFill>
                <a:effectLst/>
                <a:latin typeface="Arial" panose="020B0604020202020204" pitchFamily="34" charset="0"/>
              </a:rPr>
              <a:t>during training and outputs the average prediction of the individual trees. This algorithm is chosen for its ability to handle complex datasets, capture non-linear relationships between features and target variables, and mitigate overfitting. By leveraging the randomness in feature selection and bootstrapping, Random Forest Regression yields </a:t>
            </a:r>
            <a:r>
              <a:rPr kumimoji="0" lang="en-US" altLang="en-US" sz="2000" b="1" i="0" u="sng" strike="noStrike" cap="none" normalizeH="0" baseline="0" dirty="0">
                <a:ln>
                  <a:noFill/>
                </a:ln>
                <a:solidFill>
                  <a:schemeClr val="tx1"/>
                </a:solidFill>
                <a:effectLst/>
                <a:latin typeface="Arial" panose="020B0604020202020204" pitchFamily="34" charset="0"/>
              </a:rPr>
              <a:t>robust and accurate predictions</a:t>
            </a:r>
            <a:r>
              <a:rPr kumimoji="0" lang="en-US" altLang="en-US" sz="2000" b="0" i="0" u="none" strike="noStrike" cap="none" normalizeH="0" baseline="0" dirty="0">
                <a:ln>
                  <a:noFill/>
                </a:ln>
                <a:solidFill>
                  <a:schemeClr val="tx1"/>
                </a:solidFill>
                <a:effectLst/>
                <a:latin typeface="Arial" panose="020B0604020202020204" pitchFamily="34" charset="0"/>
              </a:rPr>
              <a:t>, making it suitable for housing price prediction tasks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93D036F-DBE6-C57A-BD69-2B1B87AE7D02}"/>
              </a:ext>
            </a:extLst>
          </p:cNvPr>
          <p:cNvSpPr>
            <a:spLocks noChangeArrowheads="1"/>
          </p:cNvSpPr>
          <p:nvPr/>
        </p:nvSpPr>
        <p:spPr bwMode="auto">
          <a:xfrm>
            <a:off x="0" y="0"/>
            <a:ext cx="3162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41780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056A-1252-0EC0-3652-9B21D39AAC56}"/>
              </a:ext>
            </a:extLst>
          </p:cNvPr>
          <p:cNvSpPr>
            <a:spLocks noGrp="1"/>
          </p:cNvSpPr>
          <p:nvPr>
            <p:ph type="title"/>
          </p:nvPr>
        </p:nvSpPr>
        <p:spPr/>
        <p:txBody>
          <a:bodyPr>
            <a:normAutofit/>
          </a:bodyPr>
          <a:lstStyle/>
          <a:p>
            <a:pPr algn="l"/>
            <a:r>
              <a:rPr lang="en-US" b="1" u="sng" dirty="0"/>
              <a:t>Algorithm Used </a:t>
            </a:r>
            <a:endParaRPr lang="en-IN" b="1" u="sng" dirty="0"/>
          </a:p>
        </p:txBody>
      </p:sp>
      <p:sp>
        <p:nvSpPr>
          <p:cNvPr id="3" name="Text Placeholder 2">
            <a:extLst>
              <a:ext uri="{FF2B5EF4-FFF2-40B4-BE49-F238E27FC236}">
                <a16:creationId xmlns:a16="http://schemas.microsoft.com/office/drawing/2014/main" id="{46C5A91A-BF8B-19E0-8164-21B6D69264B7}"/>
              </a:ext>
            </a:extLst>
          </p:cNvPr>
          <p:cNvSpPr>
            <a:spLocks noGrp="1"/>
          </p:cNvSpPr>
          <p:nvPr>
            <p:ph type="body" idx="1"/>
          </p:nvPr>
        </p:nvSpPr>
        <p:spPr/>
        <p:txBody>
          <a:bodyPr/>
          <a:lstStyle/>
          <a:p>
            <a:pPr marL="114300" indent="0">
              <a:buNone/>
            </a:pPr>
            <a:r>
              <a:rPr lang="en-US" b="1" u="sng" dirty="0"/>
              <a:t>Algorithms Used for Training ,Testing and Predictions:</a:t>
            </a:r>
          </a:p>
          <a:p>
            <a:r>
              <a:rPr lang="en-US" dirty="0"/>
              <a:t>Logistic Regression</a:t>
            </a:r>
          </a:p>
          <a:p>
            <a:r>
              <a:rPr lang="en-US" dirty="0"/>
              <a:t>Decision Tree Classifier</a:t>
            </a:r>
          </a:p>
          <a:p>
            <a:r>
              <a:rPr lang="en-IN" i="0" dirty="0" err="1">
                <a:effectLst/>
                <a:highlight>
                  <a:srgbClr val="FFFFFF"/>
                </a:highlight>
                <a:latin typeface="system-ui"/>
              </a:rPr>
              <a:t>RandomForestClassifier</a:t>
            </a:r>
            <a:endParaRPr lang="en-IN" i="0" dirty="0">
              <a:effectLst/>
              <a:highlight>
                <a:srgbClr val="FFFFFF"/>
              </a:highlight>
              <a:latin typeface="system-ui"/>
            </a:endParaRPr>
          </a:p>
          <a:p>
            <a:r>
              <a:rPr lang="en-IN" i="0" dirty="0">
                <a:effectLst/>
                <a:highlight>
                  <a:srgbClr val="FFFFFF"/>
                </a:highlight>
                <a:latin typeface="system-ui"/>
              </a:rPr>
              <a:t>Gradient Boosting Classifier</a:t>
            </a:r>
          </a:p>
          <a:p>
            <a:endParaRPr lang="en-IN" dirty="0"/>
          </a:p>
        </p:txBody>
      </p:sp>
    </p:spTree>
    <p:extLst>
      <p:ext uri="{BB962C8B-B14F-4D97-AF65-F5344CB8AC3E}">
        <p14:creationId xmlns:p14="http://schemas.microsoft.com/office/powerpoint/2010/main" val="18961078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09C5-7844-8C9B-3E2A-052BF7F327A6}"/>
              </a:ext>
            </a:extLst>
          </p:cNvPr>
          <p:cNvSpPr>
            <a:spLocks noGrp="1"/>
          </p:cNvSpPr>
          <p:nvPr>
            <p:ph type="title"/>
          </p:nvPr>
        </p:nvSpPr>
        <p:spPr/>
        <p:txBody>
          <a:bodyPr/>
          <a:lstStyle/>
          <a:p>
            <a:pPr algn="l"/>
            <a:r>
              <a:rPr lang="en-IN" b="1" u="sng" dirty="0"/>
              <a:t>Flowchart</a:t>
            </a:r>
          </a:p>
        </p:txBody>
      </p:sp>
      <p:pic>
        <p:nvPicPr>
          <p:cNvPr id="6" name="Picture 5">
            <a:extLst>
              <a:ext uri="{FF2B5EF4-FFF2-40B4-BE49-F238E27FC236}">
                <a16:creationId xmlns:a16="http://schemas.microsoft.com/office/drawing/2014/main" id="{D76BF7A8-7F22-08FB-9998-CA4FC3962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108" y="1704478"/>
            <a:ext cx="5557751" cy="4082636"/>
          </a:xfrm>
          <a:prstGeom prst="rect">
            <a:avLst/>
          </a:prstGeom>
        </p:spPr>
      </p:pic>
    </p:spTree>
    <p:extLst>
      <p:ext uri="{BB962C8B-B14F-4D97-AF65-F5344CB8AC3E}">
        <p14:creationId xmlns:p14="http://schemas.microsoft.com/office/powerpoint/2010/main" val="34472047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Title 1"/>
          <p:cNvSpPr txBox="1">
            <a:spLocks noGrp="1"/>
          </p:cNvSpPr>
          <p:nvPr>
            <p:ph type="title"/>
          </p:nvPr>
        </p:nvSpPr>
        <p:spPr>
          <a:prstGeom prst="rect">
            <a:avLst/>
          </a:prstGeom>
        </p:spPr>
        <p:txBody>
          <a:bodyPr/>
          <a:lstStyle/>
          <a:p>
            <a:pPr algn="l"/>
            <a:r>
              <a:rPr b="1" u="sng" dirty="0"/>
              <a:t>Result</a:t>
            </a:r>
          </a:p>
        </p:txBody>
      </p:sp>
      <p:sp>
        <p:nvSpPr>
          <p:cNvPr id="70" name="Double-click to edit"/>
          <p:cNvSpPr txBox="1">
            <a:spLocks noGrp="1"/>
          </p:cNvSpPr>
          <p:nvPr>
            <p:ph type="body" idx="1"/>
          </p:nvPr>
        </p:nvSpPr>
        <p:spPr>
          <a:prstGeom prst="rect">
            <a:avLst/>
          </a:prstGeom>
        </p:spPr>
        <p:txBody>
          <a:bodyPr>
            <a:normAutofit/>
          </a:bodyPr>
          <a:lstStyle/>
          <a:p>
            <a:endParaRPr lang="en-US" dirty="0"/>
          </a:p>
          <a:p>
            <a:endParaRPr lang="en-IN" dirty="0"/>
          </a:p>
          <a:p>
            <a:endParaRPr lang="en-IN" dirty="0"/>
          </a:p>
          <a:p>
            <a:endParaRPr lang="en-IN" dirty="0"/>
          </a:p>
          <a:p>
            <a:endParaRPr lang="en-IN" dirty="0"/>
          </a:p>
        </p:txBody>
      </p:sp>
      <p:sp>
        <p:nvSpPr>
          <p:cNvPr id="71" name="Date Placeholder 3"/>
          <p:cNvSpPr txBox="1"/>
          <p:nvPr/>
        </p:nvSpPr>
        <p:spPr>
          <a:xfrm>
            <a:off x="502924" y="6538912"/>
            <a:ext cx="2042152" cy="288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22CS016</a:t>
            </a:r>
          </a:p>
        </p:txBody>
      </p:sp>
      <p:sp>
        <p:nvSpPr>
          <p:cNvPr id="72" name="Slide Number Placeholder 4"/>
          <p:cNvSpPr txBox="1">
            <a:spLocks noGrp="1"/>
          </p:cNvSpPr>
          <p:nvPr>
            <p:ph type="sldNum" sz="quarter" idx="2"/>
          </p:nvPr>
        </p:nvSpPr>
        <p:spPr>
          <a:xfrm>
            <a:off x="8503597" y="6414780"/>
            <a:ext cx="18320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4" name="Picture 3">
            <a:extLst>
              <a:ext uri="{FF2B5EF4-FFF2-40B4-BE49-F238E27FC236}">
                <a16:creationId xmlns:a16="http://schemas.microsoft.com/office/drawing/2014/main" id="{2E8319EF-19F1-D08D-A06B-26F4156B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38" y="2296116"/>
            <a:ext cx="7904262" cy="2676929"/>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123</TotalTime>
  <Words>685</Words>
  <Application>Microsoft Office PowerPoint</Application>
  <PresentationFormat>On-screen Show (4:3)</PresentationFormat>
  <Paragraphs>85</Paragraphs>
  <Slides>11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Candara</vt:lpstr>
      <vt:lpstr>Söhne</vt:lpstr>
      <vt:lpstr>system-ui</vt:lpstr>
      <vt:lpstr>Office Theme</vt:lpstr>
      <vt:lpstr>PowerPoint Presentation</vt:lpstr>
      <vt:lpstr>Index</vt:lpstr>
      <vt:lpstr>Objective</vt:lpstr>
      <vt:lpstr>Introduction</vt:lpstr>
      <vt:lpstr>Methodology, Approach &amp; Techniques</vt:lpstr>
      <vt:lpstr>Algorithm</vt:lpstr>
      <vt:lpstr>Algorithm Used </vt:lpstr>
      <vt:lpstr>Flowchart</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Hardik Singh</cp:lastModifiedBy>
  <cp:revision>2</cp:revision>
  <dcterms:modified xsi:type="dcterms:W3CDTF">2024-05-15T09:42:00Z</dcterms:modified>
</cp:coreProperties>
</file>