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2" d="100"/>
          <a:sy n="62" d="100"/>
        </p:scale>
        <p:origin x="5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4998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720697"/>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Implementing Deterministic Parallel Computation in a CPU/GPU</a:t>
            </a:r>
            <a:endParaRPr lang="en-US" sz="4374" dirty="0"/>
          </a:p>
        </p:txBody>
      </p:sp>
      <p:sp>
        <p:nvSpPr>
          <p:cNvPr id="5" name="Text 3"/>
          <p:cNvSpPr/>
          <p:nvPr/>
        </p:nvSpPr>
        <p:spPr>
          <a:xfrm>
            <a:off x="2037993" y="4442698"/>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In the world of computing, the demand for efficient processing of large datasets has led to the evolution of parallel computing. Let's explore how parallelization can be implemented in both CPU and GPU architectures to optimize performance.</a:t>
            </a:r>
            <a:endParaRPr lang="en-US" sz="17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587466"/>
            <a:ext cx="5898475"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Proposed Optimization</a:t>
            </a:r>
            <a:endParaRPr lang="en-US" sz="4374" dirty="0"/>
          </a:p>
        </p:txBody>
      </p:sp>
      <p:sp>
        <p:nvSpPr>
          <p:cNvPr id="7" name="Text 4"/>
          <p:cNvSpPr/>
          <p:nvPr/>
        </p:nvSpPr>
        <p:spPr>
          <a:xfrm>
            <a:off x="2037993" y="3615095"/>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
Parameters for Efficiency Evaluation</a:t>
            </a:r>
            <a:endParaRPr lang="en-US" sz="1750" dirty="0"/>
          </a:p>
        </p:txBody>
      </p:sp>
      <p:sp>
        <p:nvSpPr>
          <p:cNvPr id="8" name="Text 5"/>
          <p:cNvSpPr/>
          <p:nvPr/>
        </p:nvSpPr>
        <p:spPr>
          <a:xfrm>
            <a:off x="2037993" y="4575810"/>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Efficiency evaluation parameters will include traditional metrics such as accuracy and loss, as well as parallel computing-specific metrics like speedup and scalability. These parameters will help us assess the effectiveness of our optimization.</a:t>
            </a:r>
            <a:endParaRPr lang="en-US" sz="175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982153"/>
            <a:ext cx="753582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Implementation using Python</a:t>
            </a:r>
            <a:endParaRPr lang="en-US" sz="4374" dirty="0"/>
          </a:p>
        </p:txBody>
      </p:sp>
      <p:sp>
        <p:nvSpPr>
          <p:cNvPr id="5" name="Text 3"/>
          <p:cNvSpPr/>
          <p:nvPr/>
        </p:nvSpPr>
        <p:spPr>
          <a:xfrm>
            <a:off x="2037993" y="3009781"/>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Dataset Preprocessing</a:t>
            </a:r>
            <a:endParaRPr lang="en-US" sz="1750" dirty="0"/>
          </a:p>
        </p:txBody>
      </p:sp>
      <p:sp>
        <p:nvSpPr>
          <p:cNvPr id="6" name="Text 4"/>
          <p:cNvSpPr/>
          <p:nvPr/>
        </p:nvSpPr>
        <p:spPr>
          <a:xfrm>
            <a:off x="2037993" y="3615095"/>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To ensure uniformity and compatibility with our chosen CNN architecture, we will start by preprocessing the dataset. We will use the MNIST dataset as an example.</a:t>
            </a:r>
            <a:endParaRPr lang="en-US" sz="1750" dirty="0"/>
          </a:p>
        </p:txBody>
      </p:sp>
      <p:sp>
        <p:nvSpPr>
          <p:cNvPr id="7" name="Text 5"/>
          <p:cNvSpPr/>
          <p:nvPr/>
        </p:nvSpPr>
        <p:spPr>
          <a:xfrm>
            <a:off x="2037993" y="4575810"/>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
Parallel Implementation on CPU</a:t>
            </a:r>
            <a:endParaRPr lang="en-US" sz="1750" dirty="0"/>
          </a:p>
        </p:txBody>
      </p:sp>
      <p:sp>
        <p:nvSpPr>
          <p:cNvPr id="8" name="Text 6"/>
          <p:cNvSpPr/>
          <p:nvPr/>
        </p:nvSpPr>
        <p:spPr>
          <a:xfrm>
            <a:off x="2037993" y="5536525"/>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We will develop a CPU parallelization script that incorporates TensorFlow operations optimized for CPU architecture. This will allow us to exploit parallelism in the convolutional and dense layers of our CNN.</a:t>
            </a:r>
            <a:endParaRPr lang="en-US" sz="175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804511"/>
            <a:ext cx="753582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Implementation using Python</a:t>
            </a:r>
            <a:endParaRPr lang="en-US" sz="4374" dirty="0"/>
          </a:p>
        </p:txBody>
      </p:sp>
      <p:sp>
        <p:nvSpPr>
          <p:cNvPr id="5" name="Text 3"/>
          <p:cNvSpPr/>
          <p:nvPr/>
        </p:nvSpPr>
        <p:spPr>
          <a:xfrm>
            <a:off x="2037993" y="2832140"/>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Parallel Implementation on GPU</a:t>
            </a:r>
            <a:endParaRPr lang="en-US" sz="1750" dirty="0"/>
          </a:p>
        </p:txBody>
      </p:sp>
      <p:sp>
        <p:nvSpPr>
          <p:cNvPr id="6" name="Text 4"/>
          <p:cNvSpPr/>
          <p:nvPr/>
        </p:nvSpPr>
        <p:spPr>
          <a:xfrm>
            <a:off x="2037993" y="3437453"/>
            <a:ext cx="10554414"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For even more efficient computation, we will create a GPU parallelization script that takes advantage of the parallel processing capabilities of modern graphics cards. This will enhance the efficiency of convolutional and dense layer computations using TensorFlow's GPU-accelerated operations.
</a:t>
            </a:r>
            <a:endParaRPr lang="en-US" sz="1750" dirty="0"/>
          </a:p>
        </p:txBody>
      </p:sp>
      <p:sp>
        <p:nvSpPr>
          <p:cNvPr id="7" name="Text 5"/>
          <p:cNvSpPr/>
          <p:nvPr/>
        </p:nvSpPr>
        <p:spPr>
          <a:xfrm>
            <a:off x="2037993" y="5108972"/>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Model Training and Validation</a:t>
            </a:r>
            <a:endParaRPr lang="en-US" sz="1750" dirty="0"/>
          </a:p>
        </p:txBody>
      </p:sp>
      <p:sp>
        <p:nvSpPr>
          <p:cNvPr id="8" name="Text 6"/>
          <p:cNvSpPr/>
          <p:nvPr/>
        </p:nvSpPr>
        <p:spPr>
          <a:xfrm>
            <a:off x="2037993" y="5714286"/>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With both CPU and GPU parallel implementations, we will perform iterative training and validation to fine-tune the CNN. This process will help us optimize the performance of our model.</a:t>
            </a:r>
            <a:endParaRPr lang="en-US" sz="175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3048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051566"/>
            <a:ext cx="583608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Evaluation and Testing</a:t>
            </a:r>
            <a:endParaRPr lang="en-US" sz="4374" dirty="0"/>
          </a:p>
        </p:txBody>
      </p:sp>
      <p:sp>
        <p:nvSpPr>
          <p:cNvPr id="5" name="Text 3"/>
          <p:cNvSpPr/>
          <p:nvPr/>
        </p:nvSpPr>
        <p:spPr>
          <a:xfrm>
            <a:off x="2037993" y="3190280"/>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Test Case Design</a:t>
            </a:r>
            <a:endParaRPr lang="en-US" sz="1750" dirty="0"/>
          </a:p>
        </p:txBody>
      </p:sp>
      <p:sp>
        <p:nvSpPr>
          <p:cNvPr id="6" name="Text 4"/>
          <p:cNvSpPr/>
          <p:nvPr/>
        </p:nvSpPr>
        <p:spPr>
          <a:xfrm>
            <a:off x="2037993" y="3795593"/>
            <a:ext cx="10554414"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We will carefully design test cases that cover a wide range of scenarios to evaluate the performance of our CNN. These test cases will measure accuracy, loss, and parallelization efficiency.
Accuracy Metrics</a:t>
            </a:r>
            <a:endParaRPr lang="en-US" sz="1750" dirty="0"/>
          </a:p>
        </p:txBody>
      </p:sp>
      <p:sp>
        <p:nvSpPr>
          <p:cNvPr id="7" name="Text 5"/>
          <p:cNvSpPr/>
          <p:nvPr/>
        </p:nvSpPr>
        <p:spPr>
          <a:xfrm>
            <a:off x="2037993" y="5467112"/>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Accurate classification is crucial for image processing tasks. We will rigorously test both CPU and GPU parallel implementations against a suite of test cases to quantify their accuracy.</a:t>
            </a:r>
            <a:endParaRPr lang="en-US" sz="175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765227"/>
            <a:ext cx="583608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Evaluation and Testing</a:t>
            </a:r>
            <a:endParaRPr lang="en-US" sz="4374" dirty="0"/>
          </a:p>
        </p:txBody>
      </p:sp>
      <p:sp>
        <p:nvSpPr>
          <p:cNvPr id="5" name="Text 3"/>
          <p:cNvSpPr/>
          <p:nvPr/>
        </p:nvSpPr>
        <p:spPr>
          <a:xfrm>
            <a:off x="2037993" y="3792855"/>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Timing Metrics</a:t>
            </a:r>
            <a:endParaRPr lang="en-US" sz="1750" dirty="0"/>
          </a:p>
        </p:txBody>
      </p:sp>
      <p:sp>
        <p:nvSpPr>
          <p:cNvPr id="6" name="Text 4"/>
          <p:cNvSpPr/>
          <p:nvPr/>
        </p:nvSpPr>
        <p:spPr>
          <a:xfrm>
            <a:off x="2037993" y="4398169"/>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Timing metrics will be utilized to evaluate the processing speeds of our CNN on both CPU and GPU architectures. This evaluation will give us insights into the efficiency gains achieved through parallelization.</a:t>
            </a:r>
            <a:endParaRPr lang="en-US" sz="175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501854"/>
            <a:ext cx="598848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Results and Discussion</a:t>
            </a:r>
            <a:endParaRPr lang="en-US" sz="4374" dirty="0"/>
          </a:p>
        </p:txBody>
      </p:sp>
      <p:sp>
        <p:nvSpPr>
          <p:cNvPr id="5" name="Text 3"/>
          <p:cNvSpPr/>
          <p:nvPr/>
        </p:nvSpPr>
        <p:spPr>
          <a:xfrm>
            <a:off x="2037993" y="2529483"/>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Accuracy Comparison</a:t>
            </a:r>
            <a:endParaRPr lang="en-US" sz="1750" dirty="0"/>
          </a:p>
        </p:txBody>
      </p:sp>
      <p:sp>
        <p:nvSpPr>
          <p:cNvPr id="6" name="Text 4"/>
          <p:cNvSpPr/>
          <p:nvPr/>
        </p:nvSpPr>
        <p:spPr>
          <a:xfrm>
            <a:off x="2037993" y="3134797"/>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accuracy metrics reveal the efficacy of the optimized CNN on both CPU and GPU architectures. A detailed comparison provides insights into the strengths and limitations of each parallelization strategy [@sun2019optimizing].</a:t>
            </a:r>
            <a:endParaRPr lang="en-US" sz="1750" dirty="0"/>
          </a:p>
        </p:txBody>
      </p:sp>
      <p:sp>
        <p:nvSpPr>
          <p:cNvPr id="7" name="Text 5"/>
          <p:cNvSpPr/>
          <p:nvPr/>
        </p:nvSpPr>
        <p:spPr>
          <a:xfrm>
            <a:off x="2037993" y="4450913"/>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 Timing Analysis</a:t>
            </a:r>
            <a:endParaRPr lang="en-US" sz="1750" dirty="0"/>
          </a:p>
        </p:txBody>
      </p:sp>
      <p:sp>
        <p:nvSpPr>
          <p:cNvPr id="8" name="Text 6"/>
          <p:cNvSpPr/>
          <p:nvPr/>
        </p:nvSpPr>
        <p:spPr>
          <a:xfrm>
            <a:off x="2037993" y="5056227"/>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timing analysis dissects the temporal aspects of the CNN's performance, unraveling the efficiency gains achieved through parallel computing. Comparative graphs and tables visually represent the time taken for model training and inference.</a:t>
            </a:r>
            <a:endParaRPr lang="en-US" sz="1750" dirty="0"/>
          </a:p>
        </p:txBody>
      </p:sp>
      <p:sp>
        <p:nvSpPr>
          <p:cNvPr id="9" name="Text 7"/>
          <p:cNvSpPr/>
          <p:nvPr/>
        </p:nvSpPr>
        <p:spPr>
          <a:xfrm>
            <a:off x="2037993" y="6372344"/>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418278"/>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 Scalability and Speedup</a:t>
            </a:r>
            <a:endParaRPr lang="en-US" sz="1750" dirty="0"/>
          </a:p>
        </p:txBody>
      </p:sp>
      <p:sp>
        <p:nvSpPr>
          <p:cNvPr id="5" name="Text 3"/>
          <p:cNvSpPr/>
          <p:nvPr/>
        </p:nvSpPr>
        <p:spPr>
          <a:xfrm>
            <a:off x="2037993" y="3023592"/>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Scalability and speedup, crucial metrics in parallel computing, are meticulously analyzed. The project evaluates how well the CNN's performance scales with an increasing number of processors, showcasing the potential for parallelization to enhance overall efficiency [@gustafson1988reevaluating].</a:t>
            </a:r>
            <a:endParaRPr lang="en-US" sz="1750" dirty="0"/>
          </a:p>
        </p:txBody>
      </p:sp>
      <p:sp>
        <p:nvSpPr>
          <p:cNvPr id="6" name="Text 4"/>
          <p:cNvSpPr/>
          <p:nvPr/>
        </p:nvSpPr>
        <p:spPr>
          <a:xfrm>
            <a:off x="2037993" y="4339709"/>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 Discussion on Challenges</a:t>
            </a:r>
            <a:endParaRPr lang="en-US" sz="1750" dirty="0"/>
          </a:p>
        </p:txBody>
      </p:sp>
      <p:sp>
        <p:nvSpPr>
          <p:cNvPr id="7" name="Text 5"/>
          <p:cNvSpPr/>
          <p:nvPr/>
        </p:nvSpPr>
        <p:spPr>
          <a:xfrm>
            <a:off x="2037993" y="4945023"/>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Challenges encountered during the implementation and testing phases are candidly discussed. This includes considerations such as data dependencies, load balancing, and the overhead introduced by parallelization.</a:t>
            </a:r>
            <a:endParaRPr lang="en-US" sz="175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498878"/>
            <a:ext cx="4443889" cy="694373"/>
          </a:xfrm>
          <a:prstGeom prst="rect">
            <a:avLst/>
          </a:prstGeom>
          <a:noFill/>
          <a:ln/>
        </p:spPr>
        <p:txBody>
          <a:bodyPr wrap="none" rtlCol="0" anchor="t"/>
          <a:lstStyle/>
          <a:p>
            <a:pPr marL="0" indent="0">
              <a:lnSpc>
                <a:spcPts val="5468"/>
              </a:lnSpc>
              <a:buNone/>
            </a:pPr>
            <a:r>
              <a:rPr lang="en-US" sz="4374" b="1" kern="0" spc="-131" dirty="0" smtClean="0">
                <a:solidFill>
                  <a:srgbClr val="000000"/>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2037993" y="2526506"/>
            <a:ext cx="10554414"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study concludes by synthesizing the key findings. The optimized CNN demonstrates significant improvements in accuracy and efficiency by leveraging parallel computing on CPU and GPU architectures. This highlights the importance of parallelization for enhancing CNN performance in image classification tasks.</a:t>
            </a:r>
            <a:endParaRPr lang="en-US" sz="1750" dirty="0"/>
          </a:p>
        </p:txBody>
      </p:sp>
      <p:sp>
        <p:nvSpPr>
          <p:cNvPr id="6" name="Text 4"/>
          <p:cNvSpPr/>
          <p:nvPr/>
        </p:nvSpPr>
        <p:spPr>
          <a:xfrm>
            <a:off x="2037993" y="4281368"/>
            <a:ext cx="4443889" cy="694373"/>
          </a:xfrm>
          <a:prstGeom prst="rect">
            <a:avLst/>
          </a:prstGeom>
          <a:noFill/>
          <a:ln/>
        </p:spPr>
        <p:txBody>
          <a:bodyPr wrap="none" rtlCol="0" anchor="t"/>
          <a:lstStyle/>
          <a:p>
            <a:pPr marL="0" indent="0">
              <a:lnSpc>
                <a:spcPts val="5468"/>
              </a:lnSpc>
              <a:buNone/>
            </a:pPr>
            <a:r>
              <a:rPr lang="en-US" sz="4374" b="1" kern="0" spc="-131" dirty="0" smtClean="0">
                <a:solidFill>
                  <a:srgbClr val="000000"/>
                </a:solidFill>
                <a:latin typeface="Inter" pitchFamily="34" charset="0"/>
                <a:ea typeface="Inter" pitchFamily="34" charset="-122"/>
                <a:cs typeface="Inter" pitchFamily="34" charset="-120"/>
              </a:rPr>
              <a:t>Future </a:t>
            </a:r>
            <a:r>
              <a:rPr lang="en-US" sz="4374" b="1" kern="0" spc="-131" dirty="0">
                <a:solidFill>
                  <a:srgbClr val="000000"/>
                </a:solidFill>
                <a:latin typeface="Inter" pitchFamily="34" charset="0"/>
                <a:ea typeface="Inter" pitchFamily="34" charset="-122"/>
                <a:cs typeface="Inter" pitchFamily="34" charset="-120"/>
              </a:rPr>
              <a:t>Work</a:t>
            </a:r>
            <a:endParaRPr lang="en-US" sz="4374" dirty="0"/>
          </a:p>
        </p:txBody>
      </p:sp>
      <p:sp>
        <p:nvSpPr>
          <p:cNvPr id="7" name="Text 5"/>
          <p:cNvSpPr/>
          <p:nvPr/>
        </p:nvSpPr>
        <p:spPr>
          <a:xfrm>
            <a:off x="2037993" y="5308997"/>
            <a:ext cx="10554414"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Future research directions are proposed to build upon the achieved results. Exploring advanced parallelization techniques like model parallelism and pipeline parallelism could further optimize CNNs for diverse applications [@chen2018big]. Additionally, investigating the applicability of the optimized CNN in real-world scenarios, such as edge computing and Internet of Things (IoT) devices, is suggested.</a:t>
            </a:r>
            <a:endParaRPr lang="en-US" sz="175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15240"/>
            <a:ext cx="14630400" cy="8229600"/>
          </a:xfrm>
          <a:prstGeom prst="rect">
            <a:avLst/>
          </a:prstGeom>
          <a:solidFill>
            <a:srgbClr val="FFFFFF"/>
          </a:solidFill>
          <a:ln w="13811">
            <a:solidFill>
              <a:srgbClr val="E5E0DF"/>
            </a:solidFill>
            <a:prstDash val="solid"/>
          </a:ln>
        </p:spPr>
      </p:sp>
      <p:sp>
        <p:nvSpPr>
          <p:cNvPr id="4" name="Shape 2"/>
          <p:cNvSpPr/>
          <p:nvPr/>
        </p:nvSpPr>
        <p:spPr>
          <a:xfrm>
            <a:off x="2037993" y="1446609"/>
            <a:ext cx="10554414" cy="1132761"/>
          </a:xfrm>
          <a:prstGeom prst="roundRect">
            <a:avLst>
              <a:gd name="adj" fmla="val 8827"/>
            </a:avLst>
          </a:prstGeom>
          <a:solidFill>
            <a:srgbClr val="ECEDF8"/>
          </a:solidFill>
          <a:ln/>
        </p:spPr>
      </p:sp>
      <p:sp>
        <p:nvSpPr>
          <p:cNvPr id="5" name="Shape 3"/>
          <p:cNvSpPr/>
          <p:nvPr/>
        </p:nvSpPr>
        <p:spPr>
          <a:xfrm>
            <a:off x="2026920" y="1446609"/>
            <a:ext cx="10576560" cy="1132761"/>
          </a:xfrm>
          <a:prstGeom prst="roundRect">
            <a:avLst>
              <a:gd name="adj" fmla="val 2942"/>
            </a:avLst>
          </a:prstGeom>
          <a:solidFill>
            <a:srgbClr val="ECEDF8"/>
          </a:solidFill>
          <a:ln/>
        </p:spPr>
      </p:sp>
      <p:sp>
        <p:nvSpPr>
          <p:cNvPr id="6" name="Text 4"/>
          <p:cNvSpPr/>
          <p:nvPr/>
        </p:nvSpPr>
        <p:spPr>
          <a:xfrm>
            <a:off x="2249091" y="1613178"/>
            <a:ext cx="10132219" cy="799624"/>
          </a:xfrm>
          <a:prstGeom prst="rect">
            <a:avLst/>
          </a:prstGeom>
          <a:noFill/>
          <a:ln/>
        </p:spPr>
        <p:txBody>
          <a:bodyPr wrap="square" rtlCol="0" anchor="t"/>
          <a:lstStyle/>
          <a:p>
            <a:pPr marL="0" indent="0">
              <a:lnSpc>
                <a:spcPts val="3149"/>
              </a:lnSpc>
              <a:buNone/>
            </a:pPr>
            <a:r>
              <a:rPr lang="en-US" sz="1750" kern="0" spc="-35" dirty="0">
                <a:solidFill>
                  <a:srgbClr val="272525"/>
                </a:solidFill>
                <a:highlight>
                  <a:srgbClr val="ECEDF8"/>
                </a:highlight>
                <a:latin typeface="Consolas" pitchFamily="34" charset="0"/>
                <a:ea typeface="Consolas" pitchFamily="34" charset="-122"/>
                <a:cs typeface="Consolas" pitchFamily="34" charset="-120"/>
              </a:rPr>
              <a:t>    References
</a:t>
            </a:r>
            <a:endParaRPr lang="en-US" sz="1750" dirty="0"/>
          </a:p>
        </p:txBody>
      </p:sp>
      <p:sp>
        <p:nvSpPr>
          <p:cNvPr id="7" name="Text 5"/>
          <p:cNvSpPr/>
          <p:nvPr/>
        </p:nvSpPr>
        <p:spPr>
          <a:xfrm>
            <a:off x="2393394" y="2829282"/>
            <a:ext cx="10199013" cy="399812"/>
          </a:xfrm>
          <a:prstGeom prst="rect">
            <a:avLst/>
          </a:prstGeom>
          <a:noFill/>
          <a:ln/>
        </p:spPr>
        <p:txBody>
          <a:bodyPr wrap="none" rtlCol="0" anchor="t"/>
          <a:lstStyle/>
          <a:p>
            <a:pPr marL="342900" indent="-342900" algn="l">
              <a:lnSpc>
                <a:spcPts val="3149"/>
              </a:lnSpc>
              <a:buSzPct val="100000"/>
              <a:buFont typeface="+mj-lt"/>
              <a:buAutoNum type="arabicPeriod"/>
            </a:pPr>
            <a:r>
              <a:rPr lang="en-US" sz="1750" kern="0" spc="-35" dirty="0">
                <a:solidFill>
                  <a:srgbClr val="272525"/>
                </a:solidFill>
                <a:latin typeface="Inter" pitchFamily="34" charset="0"/>
                <a:ea typeface="Inter" pitchFamily="34" charset="-122"/>
                <a:cs typeface="Inter" pitchFamily="34" charset="-120"/>
              </a:rPr>
              <a:t>LeCun, Y., Bottou, L., Bengio, Y., &amp; Haffner, P. (2015). Deep learning. Nature, 521(7553), 436-444.</a:t>
            </a:r>
            <a:endParaRPr lang="en-US" sz="1750" dirty="0"/>
          </a:p>
        </p:txBody>
      </p:sp>
      <p:sp>
        <p:nvSpPr>
          <p:cNvPr id="8" name="Text 6"/>
          <p:cNvSpPr/>
          <p:nvPr/>
        </p:nvSpPr>
        <p:spPr>
          <a:xfrm>
            <a:off x="2393394" y="3317915"/>
            <a:ext cx="10199013" cy="799624"/>
          </a:xfrm>
          <a:prstGeom prst="rect">
            <a:avLst/>
          </a:prstGeom>
          <a:noFill/>
          <a:ln/>
        </p:spPr>
        <p:txBody>
          <a:bodyPr wrap="square" rtlCol="0" anchor="t"/>
          <a:lstStyle/>
          <a:p>
            <a:pPr marL="342900" indent="-342900" algn="l">
              <a:lnSpc>
                <a:spcPts val="3149"/>
              </a:lnSpc>
              <a:buSzPct val="100000"/>
              <a:buFont typeface="+mj-lt"/>
              <a:buAutoNum type="arabicPeriod" startAt="2"/>
            </a:pPr>
            <a:r>
              <a:rPr lang="en-US" sz="1750" kern="0" spc="-35" dirty="0">
                <a:solidFill>
                  <a:srgbClr val="272525"/>
                </a:solidFill>
                <a:latin typeface="Inter" pitchFamily="34" charset="0"/>
                <a:ea typeface="Inter" pitchFamily="34" charset="-122"/>
                <a:cs typeface="Inter" pitchFamily="34" charset="-120"/>
              </a:rPr>
              <a:t>Krizhevsky, A., Sutskever, I., &amp; Hinton, G. E. (2012). Imagenet classification with deep convolutional neural networks. In Advances in neural information processing systems (pp. 1097-1105).</a:t>
            </a:r>
            <a:endParaRPr lang="en-US" sz="1750" dirty="0"/>
          </a:p>
        </p:txBody>
      </p:sp>
      <p:sp>
        <p:nvSpPr>
          <p:cNvPr id="9" name="Text 7"/>
          <p:cNvSpPr/>
          <p:nvPr/>
        </p:nvSpPr>
        <p:spPr>
          <a:xfrm>
            <a:off x="2393394" y="4206359"/>
            <a:ext cx="10199013" cy="799624"/>
          </a:xfrm>
          <a:prstGeom prst="rect">
            <a:avLst/>
          </a:prstGeom>
          <a:noFill/>
          <a:ln/>
        </p:spPr>
        <p:txBody>
          <a:bodyPr wrap="square" rtlCol="0" anchor="t"/>
          <a:lstStyle/>
          <a:p>
            <a:pPr marL="342900" indent="-342900" algn="l">
              <a:lnSpc>
                <a:spcPts val="3149"/>
              </a:lnSpc>
              <a:buSzPct val="100000"/>
              <a:buFont typeface="+mj-lt"/>
              <a:buAutoNum type="arabicPeriod" startAt="3"/>
            </a:pPr>
            <a:r>
              <a:rPr lang="en-US" sz="1750" kern="0" spc="-35" dirty="0">
                <a:solidFill>
                  <a:srgbClr val="272525"/>
                </a:solidFill>
                <a:latin typeface="Inter" pitchFamily="34" charset="0"/>
                <a:ea typeface="Inter" pitchFamily="34" charset="-122"/>
                <a:cs typeface="Inter" pitchFamily="34" charset="-120"/>
              </a:rPr>
              <a:t>Dean, J., Corrado, G., Monga, R., Chen, K., Devin, M., Le, Q. V., ... &amp; Ng, A. Y. (2012). Large scale distributed deep networks. In Advances in neural information processing systems (pp. 1223-1231).</a:t>
            </a:r>
            <a:endParaRPr lang="en-US" sz="1750" dirty="0"/>
          </a:p>
        </p:txBody>
      </p:sp>
      <p:sp>
        <p:nvSpPr>
          <p:cNvPr id="10" name="Text 8"/>
          <p:cNvSpPr/>
          <p:nvPr/>
        </p:nvSpPr>
        <p:spPr>
          <a:xfrm>
            <a:off x="2393394" y="5094803"/>
            <a:ext cx="10199013" cy="1199436"/>
          </a:xfrm>
          <a:prstGeom prst="rect">
            <a:avLst/>
          </a:prstGeom>
          <a:noFill/>
          <a:ln/>
        </p:spPr>
        <p:txBody>
          <a:bodyPr wrap="square" rtlCol="0" anchor="t"/>
          <a:lstStyle/>
          <a:p>
            <a:pPr marL="342900" indent="-342900" algn="l">
              <a:lnSpc>
                <a:spcPts val="3149"/>
              </a:lnSpc>
              <a:buSzPct val="100000"/>
              <a:buFont typeface="+mj-lt"/>
              <a:buAutoNum type="arabicPeriod" startAt="4"/>
            </a:pPr>
            <a:r>
              <a:rPr lang="en-US" sz="1750" kern="0" spc="-35" dirty="0">
                <a:solidFill>
                  <a:srgbClr val="272525"/>
                </a:solidFill>
                <a:latin typeface="Inter" pitchFamily="34" charset="0"/>
                <a:ea typeface="Inter" pitchFamily="34" charset="-122"/>
                <a:cs typeface="Inter" pitchFamily="34" charset="-120"/>
              </a:rPr>
              <a:t>Raina, R., Madhavan, A., &amp; Ng, A. Y. (2009). Large-scale deep unsupervised learning using graphics processors. In Proceedings of the 26th annual international conference on machine learning (pp. 873-880).</a:t>
            </a:r>
            <a:endParaRPr lang="en-US" sz="1750" dirty="0"/>
          </a:p>
        </p:txBody>
      </p:sp>
      <p:sp>
        <p:nvSpPr>
          <p:cNvPr id="11" name="Text 9"/>
          <p:cNvSpPr/>
          <p:nvPr/>
        </p:nvSpPr>
        <p:spPr>
          <a:xfrm>
            <a:off x="2393394" y="6383060"/>
            <a:ext cx="10199013" cy="399812"/>
          </a:xfrm>
          <a:prstGeom prst="rect">
            <a:avLst/>
          </a:prstGeom>
          <a:noFill/>
          <a:ln/>
        </p:spPr>
        <p:txBody>
          <a:bodyPr wrap="none" rtlCol="0" anchor="t"/>
          <a:lstStyle/>
          <a:p>
            <a:pPr marL="342900" indent="-342900" algn="l">
              <a:lnSpc>
                <a:spcPts val="3149"/>
              </a:lnSpc>
              <a:buSzPct val="100000"/>
              <a:buFont typeface="+mj-lt"/>
              <a:buAutoNum type="arabicPeriod" startAt="5"/>
            </a:pPr>
            <a:r>
              <a:rPr lang="en-US" sz="1750" kern="0" spc="-35" dirty="0">
                <a:solidFill>
                  <a:srgbClr val="272525"/>
                </a:solidFill>
                <a:latin typeface="Inter" pitchFamily="34" charset="0"/>
                <a:ea typeface="Inter" pitchFamily="34" charset="-122"/>
                <a:cs typeface="Inter" pitchFamily="34" charset="-120"/>
              </a:rPr>
              <a:t>Quinn, M. J. (2003). Parallel programming in C with MPI and OpenMP. Tata McGraw-Hill </a:t>
            </a:r>
            <a:r>
              <a:rPr lang="en-US" sz="1750" kern="0" spc="-35" dirty="0" err="1" smtClean="0">
                <a:solidFill>
                  <a:srgbClr val="272525"/>
                </a:solidFill>
                <a:latin typeface="Inter" pitchFamily="34" charset="0"/>
                <a:ea typeface="Inter" pitchFamily="34" charset="-122"/>
                <a:cs typeface="Inter" pitchFamily="34" charset="-120"/>
              </a:rPr>
              <a:t>Educatio</a:t>
            </a:r>
            <a:r>
              <a:rPr lang="en-US" sz="1750" kern="0" spc="-35" dirty="0" smtClean="0">
                <a:solidFill>
                  <a:srgbClr val="272525"/>
                </a:solidFill>
                <a:latin typeface="Inter" pitchFamily="34" charset="0"/>
                <a:ea typeface="Inter" pitchFamily="34" charset="-122"/>
                <a:cs typeface="Inter" pitchFamily="34" charset="-120"/>
              </a:rPr>
              <a:t>   etc…</a:t>
            </a:r>
            <a:endParaRPr lang="en-US" sz="175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5093256" y="3767614"/>
            <a:ext cx="4443889" cy="694373"/>
          </a:xfrm>
          <a:prstGeom prst="rect">
            <a:avLst/>
          </a:prstGeom>
          <a:noFill/>
          <a:ln/>
        </p:spPr>
        <p:txBody>
          <a:bodyPr wrap="none" rtlCol="0" anchor="t"/>
          <a:lstStyle/>
          <a:p>
            <a:pPr marL="0" indent="0" algn="ctr">
              <a:lnSpc>
                <a:spcPts val="5468"/>
              </a:lnSpc>
              <a:buNone/>
            </a:pPr>
            <a:r>
              <a:rPr lang="en-US" sz="4374" b="1" kern="0" spc="-131" dirty="0">
                <a:solidFill>
                  <a:srgbClr val="000000"/>
                </a:solidFill>
                <a:latin typeface="Inter" pitchFamily="34" charset="0"/>
                <a:ea typeface="Inter" pitchFamily="34" charset="-122"/>
                <a:cs typeface="Inter" pitchFamily="34" charset="-120"/>
              </a:rPr>
              <a:t>Thank you </a:t>
            </a:r>
            <a:endParaRPr lang="en-US" sz="4374"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232065"/>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Introduction</a:t>
            </a:r>
            <a:endParaRPr lang="en-US" sz="4374" dirty="0"/>
          </a:p>
        </p:txBody>
      </p:sp>
      <p:sp>
        <p:nvSpPr>
          <p:cNvPr id="7" name="Text 4"/>
          <p:cNvSpPr/>
          <p:nvPr/>
        </p:nvSpPr>
        <p:spPr>
          <a:xfrm>
            <a:off x="2037993" y="3259693"/>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Background</a:t>
            </a:r>
            <a:endParaRPr lang="en-US" sz="1750" dirty="0"/>
          </a:p>
        </p:txBody>
      </p:sp>
      <p:sp>
        <p:nvSpPr>
          <p:cNvPr id="8" name="Text 5"/>
          <p:cNvSpPr/>
          <p:nvPr/>
        </p:nvSpPr>
        <p:spPr>
          <a:xfrm>
            <a:off x="2037993" y="3865007"/>
            <a:ext cx="10554414"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In the era of big data, the incessant growth in the volume and complexity of datasets has posed a substantial challenge to traditional processing systems. Convolutional Neural Networks (CNNs), with their unparalleled ability to extract intricate features from images, have become pivotal in a myriad of applications, ranging from computer vision to medical diagnostics [@lecun2015deep]. However, the intensifying demand for processing these colossal datasets has given rise to two critical challenges: power consumption and heat emission.</a:t>
            </a:r>
            <a:endParaRPr lang="en-US" sz="17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542937"/>
            <a:ext cx="7477601"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The Need for Parallel Computing</a:t>
            </a:r>
            <a:endParaRPr lang="en-US" sz="4374" dirty="0"/>
          </a:p>
        </p:txBody>
      </p:sp>
      <p:sp>
        <p:nvSpPr>
          <p:cNvPr id="6" name="Text 3"/>
          <p:cNvSpPr/>
          <p:nvPr/>
        </p:nvSpPr>
        <p:spPr>
          <a:xfrm>
            <a:off x="6319599" y="4264938"/>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Convolutional Neural Networks (CNNs) have become a powerful tool for image classification tasks, but processing these massive datasets consumes a lot of power and generates significant heat. Parallel computing offers a solution by distributing the workload across multiple processors.</a:t>
            </a:r>
            <a:endParaRPr lang="en-US" sz="17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3067883"/>
            <a:ext cx="472166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Project Objectives</a:t>
            </a:r>
            <a:endParaRPr lang="en-US" sz="4374" dirty="0"/>
          </a:p>
        </p:txBody>
      </p:sp>
      <p:sp>
        <p:nvSpPr>
          <p:cNvPr id="5" name="Text 3"/>
          <p:cNvSpPr/>
          <p:nvPr/>
        </p:nvSpPr>
        <p:spPr>
          <a:xfrm>
            <a:off x="2037993" y="4095512"/>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In this project, our primary objective is to optimize a CNN for image classification using parallel computing on both CPU and GPU architectures. By utilizing TensorFlow and Python, we aim to achieve enhanced efficiency and quantify the performance gains from parallelization.</a:t>
            </a:r>
            <a:endParaRPr lang="en-US" sz="17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493401"/>
            <a:ext cx="447925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Literature Review</a:t>
            </a:r>
            <a:endParaRPr lang="en-US" sz="4374" dirty="0"/>
          </a:p>
        </p:txBody>
      </p:sp>
      <p:sp>
        <p:nvSpPr>
          <p:cNvPr id="5" name="Text 3"/>
          <p:cNvSpPr/>
          <p:nvPr/>
        </p:nvSpPr>
        <p:spPr>
          <a:xfrm>
            <a:off x="2037993" y="2521029"/>
            <a:ext cx="2779038"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Evolution of CNNs</a:t>
            </a:r>
            <a:endParaRPr lang="en-US" sz="2624" dirty="0"/>
          </a:p>
        </p:txBody>
      </p:sp>
      <p:sp>
        <p:nvSpPr>
          <p:cNvPr id="6" name="Text 4"/>
          <p:cNvSpPr/>
          <p:nvPr/>
        </p:nvSpPr>
        <p:spPr>
          <a:xfrm>
            <a:off x="2037993" y="3270766"/>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CNNs have come a long way since their inception and have become a dominant paradigm in deep learning. Let's explore their evolution and the advancements they have brought.</a:t>
            </a:r>
            <a:endParaRPr lang="en-US" sz="1750" dirty="0"/>
          </a:p>
        </p:txBody>
      </p:sp>
      <p:sp>
        <p:nvSpPr>
          <p:cNvPr id="7" name="Text 5"/>
          <p:cNvSpPr/>
          <p:nvPr/>
        </p:nvSpPr>
        <p:spPr>
          <a:xfrm>
            <a:off x="2037993" y="4314825"/>
            <a:ext cx="6142792"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Challenges in Large Dataset Processing</a:t>
            </a:r>
            <a:endParaRPr lang="en-US" sz="2624" dirty="0"/>
          </a:p>
        </p:txBody>
      </p:sp>
      <p:sp>
        <p:nvSpPr>
          <p:cNvPr id="8" name="Text 6"/>
          <p:cNvSpPr/>
          <p:nvPr/>
        </p:nvSpPr>
        <p:spPr>
          <a:xfrm>
            <a:off x="2037993" y="5064562"/>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processing of large datasets in CNNs presents several challenges, including computational complexity and environmental implications. We will delve into these challenges and how parallel computing can address them</a:t>
            </a:r>
            <a:endParaRPr lang="en-US" sz="1750" dirty="0"/>
          </a:p>
        </p:txBody>
      </p:sp>
      <p:sp>
        <p:nvSpPr>
          <p:cNvPr id="9" name="Text 7"/>
          <p:cNvSpPr/>
          <p:nvPr/>
        </p:nvSpPr>
        <p:spPr>
          <a:xfrm>
            <a:off x="2037993" y="6380678"/>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t>
            </a:r>
            <a:endParaRPr lang="en-US" sz="17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973818"/>
            <a:ext cx="447925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Literature Review</a:t>
            </a:r>
            <a:endParaRPr lang="en-US" sz="4374" dirty="0"/>
          </a:p>
        </p:txBody>
      </p:sp>
      <p:sp>
        <p:nvSpPr>
          <p:cNvPr id="5" name="Text 3"/>
          <p:cNvSpPr/>
          <p:nvPr/>
        </p:nvSpPr>
        <p:spPr>
          <a:xfrm>
            <a:off x="2037993" y="3001447"/>
            <a:ext cx="5616535"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Parallel Computing in Deep Learning</a:t>
            </a:r>
            <a:endParaRPr lang="en-US" sz="2624" dirty="0"/>
          </a:p>
        </p:txBody>
      </p:sp>
      <p:sp>
        <p:nvSpPr>
          <p:cNvPr id="6" name="Text 4"/>
          <p:cNvSpPr/>
          <p:nvPr/>
        </p:nvSpPr>
        <p:spPr>
          <a:xfrm>
            <a:off x="2037993" y="3751183"/>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Parallel computing has revolutionized the field of deep learning by improving the performance of models. We will explore the methodologies and success stories of parallel architectures in deep learning</a:t>
            </a:r>
            <a:endParaRPr lang="en-US" sz="1750" dirty="0"/>
          </a:p>
        </p:txBody>
      </p:sp>
      <p:sp>
        <p:nvSpPr>
          <p:cNvPr id="7" name="Text 5"/>
          <p:cNvSpPr/>
          <p:nvPr/>
        </p:nvSpPr>
        <p:spPr>
          <a:xfrm>
            <a:off x="2037993" y="4795242"/>
            <a:ext cx="6340912"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TensorFlow and Python in Deep Learning</a:t>
            </a:r>
            <a:endParaRPr lang="en-US" sz="2624" dirty="0"/>
          </a:p>
        </p:txBody>
      </p:sp>
      <p:sp>
        <p:nvSpPr>
          <p:cNvPr id="8" name="Text 6"/>
          <p:cNvSpPr/>
          <p:nvPr/>
        </p:nvSpPr>
        <p:spPr>
          <a:xfrm>
            <a:off x="2037993" y="5544979"/>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TensorFlow and Python have emerged as popular tools in deep learning applications. We will discuss their roles and versatility in the deep learning community.</a:t>
            </a:r>
            <a:endParaRPr lang="en-US" sz="17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804511"/>
            <a:ext cx="523839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Survey and Analysis</a:t>
            </a:r>
            <a:endParaRPr lang="en-US" sz="4374" dirty="0"/>
          </a:p>
        </p:txBody>
      </p:sp>
      <p:sp>
        <p:nvSpPr>
          <p:cNvPr id="5" name="Text 3"/>
          <p:cNvSpPr/>
          <p:nvPr/>
        </p:nvSpPr>
        <p:spPr>
          <a:xfrm>
            <a:off x="2037993" y="2832140"/>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Survey Scope</a:t>
            </a:r>
            <a:endParaRPr lang="en-US" sz="1750" dirty="0"/>
          </a:p>
        </p:txBody>
      </p:sp>
      <p:sp>
        <p:nvSpPr>
          <p:cNvPr id="6" name="Text 4"/>
          <p:cNvSpPr/>
          <p:nvPr/>
        </p:nvSpPr>
        <p:spPr>
          <a:xfrm>
            <a:off x="2037993" y="3437453"/>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As part of our research, we will conduct an extensive survey of existing literature, implementations, and case studies that have optimized CNNs using parallel computing. This will help us analyze the impact of parallelization on performance and identify trends and patterns.</a:t>
            </a:r>
            <a:endParaRPr lang="en-US" sz="1750" dirty="0"/>
          </a:p>
        </p:txBody>
      </p:sp>
      <p:sp>
        <p:nvSpPr>
          <p:cNvPr id="7" name="Text 5"/>
          <p:cNvSpPr/>
          <p:nvPr/>
        </p:nvSpPr>
        <p:spPr>
          <a:xfrm>
            <a:off x="2037993" y="4753570"/>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Identified Trends and Patterns</a:t>
            </a:r>
            <a:endParaRPr lang="en-US" sz="1750" dirty="0"/>
          </a:p>
        </p:txBody>
      </p:sp>
      <p:sp>
        <p:nvSpPr>
          <p:cNvPr id="8" name="Text 6"/>
          <p:cNvSpPr/>
          <p:nvPr/>
        </p:nvSpPr>
        <p:spPr>
          <a:xfrm>
            <a:off x="2037993" y="5358884"/>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Based on our survey, we will identify and analyze emerging trends and patterns in the literature. This analysis will provide insights into methodologies, success metrics, and the impact of parallelization on CNN performance.</a:t>
            </a:r>
            <a:endParaRPr lang="en-US" sz="17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942868"/>
            <a:ext cx="523839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Survey and Analysis</a:t>
            </a:r>
            <a:endParaRPr lang="en-US" sz="4374" dirty="0"/>
          </a:p>
        </p:txBody>
      </p:sp>
      <p:sp>
        <p:nvSpPr>
          <p:cNvPr id="5" name="Text 3"/>
          <p:cNvSpPr/>
          <p:nvPr/>
        </p:nvSpPr>
        <p:spPr>
          <a:xfrm>
            <a:off x="2037993" y="3970496"/>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Comparative Analysis</a:t>
            </a:r>
            <a:endParaRPr lang="en-US" sz="1750" dirty="0"/>
          </a:p>
        </p:txBody>
      </p:sp>
      <p:sp>
        <p:nvSpPr>
          <p:cNvPr id="6" name="Text 4"/>
          <p:cNvSpPr/>
          <p:nvPr/>
        </p:nvSpPr>
        <p:spPr>
          <a:xfrm>
            <a:off x="2037993" y="4575810"/>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By conducting a comparative analysis of various approaches to CNN optimization through parallel computing, we will set performance expectations and guide our implementation strategy.</a:t>
            </a:r>
            <a:endParaRPr lang="en-US" sz="175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929408"/>
            <a:ext cx="5898475"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Proposed Optimization</a:t>
            </a:r>
            <a:endParaRPr lang="en-US" sz="4374" dirty="0"/>
          </a:p>
        </p:txBody>
      </p:sp>
      <p:sp>
        <p:nvSpPr>
          <p:cNvPr id="5" name="Text 3"/>
          <p:cNvSpPr/>
          <p:nvPr/>
        </p:nvSpPr>
        <p:spPr>
          <a:xfrm>
            <a:off x="2037993" y="2957036"/>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Architectural Design</a:t>
            </a:r>
            <a:endParaRPr lang="en-US" sz="1750" dirty="0"/>
          </a:p>
        </p:txBody>
      </p:sp>
      <p:sp>
        <p:nvSpPr>
          <p:cNvPr id="6" name="Text 4"/>
          <p:cNvSpPr/>
          <p:nvPr/>
        </p:nvSpPr>
        <p:spPr>
          <a:xfrm>
            <a:off x="2037993" y="3562350"/>
            <a:ext cx="10554414"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To optimize our CNN for image classification, we will carefully design the architecture. This includes distributing layers, implementing parallelization strategies, and integrating CPU and GPU components.
Utilization of TensorFlow and Python</a:t>
            </a:r>
            <a:endParaRPr lang="en-US" sz="1750" dirty="0"/>
          </a:p>
        </p:txBody>
      </p:sp>
      <p:sp>
        <p:nvSpPr>
          <p:cNvPr id="7" name="Text 5"/>
          <p:cNvSpPr/>
          <p:nvPr/>
        </p:nvSpPr>
        <p:spPr>
          <a:xfrm>
            <a:off x="2037993" y="5233868"/>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We will leverage the capabilities of TensorFlow and Python to implement our proposed optimization. These tools provide a robust environment for deep learning and seamless integration with parallel computing paradigms.</a:t>
            </a:r>
            <a:endParaRPr lang="en-US" sz="175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1339</Words>
  <Application>Microsoft Office PowerPoint</Application>
  <PresentationFormat>Custom</PresentationFormat>
  <Paragraphs>91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Consolas</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2</cp:revision>
  <dcterms:created xsi:type="dcterms:W3CDTF">2023-11-30T12:56:40Z</dcterms:created>
  <dcterms:modified xsi:type="dcterms:W3CDTF">2023-11-30T13:03:32Z</dcterms:modified>
</cp:coreProperties>
</file>