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4BDE4-9731-4E4C-B3C1-2ADEE42D2E7A}" type="datetimeFigureOut">
              <a:rPr lang="en-IN" smtClean="0"/>
              <a:t>02-08-2020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11C07-5EB8-4308-B93D-E12867D78065}" type="slidenum">
              <a:rPr lang="en-IN" smtClean="0"/>
              <a:t>‹#›</a:t>
            </a:fld>
            <a:endParaRPr lang="en-IN"/>
          </a:p>
        </p:txBody>
      </p:sp>
    </p:spTree>
    <p:extLst>
      <p:ext uri="{BB962C8B-B14F-4D97-AF65-F5344CB8AC3E}">
        <p14:creationId xmlns:p14="http://schemas.microsoft.com/office/powerpoint/2010/main" val="28620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A6C322-FAE7-453E-93DD-ED7BEFAEEF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16728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A6C322-FAE7-453E-93DD-ED7BEFAEEF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401820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A6C322-FAE7-453E-93DD-ED7BEFAEEF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6E535-056C-46C4-ADA0-9065DA1C25A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43340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A6C322-FAE7-453E-93DD-ED7BEFAEEF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1498616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A6C322-FAE7-453E-93DD-ED7BEFAEEF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6E535-056C-46C4-ADA0-9065DA1C25A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0880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A6C322-FAE7-453E-93DD-ED7BEFAEEF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251599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A6C322-FAE7-453E-93DD-ED7BEFAEEF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2792388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A6C322-FAE7-453E-93DD-ED7BEFAEEF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280000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A6C322-FAE7-453E-93DD-ED7BEFAEEF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94892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A6C322-FAE7-453E-93DD-ED7BEFAEEF0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295332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A6C322-FAE7-453E-93DD-ED7BEFAEEF0C}"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93633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A6C322-FAE7-453E-93DD-ED7BEFAEEF0C}" type="datetimeFigureOut">
              <a:rPr lang="en-IN" smtClean="0"/>
              <a:t>02-08-2020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53875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A6C322-FAE7-453E-93DD-ED7BEFAEEF0C}" type="datetimeFigureOut">
              <a:rPr lang="en-IN" smtClean="0"/>
              <a:t>02-08-2020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245163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6C322-FAE7-453E-93DD-ED7BEFAEEF0C}" type="datetimeFigureOut">
              <a:rPr lang="en-IN" smtClean="0"/>
              <a:t>02-08-2020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3716045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A6C322-FAE7-453E-93DD-ED7BEFAEEF0C}"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3767741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A6C322-FAE7-453E-93DD-ED7BEFAEEF0C}"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16E535-056C-46C4-ADA0-9065DA1C25A7}" type="slidenum">
              <a:rPr lang="en-IN" smtClean="0"/>
              <a:t>‹#›</a:t>
            </a:fld>
            <a:endParaRPr lang="en-IN"/>
          </a:p>
        </p:txBody>
      </p:sp>
    </p:spTree>
    <p:extLst>
      <p:ext uri="{BB962C8B-B14F-4D97-AF65-F5344CB8AC3E}">
        <p14:creationId xmlns:p14="http://schemas.microsoft.com/office/powerpoint/2010/main" val="238213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A6C322-FAE7-453E-93DD-ED7BEFAEEF0C}" type="datetimeFigureOut">
              <a:rPr lang="en-IN" smtClean="0"/>
              <a:t>02-08-2020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16E535-056C-46C4-ADA0-9065DA1C25A7}" type="slidenum">
              <a:rPr lang="en-IN" smtClean="0"/>
              <a:t>‹#›</a:t>
            </a:fld>
            <a:endParaRPr lang="en-IN"/>
          </a:p>
        </p:txBody>
      </p:sp>
    </p:spTree>
    <p:extLst>
      <p:ext uri="{BB962C8B-B14F-4D97-AF65-F5344CB8AC3E}">
        <p14:creationId xmlns:p14="http://schemas.microsoft.com/office/powerpoint/2010/main" val="2089495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177" y="534839"/>
            <a:ext cx="4085693" cy="577969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6868" y="856570"/>
            <a:ext cx="168535" cy="168535"/>
          </a:xfrm>
          <a:prstGeom prst="rect">
            <a:avLst/>
          </a:prstGeom>
        </p:spPr>
      </p:pic>
      <p:sp>
        <p:nvSpPr>
          <p:cNvPr id="6" name="Rectangle 5"/>
          <p:cNvSpPr/>
          <p:nvPr/>
        </p:nvSpPr>
        <p:spPr>
          <a:xfrm>
            <a:off x="4867870" y="1474987"/>
            <a:ext cx="4181239" cy="1569660"/>
          </a:xfrm>
          <a:prstGeom prst="rect">
            <a:avLst/>
          </a:prstGeom>
          <a:noFill/>
        </p:spPr>
        <p:txBody>
          <a:bodyPr wrap="square" lIns="91440" tIns="45720" rIns="91440" bIns="45720">
            <a:spAutoFit/>
          </a:bodyPr>
          <a:lstStyle/>
          <a:p>
            <a:pPr algn="ctr"/>
            <a:r>
              <a:rPr lang="en-US" sz="9600" dirty="0" smtClean="0">
                <a:ln w="0"/>
                <a:solidFill>
                  <a:schemeClr val="accent1"/>
                </a:solidFill>
                <a:effectLst>
                  <a:outerShdw blurRad="38100" dist="25400" dir="5400000" algn="ctr" rotWithShape="0">
                    <a:srgbClr val="6E747A">
                      <a:alpha val="43000"/>
                    </a:srgbClr>
                  </a:outerShdw>
                </a:effectLst>
              </a:rPr>
              <a:t>SM</a:t>
            </a:r>
            <a:r>
              <a:rPr lang="en-US" sz="9600" baseline="30000" dirty="0" smtClean="0">
                <a:ln w="0"/>
                <a:solidFill>
                  <a:schemeClr val="accent1"/>
                </a:solidFill>
                <a:effectLst>
                  <a:outerShdw blurRad="38100" dist="25400" dir="5400000" algn="ctr" rotWithShape="0">
                    <a:srgbClr val="6E747A">
                      <a:alpha val="43000"/>
                    </a:srgbClr>
                  </a:outerShdw>
                </a:effectLst>
              </a:rPr>
              <a:t>2</a:t>
            </a:r>
            <a:r>
              <a:rPr lang="en-US" sz="9600" dirty="0" smtClean="0">
                <a:ln w="0"/>
                <a:solidFill>
                  <a:schemeClr val="accent1"/>
                </a:solidFill>
                <a:effectLst>
                  <a:outerShdw blurRad="38100" dist="25400" dir="5400000" algn="ctr" rotWithShape="0">
                    <a:srgbClr val="6E747A">
                      <a:alpha val="43000"/>
                    </a:srgbClr>
                  </a:outerShdw>
                </a:effectLst>
              </a:rPr>
              <a:t>SMS</a:t>
            </a:r>
            <a:endParaRPr lang="en-US" sz="960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3698006" y="3044647"/>
            <a:ext cx="6679571" cy="1569660"/>
          </a:xfrm>
          <a:prstGeom prst="rect">
            <a:avLst/>
          </a:prstGeom>
          <a:noFill/>
        </p:spPr>
        <p:txBody>
          <a:bodyPr wrap="square" lIns="91440" tIns="45720" rIns="91440" bIns="45720">
            <a:spAutoFit/>
          </a:bodyPr>
          <a:lstStyle/>
          <a:p>
            <a:pPr algn="ctr"/>
            <a:r>
              <a:rPr lang="en-US" sz="3200" b="1" dirty="0" smtClean="0">
                <a:ln w="22225">
                  <a:solidFill>
                    <a:schemeClr val="accent2"/>
                  </a:solidFill>
                  <a:prstDash val="solid"/>
                </a:ln>
                <a:solidFill>
                  <a:schemeClr val="accent2">
                    <a:lumMod val="40000"/>
                    <a:lumOff val="60000"/>
                  </a:schemeClr>
                </a:solidFill>
              </a:rPr>
              <a:t>A Wallet That can make payments,</a:t>
            </a:r>
            <a:br>
              <a:rPr lang="en-US" sz="3200" b="1" dirty="0" smtClean="0">
                <a:ln w="22225">
                  <a:solidFill>
                    <a:schemeClr val="accent2"/>
                  </a:solidFill>
                  <a:prstDash val="solid"/>
                </a:ln>
                <a:solidFill>
                  <a:schemeClr val="accent2">
                    <a:lumMod val="40000"/>
                    <a:lumOff val="60000"/>
                  </a:schemeClr>
                </a:solidFill>
              </a:rPr>
            </a:br>
            <a:r>
              <a:rPr lang="en-US" sz="3200" b="1" dirty="0" smtClean="0">
                <a:ln w="22225">
                  <a:solidFill>
                    <a:schemeClr val="accent2"/>
                  </a:solidFill>
                  <a:prstDash val="solid"/>
                </a:ln>
                <a:solidFill>
                  <a:schemeClr val="accent2">
                    <a:lumMod val="40000"/>
                    <a:lumOff val="60000"/>
                  </a:schemeClr>
                </a:solidFill>
              </a:rPr>
              <a:t>without the internet!</a:t>
            </a:r>
            <a:endParaRPr lang="en-US" sz="3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56467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202" y="583721"/>
            <a:ext cx="8596668" cy="1320800"/>
          </a:xfrm>
        </p:spPr>
        <p:txBody>
          <a:bodyPr>
            <a:normAutofit fontScale="90000"/>
          </a:bodyPr>
          <a:lstStyle/>
          <a:p>
            <a:r>
              <a:rPr lang="en-IN" sz="4900" b="1" dirty="0" smtClean="0"/>
              <a:t>OBJECTIVE:</a:t>
            </a:r>
            <a:r>
              <a:rPr lang="en-IN" dirty="0" smtClean="0"/>
              <a:t/>
            </a:r>
            <a:br>
              <a:rPr lang="en-IN" dirty="0" smtClean="0"/>
            </a:br>
            <a:r>
              <a:rPr lang="en-IN" sz="2700" dirty="0" smtClean="0"/>
              <a:t>Ever stuck with payments due to connectivity issues? Or run out of cash at remote places ?</a:t>
            </a:r>
            <a:r>
              <a:rPr lang="en-IN" dirty="0" smtClean="0"/>
              <a:t/>
            </a:r>
            <a:br>
              <a:rPr lang="en-IN" dirty="0" smtClean="0"/>
            </a:br>
            <a:endParaRPr lang="en-IN" dirty="0"/>
          </a:p>
        </p:txBody>
      </p:sp>
      <p:sp>
        <p:nvSpPr>
          <p:cNvPr id="4" name="Rectangle 3"/>
          <p:cNvSpPr/>
          <p:nvPr/>
        </p:nvSpPr>
        <p:spPr>
          <a:xfrm>
            <a:off x="634202" y="2712402"/>
            <a:ext cx="7217434" cy="3139321"/>
          </a:xfrm>
          <a:prstGeom prst="rect">
            <a:avLst/>
          </a:prstGeom>
        </p:spPr>
        <p:txBody>
          <a:bodyPr wrap="square">
            <a:spAutoFit/>
          </a:bodyPr>
          <a:lstStyle/>
          <a:p>
            <a:r>
              <a:rPr lang="en-IN" dirty="0" smtClean="0">
                <a:solidFill>
                  <a:schemeClr val="accent1">
                    <a:lumMod val="75000"/>
                  </a:schemeClr>
                </a:solidFill>
              </a:rPr>
              <a:t>It often happens that we struggle with our online payment apps due to internet connectivity issues, be it in areas with no internet coverage or even in those big metropolitans due to connectivity issues. Here is a product, an application that eradicates all our P2P payment issues, and that too while going internet free! </a:t>
            </a:r>
          </a:p>
          <a:p>
            <a:endParaRPr lang="en-IN" dirty="0" smtClean="0">
              <a:solidFill>
                <a:schemeClr val="accent1">
                  <a:lumMod val="75000"/>
                </a:schemeClr>
              </a:solidFill>
            </a:endParaRPr>
          </a:p>
          <a:p>
            <a:r>
              <a:rPr lang="en-IN" dirty="0" smtClean="0">
                <a:solidFill>
                  <a:schemeClr val="accent1">
                    <a:lumMod val="75000"/>
                  </a:schemeClr>
                </a:solidFill>
              </a:rPr>
              <a:t>SM2SMS provides users with a wallet, that you can load money while you have internet connectivity, and not only that it also provides you the option to get some emergency credit offline as well, amount of which is decided upon the transactions and payments that you have done through the application. </a:t>
            </a:r>
            <a:endParaRPr lang="en-IN" dirty="0">
              <a:solidFill>
                <a:schemeClr val="accent1">
                  <a:lumMod val="75000"/>
                </a:schemeClr>
              </a:solidFill>
            </a:endParaRPr>
          </a:p>
        </p:txBody>
      </p:sp>
    </p:spTree>
    <p:extLst>
      <p:ext uri="{BB962C8B-B14F-4D97-AF65-F5344CB8AC3E}">
        <p14:creationId xmlns:p14="http://schemas.microsoft.com/office/powerpoint/2010/main" val="125011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SCOPE OF THE PROJECT:</a:t>
            </a:r>
            <a:endParaRPr lang="en-IN" b="1" dirty="0"/>
          </a:p>
        </p:txBody>
      </p:sp>
      <p:sp>
        <p:nvSpPr>
          <p:cNvPr id="4" name="Rectangle 3"/>
          <p:cNvSpPr/>
          <p:nvPr/>
        </p:nvSpPr>
        <p:spPr>
          <a:xfrm>
            <a:off x="677334" y="3067038"/>
            <a:ext cx="7096664" cy="2862322"/>
          </a:xfrm>
          <a:prstGeom prst="rect">
            <a:avLst/>
          </a:prstGeom>
        </p:spPr>
        <p:txBody>
          <a:bodyPr wrap="square">
            <a:spAutoFit/>
          </a:bodyPr>
          <a:lstStyle/>
          <a:p>
            <a:r>
              <a:rPr lang="en-IN" dirty="0" smtClean="0">
                <a:solidFill>
                  <a:schemeClr val="accent1">
                    <a:lumMod val="75000"/>
                  </a:schemeClr>
                </a:solidFill>
              </a:rPr>
              <a:t>While India still struggles with the proper internet connectivity along all the horizons the main issue that our application will address is to provide a medium wherein transactions are possible even with or without internet. </a:t>
            </a:r>
          </a:p>
          <a:p>
            <a:endParaRPr lang="en-IN" dirty="0" smtClean="0">
              <a:solidFill>
                <a:schemeClr val="accent1">
                  <a:lumMod val="75000"/>
                </a:schemeClr>
              </a:solidFill>
            </a:endParaRPr>
          </a:p>
          <a:p>
            <a:r>
              <a:rPr lang="en-IN" dirty="0" smtClean="0">
                <a:solidFill>
                  <a:schemeClr val="accent1">
                    <a:lumMod val="75000"/>
                  </a:schemeClr>
                </a:solidFill>
              </a:rPr>
              <a:t>There are sections of the society that still do not have an internet connection, also people who avoid making online transactions and still believe as cash payments being the most secure medium of transactions, the application shall provide for users without the internet an access to digital payments.</a:t>
            </a:r>
            <a:endParaRPr lang="en-IN" dirty="0">
              <a:solidFill>
                <a:schemeClr val="accent1">
                  <a:lumMod val="75000"/>
                </a:schemeClr>
              </a:solidFill>
            </a:endParaRPr>
          </a:p>
        </p:txBody>
      </p:sp>
      <p:sp>
        <p:nvSpPr>
          <p:cNvPr id="5" name="Rectangle 4"/>
          <p:cNvSpPr/>
          <p:nvPr/>
        </p:nvSpPr>
        <p:spPr>
          <a:xfrm>
            <a:off x="677334" y="1628811"/>
            <a:ext cx="8596668" cy="1200329"/>
          </a:xfrm>
          <a:prstGeom prst="rect">
            <a:avLst/>
          </a:prstGeom>
        </p:spPr>
        <p:txBody>
          <a:bodyPr wrap="square">
            <a:spAutoFit/>
          </a:bodyPr>
          <a:lstStyle/>
          <a:p>
            <a:r>
              <a:rPr lang="en-IN" b="1" dirty="0" smtClean="0">
                <a:solidFill>
                  <a:schemeClr val="bg2">
                    <a:lumMod val="25000"/>
                  </a:schemeClr>
                </a:solidFill>
              </a:rPr>
              <a:t>Our primary aim is to eradicate the dependency on internet for digital payments and make payments easy for all. Apart from the internet free transaction approach, we wish to build upon an application that does normal payments just like any other payments app online as well.</a:t>
            </a:r>
            <a:endParaRPr lang="en-IN" b="1" dirty="0">
              <a:solidFill>
                <a:schemeClr val="bg2">
                  <a:lumMod val="25000"/>
                </a:schemeClr>
              </a:solidFill>
            </a:endParaRPr>
          </a:p>
        </p:txBody>
      </p:sp>
    </p:spTree>
    <p:extLst>
      <p:ext uri="{BB962C8B-B14F-4D97-AF65-F5344CB8AC3E}">
        <p14:creationId xmlns:p14="http://schemas.microsoft.com/office/powerpoint/2010/main" val="1875442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891" y="569344"/>
            <a:ext cx="8788395" cy="5677353"/>
          </a:xfrm>
        </p:spPr>
      </p:pic>
    </p:spTree>
    <p:extLst>
      <p:ext uri="{BB962C8B-B14F-4D97-AF65-F5344CB8AC3E}">
        <p14:creationId xmlns:p14="http://schemas.microsoft.com/office/powerpoint/2010/main" val="677008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868" y="629728"/>
            <a:ext cx="8613315" cy="291381"/>
          </a:xfrm>
        </p:spPr>
        <p:txBody>
          <a:bodyPr>
            <a:normAutofit fontScale="90000"/>
          </a:bodyPr>
          <a:lstStyle/>
          <a:p>
            <a:r>
              <a:rPr lang="en-IN" dirty="0" smtClean="0"/>
              <a:t>But How Does it Work ?</a:t>
            </a:r>
            <a:endParaRPr lang="en-IN" dirty="0"/>
          </a:p>
        </p:txBody>
      </p:sp>
      <p:sp>
        <p:nvSpPr>
          <p:cNvPr id="5" name="Rectangle 4"/>
          <p:cNvSpPr/>
          <p:nvPr/>
        </p:nvSpPr>
        <p:spPr>
          <a:xfrm>
            <a:off x="718868" y="1517665"/>
            <a:ext cx="8640792" cy="4247317"/>
          </a:xfrm>
          <a:prstGeom prst="rect">
            <a:avLst/>
          </a:prstGeom>
        </p:spPr>
        <p:txBody>
          <a:bodyPr wrap="square">
            <a:spAutoFit/>
          </a:bodyPr>
          <a:lstStyle/>
          <a:p>
            <a:r>
              <a:rPr lang="en-IN" dirty="0" smtClean="0">
                <a:solidFill>
                  <a:schemeClr val="accent1">
                    <a:lumMod val="75000"/>
                  </a:schemeClr>
                </a:solidFill>
              </a:rPr>
              <a:t>The following steps are followed once a payment request is made:</a:t>
            </a:r>
          </a:p>
          <a:p>
            <a:endParaRPr lang="en-IN" dirty="0" smtClean="0">
              <a:solidFill>
                <a:schemeClr val="accent1">
                  <a:lumMod val="75000"/>
                </a:schemeClr>
              </a:solidFill>
            </a:endParaRPr>
          </a:p>
          <a:p>
            <a:r>
              <a:rPr lang="en-IN" dirty="0" smtClean="0">
                <a:solidFill>
                  <a:schemeClr val="accent1">
                    <a:lumMod val="75000"/>
                  </a:schemeClr>
                </a:solidFill>
              </a:rPr>
              <a:t>1. The application uses your sms messaging in the backend to send a payment request on our virtual number.</a:t>
            </a:r>
          </a:p>
          <a:p>
            <a:r>
              <a:rPr lang="en-IN" dirty="0" smtClean="0">
                <a:solidFill>
                  <a:schemeClr val="accent1">
                    <a:lumMod val="75000"/>
                  </a:schemeClr>
                </a:solidFill>
              </a:rPr>
              <a:t>2. The message uses 128 BIT AES encryption and is sent completely in the background, which is deleted eventually after a few seconds from the users phone as well. </a:t>
            </a:r>
          </a:p>
          <a:p>
            <a:r>
              <a:rPr lang="en-IN" dirty="0" smtClean="0">
                <a:solidFill>
                  <a:schemeClr val="accent1">
                    <a:lumMod val="75000"/>
                  </a:schemeClr>
                </a:solidFill>
              </a:rPr>
              <a:t>3. Our virtual number is used to trigger an API request to our backend server.</a:t>
            </a:r>
          </a:p>
          <a:p>
            <a:r>
              <a:rPr lang="en-IN" dirty="0" smtClean="0">
                <a:solidFill>
                  <a:schemeClr val="accent1">
                    <a:lumMod val="75000"/>
                  </a:schemeClr>
                </a:solidFill>
              </a:rPr>
              <a:t>4. The backend server will verify the request, crosscheck with wallet balance, credit it to the receiver and then send an sms to our virtual number upon successful payment.</a:t>
            </a:r>
          </a:p>
          <a:p>
            <a:r>
              <a:rPr lang="en-IN" dirty="0" smtClean="0">
                <a:solidFill>
                  <a:schemeClr val="accent1">
                    <a:lumMod val="75000"/>
                  </a:schemeClr>
                </a:solidFill>
              </a:rPr>
              <a:t>5. The virtual number shall send an sms to both the receiver on successful payment or otherwise.</a:t>
            </a:r>
          </a:p>
          <a:p>
            <a:r>
              <a:rPr lang="en-IN" dirty="0" smtClean="0">
                <a:solidFill>
                  <a:schemeClr val="accent1">
                    <a:lumMod val="75000"/>
                  </a:schemeClr>
                </a:solidFill>
              </a:rPr>
              <a:t>6. The broadcast receiver shall decrypt the message and a payment complete status will appear on the application of both the peers, or otherwise. </a:t>
            </a:r>
            <a:endParaRPr lang="en-IN" dirty="0">
              <a:solidFill>
                <a:schemeClr val="accent1">
                  <a:lumMod val="75000"/>
                </a:schemeClr>
              </a:solidFill>
            </a:endParaRPr>
          </a:p>
        </p:txBody>
      </p:sp>
    </p:spTree>
    <p:extLst>
      <p:ext uri="{BB962C8B-B14F-4D97-AF65-F5344CB8AC3E}">
        <p14:creationId xmlns:p14="http://schemas.microsoft.com/office/powerpoint/2010/main" val="958705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pic>
        <p:nvPicPr>
          <p:cNvPr id="6" name="Picture 5" descr="File:Check mark 23x20 02.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610" y="2184566"/>
            <a:ext cx="270999" cy="256710"/>
          </a:xfrm>
          <a:prstGeom prst="rect">
            <a:avLst/>
          </a:prstGeom>
        </p:spPr>
      </p:pic>
      <p:sp>
        <p:nvSpPr>
          <p:cNvPr id="12" name="Rectangle 11"/>
          <p:cNvSpPr/>
          <p:nvPr/>
        </p:nvSpPr>
        <p:spPr>
          <a:xfrm>
            <a:off x="1177319" y="2113362"/>
            <a:ext cx="8713053" cy="3416320"/>
          </a:xfrm>
          <a:prstGeom prst="rect">
            <a:avLst/>
          </a:prstGeom>
        </p:spPr>
        <p:txBody>
          <a:bodyPr wrap="square">
            <a:spAutoFit/>
          </a:bodyPr>
          <a:lstStyle/>
          <a:p>
            <a:r>
              <a:rPr lang="en-IN" sz="2400" dirty="0" smtClean="0">
                <a:solidFill>
                  <a:schemeClr val="accent1">
                    <a:lumMod val="75000"/>
                  </a:schemeClr>
                </a:solidFill>
              </a:rPr>
              <a:t>1. </a:t>
            </a:r>
            <a:r>
              <a:rPr lang="en-IN" sz="2400" dirty="0" smtClean="0">
                <a:solidFill>
                  <a:schemeClr val="accent1">
                    <a:lumMod val="75000"/>
                  </a:schemeClr>
                </a:solidFill>
              </a:rPr>
              <a:t>Payments can be made without internet</a:t>
            </a:r>
          </a:p>
          <a:p>
            <a:r>
              <a:rPr lang="en-IN" sz="2400" dirty="0" smtClean="0">
                <a:solidFill>
                  <a:schemeClr val="accent1">
                    <a:lumMod val="75000"/>
                  </a:schemeClr>
                </a:solidFill>
              </a:rPr>
              <a:t>2. </a:t>
            </a:r>
            <a:r>
              <a:rPr lang="en-IN" sz="2400" dirty="0" smtClean="0">
                <a:solidFill>
                  <a:schemeClr val="accent1">
                    <a:lumMod val="75000"/>
                  </a:schemeClr>
                </a:solidFill>
              </a:rPr>
              <a:t>Provides emergency credit.</a:t>
            </a:r>
          </a:p>
          <a:p>
            <a:r>
              <a:rPr lang="en-IN" sz="2400" dirty="0" smtClean="0">
                <a:solidFill>
                  <a:schemeClr val="accent1">
                    <a:lumMod val="75000"/>
                  </a:schemeClr>
                </a:solidFill>
              </a:rPr>
              <a:t>3. ML based model to predict emergency credit limit.</a:t>
            </a:r>
          </a:p>
          <a:p>
            <a:r>
              <a:rPr lang="en-IN" sz="2400" dirty="0" smtClean="0">
                <a:solidFill>
                  <a:schemeClr val="accent1">
                    <a:lumMod val="75000"/>
                  </a:schemeClr>
                </a:solidFill>
              </a:rPr>
              <a:t>4. Works with a single sim registered on our server.</a:t>
            </a:r>
          </a:p>
          <a:p>
            <a:r>
              <a:rPr lang="en-IN" sz="2400" dirty="0" smtClean="0">
                <a:solidFill>
                  <a:schemeClr val="accent1">
                    <a:lumMod val="75000"/>
                  </a:schemeClr>
                </a:solidFill>
              </a:rPr>
              <a:t>5. 128-BIT AES encrypted data transport</a:t>
            </a:r>
          </a:p>
          <a:p>
            <a:r>
              <a:rPr lang="en-IN" sz="2400" dirty="0" smtClean="0">
                <a:solidFill>
                  <a:schemeClr val="accent1">
                    <a:lumMod val="75000"/>
                  </a:schemeClr>
                </a:solidFill>
              </a:rPr>
              <a:t>6. Real-Time Pear-to-Pear Payments.</a:t>
            </a:r>
          </a:p>
          <a:p>
            <a:r>
              <a:rPr lang="en-IN" sz="2400" dirty="0" smtClean="0">
                <a:solidFill>
                  <a:schemeClr val="accent1">
                    <a:lumMod val="75000"/>
                  </a:schemeClr>
                </a:solidFill>
              </a:rPr>
              <a:t>7. Secure PIN and Fingerprint Authentication.</a:t>
            </a:r>
          </a:p>
          <a:p>
            <a:r>
              <a:rPr lang="en-IN" sz="2400" dirty="0" smtClean="0">
                <a:solidFill>
                  <a:schemeClr val="accent1">
                    <a:lumMod val="75000"/>
                  </a:schemeClr>
                </a:solidFill>
              </a:rPr>
              <a:t>8. User- Friendly UI</a:t>
            </a:r>
          </a:p>
          <a:p>
            <a:r>
              <a:rPr lang="en-IN" sz="2400" dirty="0" smtClean="0">
                <a:solidFill>
                  <a:schemeClr val="accent1">
                    <a:lumMod val="75000"/>
                  </a:schemeClr>
                </a:solidFill>
              </a:rPr>
              <a:t>9. Easy to Use</a:t>
            </a:r>
          </a:p>
        </p:txBody>
      </p:sp>
      <p:pic>
        <p:nvPicPr>
          <p:cNvPr id="13" name="Picture 12" descr="File:Check mark 23x20 02.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785" y="2567087"/>
            <a:ext cx="270999" cy="256710"/>
          </a:xfrm>
          <a:prstGeom prst="rect">
            <a:avLst/>
          </a:prstGeom>
        </p:spPr>
      </p:pic>
      <p:pic>
        <p:nvPicPr>
          <p:cNvPr id="14" name="Picture 13" descr="File:Check mark 23x20 02.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960" y="2949608"/>
            <a:ext cx="270999" cy="256710"/>
          </a:xfrm>
          <a:prstGeom prst="rect">
            <a:avLst/>
          </a:prstGeom>
        </p:spPr>
      </p:pic>
      <p:pic>
        <p:nvPicPr>
          <p:cNvPr id="15" name="Picture 14" descr="File:Check mark 23x20 02.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959" y="3324794"/>
            <a:ext cx="270999" cy="256710"/>
          </a:xfrm>
          <a:prstGeom prst="rect">
            <a:avLst/>
          </a:prstGeom>
        </p:spPr>
      </p:pic>
      <p:pic>
        <p:nvPicPr>
          <p:cNvPr id="16" name="Picture 15" descr="File:Check mark 23x20 02.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958" y="3714650"/>
            <a:ext cx="270999" cy="256710"/>
          </a:xfrm>
          <a:prstGeom prst="rect">
            <a:avLst/>
          </a:prstGeom>
        </p:spPr>
      </p:pic>
      <p:pic>
        <p:nvPicPr>
          <p:cNvPr id="17" name="Picture 16" descr="File:Check mark 23x20 02.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957" y="4104506"/>
            <a:ext cx="270999" cy="256710"/>
          </a:xfrm>
          <a:prstGeom prst="rect">
            <a:avLst/>
          </a:prstGeom>
        </p:spPr>
      </p:pic>
      <p:pic>
        <p:nvPicPr>
          <p:cNvPr id="18" name="Picture 17" descr="File:Check mark 23x20 02.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784" y="4479692"/>
            <a:ext cx="270999" cy="256710"/>
          </a:xfrm>
          <a:prstGeom prst="rect">
            <a:avLst/>
          </a:prstGeom>
        </p:spPr>
      </p:pic>
      <p:pic>
        <p:nvPicPr>
          <p:cNvPr id="19" name="Picture 18" descr="File:Check mark 23x20 02.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956" y="4869548"/>
            <a:ext cx="270999" cy="256710"/>
          </a:xfrm>
          <a:prstGeom prst="rect">
            <a:avLst/>
          </a:prstGeom>
        </p:spPr>
      </p:pic>
      <p:pic>
        <p:nvPicPr>
          <p:cNvPr id="20" name="Picture 19" descr="File:Check mark 23x20 02.sv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955" y="5249096"/>
            <a:ext cx="270999" cy="256710"/>
          </a:xfrm>
          <a:prstGeom prst="rect">
            <a:avLst/>
          </a:prstGeom>
        </p:spPr>
      </p:pic>
    </p:spTree>
    <p:extLst>
      <p:ext uri="{BB962C8B-B14F-4D97-AF65-F5344CB8AC3E}">
        <p14:creationId xmlns:p14="http://schemas.microsoft.com/office/powerpoint/2010/main" val="3586084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3072"/>
            <a:ext cx="9596726" cy="2840966"/>
          </a:xfrm>
        </p:spPr>
        <p:txBody>
          <a:bodyPr>
            <a:noAutofit/>
          </a:bodyPr>
          <a:lstStyle/>
          <a:p>
            <a:pPr algn="ctr"/>
            <a:r>
              <a:rPr lang="en-IN" sz="9600" b="1" dirty="0" smtClean="0"/>
              <a:t>Thank You!</a:t>
            </a:r>
            <a:endParaRPr lang="en-IN" sz="9600" b="1" dirty="0"/>
          </a:p>
        </p:txBody>
      </p:sp>
    </p:spTree>
    <p:extLst>
      <p:ext uri="{BB962C8B-B14F-4D97-AF65-F5344CB8AC3E}">
        <p14:creationId xmlns:p14="http://schemas.microsoft.com/office/powerpoint/2010/main" val="3167137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TotalTime>
  <Words>505</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PowerPoint Presentation</vt:lpstr>
      <vt:lpstr>OBJECTIVE: Ever stuck with payments due to connectivity issues? Or run out of cash at remote places ? </vt:lpstr>
      <vt:lpstr>SCOPE OF THE PROJECT:</vt:lpstr>
      <vt:lpstr>PowerPoint Presentation</vt:lpstr>
      <vt:lpstr>But How Does it Work ?</vt:lpstr>
      <vt:lpstr>Features: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Pandey</dc:creator>
  <cp:lastModifiedBy>Harsh Pandey</cp:lastModifiedBy>
  <cp:revision>5</cp:revision>
  <dcterms:created xsi:type="dcterms:W3CDTF">2020-08-02T14:13:37Z</dcterms:created>
  <dcterms:modified xsi:type="dcterms:W3CDTF">2020-08-02T14:59:27Z</dcterms:modified>
</cp:coreProperties>
</file>