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5c0cb916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5c0cb916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758f5e0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758f5e0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5c0cb916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5c0cb916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5c0cb916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5c0cb916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5c0cb916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5c0cb916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5c0cb916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5c0cb916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5c0cb916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5c0cb916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5c0cb916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5c0cb916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5c0cb916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5c0cb916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75e6be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75e6be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5c0cb916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5c0cb916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Instance Segmentation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636500" y="219175"/>
            <a:ext cx="6734700" cy="7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ROI Classifier</a:t>
            </a:r>
            <a:endParaRPr/>
          </a:p>
        </p:txBody>
      </p:sp>
      <p:sp>
        <p:nvSpPr>
          <p:cNvPr id="338" name="Google Shape;338;p22"/>
          <p:cNvSpPr txBox="1"/>
          <p:nvPr>
            <p:ph idx="1" type="body"/>
          </p:nvPr>
        </p:nvSpPr>
        <p:spPr>
          <a:xfrm>
            <a:off x="433300" y="1031975"/>
            <a:ext cx="8534400" cy="3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This stage runs on the regions of interest (ROIs) proposed by the RPN.  As classifier  can’t accept image of any varied size hence RoI align is necessary to perform. And just like the RPN, it generates two outputs for each ROI:</a:t>
            </a:r>
            <a:endParaRPr sz="1600">
              <a:solidFill>
                <a:srgbClr val="000000"/>
              </a:solidFill>
              <a:highlight>
                <a:srgbClr val="FFFFFF"/>
              </a:highlight>
              <a:latin typeface="Georgia"/>
              <a:ea typeface="Georgia"/>
              <a:cs typeface="Georgia"/>
              <a:sym typeface="Georgia"/>
            </a:endParaRPr>
          </a:p>
          <a:p>
            <a:pPr indent="-330200" lvl="0" marL="749300" rtl="0" algn="l">
              <a:lnSpc>
                <a:spcPct val="115000"/>
              </a:lnSpc>
              <a:spcBef>
                <a:spcPts val="1600"/>
              </a:spcBef>
              <a:spcAft>
                <a:spcPts val="0"/>
              </a:spcAft>
              <a:buClr>
                <a:srgbClr val="000000"/>
              </a:buClr>
              <a:buSzPts val="1600"/>
              <a:buFont typeface="Georgia"/>
              <a:buAutoNum type="arabicPeriod"/>
            </a:pPr>
            <a:r>
              <a:rPr b="1" lang="en-GB" sz="1600">
                <a:solidFill>
                  <a:srgbClr val="000000"/>
                </a:solidFill>
                <a:highlight>
                  <a:srgbClr val="FFFFFF"/>
                </a:highlight>
                <a:latin typeface="Georgia"/>
                <a:ea typeface="Georgia"/>
                <a:cs typeface="Georgia"/>
                <a:sym typeface="Georgia"/>
              </a:rPr>
              <a:t>Class:</a:t>
            </a:r>
            <a:r>
              <a:rPr lang="en-GB" sz="1600">
                <a:solidFill>
                  <a:srgbClr val="000000"/>
                </a:solidFill>
                <a:highlight>
                  <a:srgbClr val="FFFFFF"/>
                </a:highlight>
                <a:latin typeface="Georgia"/>
                <a:ea typeface="Georgia"/>
                <a:cs typeface="Georgia"/>
                <a:sym typeface="Georgia"/>
              </a:rPr>
              <a:t> The class of the object in the ROI. Unlike the RPN, which has two classes (FG/BG), this network is deeper and has the capacity to classify regions to specific classes (person, car, chair, …etc.). It can also generate a </a:t>
            </a:r>
            <a:r>
              <a:rPr i="1" lang="en-GB" sz="1600">
                <a:solidFill>
                  <a:srgbClr val="000000"/>
                </a:solidFill>
                <a:highlight>
                  <a:srgbClr val="FFFFFF"/>
                </a:highlight>
                <a:latin typeface="Georgia"/>
                <a:ea typeface="Georgia"/>
                <a:cs typeface="Georgia"/>
                <a:sym typeface="Georgia"/>
              </a:rPr>
              <a:t>background</a:t>
            </a:r>
            <a:r>
              <a:rPr lang="en-GB" sz="1600">
                <a:solidFill>
                  <a:srgbClr val="000000"/>
                </a:solidFill>
                <a:highlight>
                  <a:srgbClr val="FFFFFF"/>
                </a:highlight>
                <a:latin typeface="Georgia"/>
                <a:ea typeface="Georgia"/>
                <a:cs typeface="Georgia"/>
                <a:sym typeface="Georgia"/>
              </a:rPr>
              <a:t> class, which causes the ROI to be discarded.</a:t>
            </a:r>
            <a:endParaRPr sz="1600">
              <a:solidFill>
                <a:srgbClr val="000000"/>
              </a:solidFill>
              <a:highlight>
                <a:srgbClr val="FFFFFF"/>
              </a:highlight>
              <a:latin typeface="Georgia"/>
              <a:ea typeface="Georgia"/>
              <a:cs typeface="Georgia"/>
              <a:sym typeface="Georgia"/>
            </a:endParaRPr>
          </a:p>
          <a:p>
            <a:pPr indent="-330200" lvl="0" marL="749300" rtl="0" algn="l">
              <a:lnSpc>
                <a:spcPct val="115000"/>
              </a:lnSpc>
              <a:spcBef>
                <a:spcPts val="0"/>
              </a:spcBef>
              <a:spcAft>
                <a:spcPts val="0"/>
              </a:spcAft>
              <a:buClr>
                <a:srgbClr val="000000"/>
              </a:buClr>
              <a:buSzPts val="1600"/>
              <a:buFont typeface="Georgia"/>
              <a:buAutoNum type="arabicPeriod"/>
            </a:pPr>
            <a:r>
              <a:rPr b="1" lang="en-GB" sz="1600">
                <a:solidFill>
                  <a:srgbClr val="000000"/>
                </a:solidFill>
                <a:highlight>
                  <a:srgbClr val="FFFFFF"/>
                </a:highlight>
                <a:latin typeface="Georgia"/>
                <a:ea typeface="Georgia"/>
                <a:cs typeface="Georgia"/>
                <a:sym typeface="Georgia"/>
              </a:rPr>
              <a:t>Bounding Box Refinement:</a:t>
            </a:r>
            <a:r>
              <a:rPr lang="en-GB" sz="1600">
                <a:solidFill>
                  <a:srgbClr val="000000"/>
                </a:solidFill>
                <a:highlight>
                  <a:srgbClr val="FFFFFF"/>
                </a:highlight>
                <a:latin typeface="Georgia"/>
                <a:ea typeface="Georgia"/>
                <a:cs typeface="Georgia"/>
                <a:sym typeface="Georgia"/>
              </a:rPr>
              <a:t> Very similar to how it’s done in the RPN, and its purpose is to further refine the location and size of the bounding box to encapsulate the object.</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5" name="Google Shape;345;p23"/>
          <p:cNvPicPr preferRelativeResize="0"/>
          <p:nvPr/>
        </p:nvPicPr>
        <p:blipFill>
          <a:blip r:embed="rId3">
            <a:alphaModFix/>
          </a:blip>
          <a:stretch>
            <a:fillRect/>
          </a:stretch>
        </p:blipFill>
        <p:spPr>
          <a:xfrm>
            <a:off x="178788" y="507713"/>
            <a:ext cx="8886825" cy="340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306275"/>
            <a:ext cx="70305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Segmentation Branch</a:t>
            </a:r>
            <a:endParaRPr/>
          </a:p>
        </p:txBody>
      </p:sp>
      <p:sp>
        <p:nvSpPr>
          <p:cNvPr id="351" name="Google Shape;351;p24"/>
          <p:cNvSpPr txBox="1"/>
          <p:nvPr>
            <p:ph idx="1" type="body"/>
          </p:nvPr>
        </p:nvSpPr>
        <p:spPr>
          <a:xfrm>
            <a:off x="302675" y="1307750"/>
            <a:ext cx="4833300" cy="359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solidFill>
                  <a:srgbClr val="000000"/>
                </a:solidFill>
                <a:highlight>
                  <a:srgbClr val="FFFFFF"/>
                </a:highlight>
                <a:latin typeface="Georgia"/>
                <a:ea typeface="Georgia"/>
                <a:cs typeface="Georgia"/>
                <a:sym typeface="Georgia"/>
              </a:rPr>
              <a:t>The mask branch is a convolutional network that takes the positive regions selected by the ROI classifier and generates masks for them. The generated masks are low resolution: 28x28 pixels. But they are </a:t>
            </a:r>
            <a:r>
              <a:rPr i="1" lang="en-GB" sz="1800">
                <a:solidFill>
                  <a:srgbClr val="000000"/>
                </a:solidFill>
                <a:highlight>
                  <a:srgbClr val="FFFFFF"/>
                </a:highlight>
                <a:latin typeface="Georgia"/>
                <a:ea typeface="Georgia"/>
                <a:cs typeface="Georgia"/>
                <a:sym typeface="Georgia"/>
              </a:rPr>
              <a:t>soft</a:t>
            </a:r>
            <a:r>
              <a:rPr lang="en-GB" sz="1800">
                <a:solidFill>
                  <a:srgbClr val="000000"/>
                </a:solidFill>
                <a:highlight>
                  <a:srgbClr val="FFFFFF"/>
                </a:highlight>
                <a:latin typeface="Georgia"/>
                <a:ea typeface="Georgia"/>
                <a:cs typeface="Georgia"/>
                <a:sym typeface="Georgia"/>
              </a:rPr>
              <a:t> masks, represented by float numbers, so they hold more details than binary masks, during inferencing we scale up the predicted masks to the size of the ROI bounding box and that gives us the final masks, one per object.</a:t>
            </a:r>
            <a:endParaRPr sz="1500"/>
          </a:p>
        </p:txBody>
      </p:sp>
      <p:pic>
        <p:nvPicPr>
          <p:cNvPr id="352" name="Google Shape;352;p24"/>
          <p:cNvPicPr preferRelativeResize="0"/>
          <p:nvPr/>
        </p:nvPicPr>
        <p:blipFill>
          <a:blip r:embed="rId3">
            <a:alphaModFix/>
          </a:blip>
          <a:stretch>
            <a:fillRect/>
          </a:stretch>
        </p:blipFill>
        <p:spPr>
          <a:xfrm>
            <a:off x="5005275" y="1977350"/>
            <a:ext cx="401242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752600" y="88550"/>
            <a:ext cx="6400800" cy="4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a:t>
            </a:r>
            <a:endParaRPr/>
          </a:p>
        </p:txBody>
      </p:sp>
      <p:pic>
        <p:nvPicPr>
          <p:cNvPr id="283" name="Google Shape;283;p14"/>
          <p:cNvPicPr preferRelativeResize="0"/>
          <p:nvPr/>
        </p:nvPicPr>
        <p:blipFill>
          <a:blip r:embed="rId3">
            <a:alphaModFix/>
          </a:blip>
          <a:stretch>
            <a:fillRect/>
          </a:stretch>
        </p:blipFill>
        <p:spPr>
          <a:xfrm>
            <a:off x="503350" y="524925"/>
            <a:ext cx="7648301" cy="461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instance Segmentation</a:t>
            </a:r>
            <a:endParaRPr/>
          </a:p>
        </p:txBody>
      </p:sp>
      <p:sp>
        <p:nvSpPr>
          <p:cNvPr id="289" name="Google Shape;289;p15"/>
          <p:cNvSpPr txBox="1"/>
          <p:nvPr>
            <p:ph idx="1" type="body"/>
          </p:nvPr>
        </p:nvSpPr>
        <p:spPr>
          <a:xfrm>
            <a:off x="709075" y="1336775"/>
            <a:ext cx="8084400" cy="35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highlight>
                  <a:srgbClr val="FFFFFF"/>
                </a:highlight>
                <a:latin typeface="Georgia"/>
                <a:ea typeface="Georgia"/>
                <a:cs typeface="Georgia"/>
                <a:sym typeface="Georgia"/>
              </a:rPr>
              <a:t>Instance segmentation is the task of identifying object outlines at the pixel level.</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sp>
        <p:nvSpPr>
          <p:cNvPr id="290" name="Google Shape;290;p15"/>
          <p:cNvSpPr txBox="1"/>
          <p:nvPr/>
        </p:nvSpPr>
        <p:spPr>
          <a:xfrm>
            <a:off x="4534150" y="2681675"/>
            <a:ext cx="50598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1" name="Google Shape;291;p15"/>
          <p:cNvSpPr txBox="1"/>
          <p:nvPr/>
        </p:nvSpPr>
        <p:spPr>
          <a:xfrm>
            <a:off x="632325" y="1891875"/>
            <a:ext cx="3676500" cy="3097500"/>
          </a:xfrm>
          <a:prstGeom prst="rect">
            <a:avLst/>
          </a:prstGeom>
          <a:noFill/>
          <a:ln>
            <a:noFill/>
          </a:ln>
        </p:spPr>
        <p:txBody>
          <a:bodyPr anchorCtr="0" anchor="t" bIns="91425" lIns="91425" spcFirstLastPara="1" rIns="91425" wrap="square" tIns="91425">
            <a:noAutofit/>
          </a:bodyPr>
          <a:lstStyle/>
          <a:p>
            <a:pPr indent="-285750" lvl="0" marL="540000" rtl="0" algn="l">
              <a:lnSpc>
                <a:spcPct val="218181"/>
              </a:lnSpc>
              <a:spcBef>
                <a:spcPts val="3200"/>
              </a:spcBef>
              <a:spcAft>
                <a:spcPts val="0"/>
              </a:spcAft>
              <a:buSzPts val="900"/>
              <a:buFont typeface="Georgia"/>
              <a:buChar char="●"/>
            </a:pPr>
            <a:r>
              <a:rPr b="1" lang="en-GB" sz="900">
                <a:highlight>
                  <a:srgbClr val="FFFFFF"/>
                </a:highlight>
                <a:latin typeface="Georgia"/>
                <a:ea typeface="Georgia"/>
                <a:cs typeface="Georgia"/>
                <a:sym typeface="Georgia"/>
              </a:rPr>
              <a:t>Classification: </a:t>
            </a:r>
            <a:r>
              <a:rPr lang="en-GB" sz="900">
                <a:highlight>
                  <a:srgbClr val="FFFFFF"/>
                </a:highlight>
                <a:latin typeface="Georgia"/>
                <a:ea typeface="Georgia"/>
                <a:cs typeface="Georgia"/>
                <a:sym typeface="Georgia"/>
              </a:rPr>
              <a:t>There is a balloon in this image.</a:t>
            </a:r>
            <a:endParaRPr sz="900">
              <a:highlight>
                <a:srgbClr val="FFFFFF"/>
              </a:highlight>
              <a:latin typeface="Georgia"/>
              <a:ea typeface="Georgia"/>
              <a:cs typeface="Georgia"/>
              <a:sym typeface="Georgia"/>
            </a:endParaRPr>
          </a:p>
          <a:p>
            <a:pPr indent="-285750" lvl="0" marL="540000" rtl="0" algn="l">
              <a:lnSpc>
                <a:spcPct val="218181"/>
              </a:lnSpc>
              <a:spcBef>
                <a:spcPts val="0"/>
              </a:spcBef>
              <a:spcAft>
                <a:spcPts val="0"/>
              </a:spcAft>
              <a:buSzPts val="900"/>
              <a:buFont typeface="Georgia"/>
              <a:buChar char="●"/>
            </a:pPr>
            <a:r>
              <a:rPr b="1" lang="en-GB" sz="900">
                <a:highlight>
                  <a:srgbClr val="FFFFFF"/>
                </a:highlight>
                <a:latin typeface="Georgia"/>
                <a:ea typeface="Georgia"/>
                <a:cs typeface="Georgia"/>
                <a:sym typeface="Georgia"/>
              </a:rPr>
              <a:t>Semantic Segmentation:</a:t>
            </a:r>
            <a:r>
              <a:rPr lang="en-GB" sz="900">
                <a:highlight>
                  <a:srgbClr val="FFFFFF"/>
                </a:highlight>
                <a:latin typeface="Georgia"/>
                <a:ea typeface="Georgia"/>
                <a:cs typeface="Georgia"/>
                <a:sym typeface="Georgia"/>
              </a:rPr>
              <a:t> These are all the balloon pixels.</a:t>
            </a:r>
            <a:endParaRPr sz="900">
              <a:highlight>
                <a:srgbClr val="FFFFFF"/>
              </a:highlight>
              <a:latin typeface="Georgia"/>
              <a:ea typeface="Georgia"/>
              <a:cs typeface="Georgia"/>
              <a:sym typeface="Georgia"/>
            </a:endParaRPr>
          </a:p>
          <a:p>
            <a:pPr indent="-285750" lvl="0" marL="540000" rtl="0" algn="l">
              <a:lnSpc>
                <a:spcPct val="218181"/>
              </a:lnSpc>
              <a:spcBef>
                <a:spcPts val="0"/>
              </a:spcBef>
              <a:spcAft>
                <a:spcPts val="0"/>
              </a:spcAft>
              <a:buSzPts val="900"/>
              <a:buFont typeface="Georgia"/>
              <a:buChar char="●"/>
            </a:pPr>
            <a:r>
              <a:rPr b="1" lang="en-GB" sz="900">
                <a:highlight>
                  <a:srgbClr val="FFFFFF"/>
                </a:highlight>
                <a:latin typeface="Georgia"/>
                <a:ea typeface="Georgia"/>
                <a:cs typeface="Georgia"/>
                <a:sym typeface="Georgia"/>
              </a:rPr>
              <a:t>Object Detection: </a:t>
            </a:r>
            <a:r>
              <a:rPr lang="en-GB" sz="900">
                <a:highlight>
                  <a:srgbClr val="FFFFFF"/>
                </a:highlight>
                <a:latin typeface="Georgia"/>
                <a:ea typeface="Georgia"/>
                <a:cs typeface="Georgia"/>
                <a:sym typeface="Georgia"/>
              </a:rPr>
              <a:t>There are 7 balloons in this image at these locations. We’re starting to account for objects that overlap.</a:t>
            </a:r>
            <a:endParaRPr sz="900">
              <a:highlight>
                <a:srgbClr val="FFFFFF"/>
              </a:highlight>
              <a:latin typeface="Georgia"/>
              <a:ea typeface="Georgia"/>
              <a:cs typeface="Georgia"/>
              <a:sym typeface="Georgia"/>
            </a:endParaRPr>
          </a:p>
          <a:p>
            <a:pPr indent="-285750" lvl="0" marL="540000" rtl="0" algn="l">
              <a:lnSpc>
                <a:spcPct val="218181"/>
              </a:lnSpc>
              <a:spcBef>
                <a:spcPts val="0"/>
              </a:spcBef>
              <a:spcAft>
                <a:spcPts val="0"/>
              </a:spcAft>
              <a:buSzPts val="900"/>
              <a:buFont typeface="Georgia"/>
              <a:buChar char="●"/>
            </a:pPr>
            <a:r>
              <a:rPr b="1" lang="en-GB" sz="900">
                <a:highlight>
                  <a:srgbClr val="FFFFFF"/>
                </a:highlight>
                <a:latin typeface="Georgia"/>
                <a:ea typeface="Georgia"/>
                <a:cs typeface="Georgia"/>
                <a:sym typeface="Georgia"/>
              </a:rPr>
              <a:t>Instance Segmentation</a:t>
            </a:r>
            <a:r>
              <a:rPr lang="en-GB" sz="900">
                <a:highlight>
                  <a:srgbClr val="FFFFFF"/>
                </a:highlight>
                <a:latin typeface="Georgia"/>
                <a:ea typeface="Georgia"/>
                <a:cs typeface="Georgia"/>
                <a:sym typeface="Georgia"/>
              </a:rPr>
              <a:t>: There are 7 balloons at these locations, and these are the pixels that belong to each one.</a:t>
            </a:r>
            <a:endParaRPr sz="900">
              <a:highlight>
                <a:srgbClr val="FFFFFF"/>
              </a:highlight>
              <a:latin typeface="Georgia"/>
              <a:ea typeface="Georgia"/>
              <a:cs typeface="Georgia"/>
              <a:sym typeface="Georgia"/>
            </a:endParaRPr>
          </a:p>
          <a:p>
            <a:pPr indent="0" lvl="0" marL="0" rtl="0" algn="l">
              <a:spcBef>
                <a:spcPts val="0"/>
              </a:spcBef>
              <a:spcAft>
                <a:spcPts val="0"/>
              </a:spcAft>
              <a:buNone/>
            </a:pPr>
            <a:r>
              <a:t/>
            </a:r>
            <a:endParaRPr sz="500">
              <a:latin typeface="Nunito"/>
              <a:ea typeface="Nunito"/>
              <a:cs typeface="Nunito"/>
              <a:sym typeface="Nunito"/>
            </a:endParaRPr>
          </a:p>
        </p:txBody>
      </p:sp>
      <p:pic>
        <p:nvPicPr>
          <p:cNvPr id="292" name="Google Shape;292;p15"/>
          <p:cNvPicPr preferRelativeResize="0"/>
          <p:nvPr/>
        </p:nvPicPr>
        <p:blipFill>
          <a:blip r:embed="rId3">
            <a:alphaModFix/>
          </a:blip>
          <a:stretch>
            <a:fillRect/>
          </a:stretch>
        </p:blipFill>
        <p:spPr>
          <a:xfrm>
            <a:off x="4260550" y="2106075"/>
            <a:ext cx="4377151" cy="2800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53100" y="342175"/>
            <a:ext cx="7081200" cy="10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Backbone of Architecture</a:t>
            </a:r>
            <a:endParaRPr/>
          </a:p>
        </p:txBody>
      </p:sp>
      <p:sp>
        <p:nvSpPr>
          <p:cNvPr id="298" name="Google Shape;298;p16"/>
          <p:cNvSpPr txBox="1"/>
          <p:nvPr>
            <p:ph idx="1" type="body"/>
          </p:nvPr>
        </p:nvSpPr>
        <p:spPr>
          <a:xfrm>
            <a:off x="529200" y="1275625"/>
            <a:ext cx="5257800" cy="5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solidFill>
                  <a:srgbClr val="000000"/>
                </a:solidFill>
                <a:highlight>
                  <a:srgbClr val="FFFFFF"/>
                </a:highlight>
                <a:latin typeface="Georgia"/>
                <a:ea typeface="Georgia"/>
                <a:cs typeface="Georgia"/>
                <a:sym typeface="Georgia"/>
              </a:rPr>
              <a:t>Our implementation uses a ResNet101 + FPN backbone.</a:t>
            </a:r>
            <a:endParaRPr/>
          </a:p>
        </p:txBody>
      </p:sp>
      <p:sp>
        <p:nvSpPr>
          <p:cNvPr id="299" name="Google Shape;299;p16"/>
          <p:cNvSpPr txBox="1"/>
          <p:nvPr/>
        </p:nvSpPr>
        <p:spPr>
          <a:xfrm>
            <a:off x="510150" y="1904275"/>
            <a:ext cx="8286600" cy="31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Nunito"/>
                <a:ea typeface="Nunito"/>
                <a:cs typeface="Nunito"/>
                <a:sym typeface="Nunito"/>
              </a:rPr>
              <a:t>What is FPN ?</a:t>
            </a:r>
            <a:endParaRPr sz="18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sz="1600">
                <a:highlight>
                  <a:srgbClr val="FFFFFF"/>
                </a:highlight>
                <a:latin typeface="Georgia"/>
                <a:ea typeface="Georgia"/>
                <a:cs typeface="Georgia"/>
                <a:sym typeface="Georgia"/>
              </a:rPr>
              <a:t>Feature Pyramid Network </a:t>
            </a:r>
            <a:r>
              <a:rPr lang="en-GB" sz="1600">
                <a:highlight>
                  <a:srgbClr val="FFFFFF"/>
                </a:highlight>
                <a:latin typeface="Georgia"/>
                <a:ea typeface="Georgia"/>
                <a:cs typeface="Georgia"/>
                <a:sym typeface="Georgia"/>
              </a:rPr>
              <a:t>(</a:t>
            </a:r>
            <a:r>
              <a:rPr b="1" lang="en-GB" sz="1600">
                <a:highlight>
                  <a:srgbClr val="FFFFFF"/>
                </a:highlight>
                <a:latin typeface="Georgia"/>
                <a:ea typeface="Georgia"/>
                <a:cs typeface="Georgia"/>
                <a:sym typeface="Georgia"/>
              </a:rPr>
              <a:t>FPN</a:t>
            </a:r>
            <a:r>
              <a:rPr lang="en-GB" sz="1600">
                <a:highlight>
                  <a:srgbClr val="FFFFFF"/>
                </a:highlight>
                <a:latin typeface="Georgia"/>
                <a:ea typeface="Georgia"/>
                <a:cs typeface="Georgia"/>
                <a:sym typeface="Georgia"/>
              </a:rPr>
              <a:t>)</a:t>
            </a:r>
            <a:r>
              <a:rPr lang="en-GB" sz="1600">
                <a:highlight>
                  <a:srgbClr val="FFFFFF"/>
                </a:highlight>
                <a:latin typeface="Georgia"/>
                <a:ea typeface="Georgia"/>
                <a:cs typeface="Georgia"/>
                <a:sym typeface="Georgia"/>
              </a:rPr>
              <a:t> is a feature extractor designed for such pyramid concept with accuracy and speed in mind. It replaces the feature extractor of detectors like Faster R-CNN and generates multiple feature map layers with better quality information than the regular feature pyramid for object detection.</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500">
              <a:highlight>
                <a:srgbClr val="FFFFFF"/>
              </a:highlight>
              <a:latin typeface="Georgia"/>
              <a:ea typeface="Georgia"/>
              <a:cs typeface="Georgia"/>
              <a:sym typeface="Georgia"/>
            </a:endParaRPr>
          </a:p>
          <a:p>
            <a:pPr indent="0" lvl="0" marL="0" rtl="0" algn="l">
              <a:spcBef>
                <a:spcPts val="0"/>
              </a:spcBef>
              <a:spcAft>
                <a:spcPts val="0"/>
              </a:spcAft>
              <a:buNone/>
            </a:pPr>
            <a:r>
              <a:rPr lang="en-GB" sz="1600">
                <a:highlight>
                  <a:srgbClr val="FFFFFF"/>
                </a:highlight>
                <a:latin typeface="Georgia"/>
                <a:ea typeface="Georgia"/>
                <a:cs typeface="Georgia"/>
                <a:sym typeface="Georgia"/>
              </a:rPr>
              <a:t>FPN composes of a </a:t>
            </a:r>
            <a:r>
              <a:rPr b="1" lang="en-GB" sz="1600">
                <a:highlight>
                  <a:srgbClr val="FFFFFF"/>
                </a:highlight>
                <a:latin typeface="Georgia"/>
                <a:ea typeface="Georgia"/>
                <a:cs typeface="Georgia"/>
                <a:sym typeface="Georgia"/>
              </a:rPr>
              <a:t>bottom-up</a:t>
            </a:r>
            <a:r>
              <a:rPr lang="en-GB" sz="1600">
                <a:highlight>
                  <a:srgbClr val="FFFFFF"/>
                </a:highlight>
                <a:latin typeface="Georgia"/>
                <a:ea typeface="Georgia"/>
                <a:cs typeface="Georgia"/>
                <a:sym typeface="Georgia"/>
              </a:rPr>
              <a:t> and a </a:t>
            </a:r>
            <a:r>
              <a:rPr b="1" lang="en-GB" sz="1600">
                <a:highlight>
                  <a:srgbClr val="FFFFFF"/>
                </a:highlight>
                <a:latin typeface="Georgia"/>
                <a:ea typeface="Georgia"/>
                <a:cs typeface="Georgia"/>
                <a:sym typeface="Georgia"/>
              </a:rPr>
              <a:t>top-down</a:t>
            </a:r>
            <a:r>
              <a:rPr lang="en-GB" sz="1600">
                <a:highlight>
                  <a:srgbClr val="FFFFFF"/>
                </a:highlight>
                <a:latin typeface="Georgia"/>
                <a:ea typeface="Georgia"/>
                <a:cs typeface="Georgia"/>
                <a:sym typeface="Georgia"/>
              </a:rPr>
              <a:t> pathway. The bottom-up pathway is the usual convolutional network for feature extraction. As we go up, the spatial resolution decreases.</a:t>
            </a:r>
            <a:endParaRPr sz="1600">
              <a:highlight>
                <a:srgbClr val="FFFFFF"/>
              </a:highlight>
              <a:latin typeface="Georgia"/>
              <a:ea typeface="Georgia"/>
              <a:cs typeface="Georgia"/>
              <a:sym typeface="Georgia"/>
            </a:endParaRPr>
          </a:p>
          <a:p>
            <a:pPr indent="0" lvl="0" marL="0" rtl="0" algn="l">
              <a:spcBef>
                <a:spcPts val="0"/>
              </a:spcBef>
              <a:spcAft>
                <a:spcPts val="0"/>
              </a:spcAft>
              <a:buNone/>
            </a:pPr>
            <a:r>
              <a:rPr lang="en-GB" sz="1600">
                <a:latin typeface="Georgia"/>
                <a:ea typeface="Georgia"/>
                <a:cs typeface="Georgia"/>
                <a:sym typeface="Georgia"/>
              </a:rPr>
              <a:t>FPN provides a top-down pathway to construct higher resolution layers from a semantic rich layer.</a:t>
            </a:r>
            <a:endParaRPr sz="1600">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Bottom-Up Pathway</a:t>
            </a:r>
            <a:endParaRPr/>
          </a:p>
        </p:txBody>
      </p:sp>
      <p:sp>
        <p:nvSpPr>
          <p:cNvPr id="305" name="Google Shape;305;p17"/>
          <p:cNvSpPr txBox="1"/>
          <p:nvPr>
            <p:ph idx="1" type="body"/>
          </p:nvPr>
        </p:nvSpPr>
        <p:spPr>
          <a:xfrm>
            <a:off x="473450" y="1602100"/>
            <a:ext cx="4305300" cy="31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solidFill>
                  <a:srgbClr val="000000"/>
                </a:solidFill>
                <a:highlight>
                  <a:srgbClr val="FFFFFF"/>
                </a:highlight>
                <a:latin typeface="Georgia"/>
                <a:ea typeface="Georgia"/>
                <a:cs typeface="Georgia"/>
                <a:sym typeface="Georgia"/>
              </a:rPr>
              <a:t>The bottom-up pathway uses ResNet to construct the bottom-up pathway. It composes of many convolution modules (conv</a:t>
            </a:r>
            <a:r>
              <a:rPr i="1" lang="en-GB" sz="1600">
                <a:solidFill>
                  <a:srgbClr val="000000"/>
                </a:solidFill>
                <a:highlight>
                  <a:srgbClr val="FFFFFF"/>
                </a:highlight>
                <a:latin typeface="Georgia"/>
                <a:ea typeface="Georgia"/>
                <a:cs typeface="Georgia"/>
                <a:sym typeface="Georgia"/>
              </a:rPr>
              <a:t>i </a:t>
            </a:r>
            <a:r>
              <a:rPr lang="en-GB" sz="1600">
                <a:solidFill>
                  <a:srgbClr val="000000"/>
                </a:solidFill>
                <a:highlight>
                  <a:srgbClr val="FFFFFF"/>
                </a:highlight>
                <a:latin typeface="Georgia"/>
                <a:ea typeface="Georgia"/>
                <a:cs typeface="Georgia"/>
                <a:sym typeface="Georgia"/>
              </a:rPr>
              <a:t>for i equals 1 to 5) each has many convolution layers. As we move up, the spatial dimension is reduced by 1/2 (i.e. double the stride). The output of each convolution module is labeled as C</a:t>
            </a:r>
            <a:r>
              <a:rPr i="1" lang="en-GB" sz="1600">
                <a:solidFill>
                  <a:srgbClr val="000000"/>
                </a:solidFill>
                <a:highlight>
                  <a:srgbClr val="FFFFFF"/>
                </a:highlight>
                <a:latin typeface="Georgia"/>
                <a:ea typeface="Georgia"/>
                <a:cs typeface="Georgia"/>
                <a:sym typeface="Georgia"/>
              </a:rPr>
              <a:t>i </a:t>
            </a:r>
            <a:r>
              <a:rPr lang="en-GB" sz="1600">
                <a:solidFill>
                  <a:srgbClr val="000000"/>
                </a:solidFill>
                <a:highlight>
                  <a:srgbClr val="FFFFFF"/>
                </a:highlight>
                <a:latin typeface="Georgia"/>
                <a:ea typeface="Georgia"/>
                <a:cs typeface="Georgia"/>
                <a:sym typeface="Georgia"/>
              </a:rPr>
              <a:t>and later used in the top-down pathway.</a:t>
            </a:r>
            <a:endParaRPr/>
          </a:p>
        </p:txBody>
      </p:sp>
      <p:pic>
        <p:nvPicPr>
          <p:cNvPr id="306" name="Google Shape;306;p17"/>
          <p:cNvPicPr preferRelativeResize="0"/>
          <p:nvPr/>
        </p:nvPicPr>
        <p:blipFill>
          <a:blip r:embed="rId3">
            <a:alphaModFix/>
          </a:blip>
          <a:stretch>
            <a:fillRect/>
          </a:stretch>
        </p:blipFill>
        <p:spPr>
          <a:xfrm>
            <a:off x="4931150" y="1152600"/>
            <a:ext cx="3600449" cy="3838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267750"/>
            <a:ext cx="70305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Top-Down Pathway</a:t>
            </a:r>
            <a:endParaRPr/>
          </a:p>
        </p:txBody>
      </p:sp>
      <p:sp>
        <p:nvSpPr>
          <p:cNvPr id="312" name="Google Shape;312;p18"/>
          <p:cNvSpPr txBox="1"/>
          <p:nvPr>
            <p:ph idx="1" type="body"/>
          </p:nvPr>
        </p:nvSpPr>
        <p:spPr>
          <a:xfrm>
            <a:off x="331975" y="1215775"/>
            <a:ext cx="4000500" cy="3687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GB" sz="1500">
                <a:solidFill>
                  <a:srgbClr val="000000"/>
                </a:solidFill>
                <a:highlight>
                  <a:srgbClr val="FFFFFF"/>
                </a:highlight>
                <a:latin typeface="Georgia"/>
                <a:ea typeface="Georgia"/>
                <a:cs typeface="Georgia"/>
                <a:sym typeface="Georgia"/>
              </a:rPr>
              <a:t>We apply a 1 × 1 convolution filter to reduce C5 channel depth to 256-d to create M5. This becomes the first feature map layer used for object prediction.</a:t>
            </a:r>
            <a:endParaRPr sz="1500">
              <a:solidFill>
                <a:srgbClr val="000000"/>
              </a:solidFill>
              <a:highlight>
                <a:srgbClr val="FFFFFF"/>
              </a:highlight>
              <a:latin typeface="Georgia"/>
              <a:ea typeface="Georgia"/>
              <a:cs typeface="Georgia"/>
              <a:sym typeface="Georgia"/>
            </a:endParaRPr>
          </a:p>
          <a:p>
            <a:pPr indent="0" lvl="0" marL="0" rtl="0" algn="l">
              <a:lnSpc>
                <a:spcPct val="115000"/>
              </a:lnSpc>
              <a:spcBef>
                <a:spcPts val="1400"/>
              </a:spcBef>
              <a:spcAft>
                <a:spcPts val="0"/>
              </a:spcAft>
              <a:buNone/>
            </a:pPr>
            <a:r>
              <a:rPr lang="en-GB" sz="1500">
                <a:solidFill>
                  <a:srgbClr val="000000"/>
                </a:solidFill>
                <a:highlight>
                  <a:srgbClr val="FFFFFF"/>
                </a:highlight>
                <a:latin typeface="Georgia"/>
                <a:ea typeface="Georgia"/>
                <a:cs typeface="Georgia"/>
                <a:sym typeface="Georgia"/>
              </a:rPr>
              <a:t>As we go down the top-down path, we upsample the previous layer by 2 using nearest neighbors upsampling. We again apply a 1 × 1 convolution to the corresponding feature maps in the bottom-up pathway. Then we add them element-wise. </a:t>
            </a:r>
            <a:r>
              <a:rPr lang="en-GB" sz="2100">
                <a:solidFill>
                  <a:srgbClr val="000000"/>
                </a:solidFill>
                <a:highlight>
                  <a:srgbClr val="FFFFFF"/>
                </a:highlight>
                <a:latin typeface="Georgia"/>
                <a:ea typeface="Georgia"/>
                <a:cs typeface="Georgia"/>
                <a:sym typeface="Georgia"/>
              </a:rPr>
              <a:t> </a:t>
            </a:r>
            <a:r>
              <a:rPr lang="en-GB" sz="1500">
                <a:solidFill>
                  <a:srgbClr val="000000"/>
                </a:solidFill>
                <a:highlight>
                  <a:srgbClr val="FFFFFF"/>
                </a:highlight>
                <a:latin typeface="Georgia"/>
                <a:ea typeface="Georgia"/>
                <a:cs typeface="Georgia"/>
                <a:sym typeface="Georgia"/>
              </a:rPr>
              <a:t>We apply a 3 × 3 convolution to all merged layers.</a:t>
            </a:r>
            <a:r>
              <a:rPr lang="en-GB" sz="1900">
                <a:solidFill>
                  <a:srgbClr val="000000"/>
                </a:solidFill>
                <a:highlight>
                  <a:srgbClr val="FFFFFF"/>
                </a:highlight>
                <a:latin typeface="Georgia"/>
                <a:ea typeface="Georgia"/>
                <a:cs typeface="Georgia"/>
                <a:sym typeface="Georgia"/>
              </a:rPr>
              <a:t> </a:t>
            </a:r>
            <a:endParaRPr>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400"/>
          </a:p>
        </p:txBody>
      </p:sp>
      <p:pic>
        <p:nvPicPr>
          <p:cNvPr id="313" name="Google Shape;313;p18"/>
          <p:cNvPicPr preferRelativeResize="0"/>
          <p:nvPr/>
        </p:nvPicPr>
        <p:blipFill>
          <a:blip r:embed="rId3">
            <a:alphaModFix/>
          </a:blip>
          <a:stretch>
            <a:fillRect/>
          </a:stretch>
        </p:blipFill>
        <p:spPr>
          <a:xfrm>
            <a:off x="4389625" y="1265175"/>
            <a:ext cx="4754375" cy="326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233700"/>
            <a:ext cx="7030500" cy="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Region Proposal Network</a:t>
            </a:r>
            <a:endParaRPr/>
          </a:p>
        </p:txBody>
      </p:sp>
      <p:sp>
        <p:nvSpPr>
          <p:cNvPr id="319" name="Google Shape;319;p19"/>
          <p:cNvSpPr txBox="1"/>
          <p:nvPr>
            <p:ph idx="1" type="body"/>
          </p:nvPr>
        </p:nvSpPr>
        <p:spPr>
          <a:xfrm>
            <a:off x="694550" y="944900"/>
            <a:ext cx="42237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1600">
                <a:solidFill>
                  <a:srgbClr val="000000"/>
                </a:solidFill>
                <a:highlight>
                  <a:srgbClr val="FFFFFF"/>
                </a:highlight>
                <a:latin typeface="Georgia"/>
                <a:ea typeface="Georgia"/>
                <a:cs typeface="Georgia"/>
                <a:sym typeface="Georgia"/>
              </a:rPr>
              <a:t>FPN is not an object detector by itself. It is a feature extractor that works with object detectors</a:t>
            </a:r>
            <a:r>
              <a:rPr i="1" lang="en-GB" sz="1600">
                <a:solidFill>
                  <a:srgbClr val="000000"/>
                </a:solidFill>
                <a:highlight>
                  <a:srgbClr val="FFFFFF"/>
                </a:highlight>
                <a:latin typeface="Georgia"/>
                <a:ea typeface="Georgia"/>
                <a:cs typeface="Georgia"/>
                <a:sym typeface="Georgia"/>
              </a:rPr>
              <a:t>.</a:t>
            </a:r>
            <a:endParaRPr i="1" sz="160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rPr lang="en-GB" sz="1600">
                <a:solidFill>
                  <a:srgbClr val="000000"/>
                </a:solidFill>
                <a:highlight>
                  <a:srgbClr val="FFFFFF"/>
                </a:highlight>
                <a:latin typeface="Georgia"/>
                <a:ea typeface="Georgia"/>
                <a:cs typeface="Georgia"/>
                <a:sym typeface="Georgia"/>
              </a:rPr>
              <a:t>The RPN is a lightweight neural network that scans the image in a sliding-window fashion and finds areas that contain objects.</a:t>
            </a:r>
            <a:endParaRPr sz="1600">
              <a:solidFill>
                <a:srgbClr val="00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600">
                <a:solidFill>
                  <a:srgbClr val="000000"/>
                </a:solidFill>
                <a:highlight>
                  <a:srgbClr val="FFFFFF"/>
                </a:highlight>
                <a:latin typeface="Georgia"/>
                <a:ea typeface="Georgia"/>
                <a:cs typeface="Georgia"/>
                <a:sym typeface="Georgia"/>
              </a:rPr>
              <a:t>The regions that the RPN scans over are called </a:t>
            </a:r>
            <a:r>
              <a:rPr i="1" lang="en-GB" sz="1600">
                <a:solidFill>
                  <a:srgbClr val="000000"/>
                </a:solidFill>
                <a:highlight>
                  <a:srgbClr val="FFFFFF"/>
                </a:highlight>
                <a:latin typeface="Georgia"/>
                <a:ea typeface="Georgia"/>
                <a:cs typeface="Georgia"/>
                <a:sym typeface="Georgia"/>
              </a:rPr>
              <a:t>anchors</a:t>
            </a:r>
            <a:r>
              <a:rPr lang="en-GB" sz="1600">
                <a:solidFill>
                  <a:srgbClr val="000000"/>
                </a:solidFill>
                <a:highlight>
                  <a:srgbClr val="FFFFFF"/>
                </a:highlight>
                <a:latin typeface="Georgia"/>
                <a:ea typeface="Georgia"/>
                <a:cs typeface="Georgia"/>
                <a:sym typeface="Georgia"/>
              </a:rPr>
              <a:t>. Which are boxes distributed over the image area, as show on the right.Further, the RPN doesn’t scan over the image directly . </a:t>
            </a:r>
            <a:r>
              <a:rPr lang="en-GB" sz="1600">
                <a:solidFill>
                  <a:srgbClr val="000000"/>
                </a:solidFill>
                <a:highlight>
                  <a:srgbClr val="E9F3FA"/>
                </a:highlight>
                <a:latin typeface="Georgia"/>
                <a:ea typeface="Georgia"/>
                <a:cs typeface="Georgia"/>
                <a:sym typeface="Georgia"/>
              </a:rPr>
              <a:t>Instead, the RPN scans over the backbone feature map.</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320" name="Google Shape;320;p19"/>
          <p:cNvPicPr preferRelativeResize="0"/>
          <p:nvPr/>
        </p:nvPicPr>
        <p:blipFill>
          <a:blip r:embed="rId3">
            <a:alphaModFix/>
          </a:blip>
          <a:stretch>
            <a:fillRect/>
          </a:stretch>
        </p:blipFill>
        <p:spPr>
          <a:xfrm>
            <a:off x="4918250" y="1024800"/>
            <a:ext cx="4073350" cy="382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20"/>
          <p:cNvPicPr preferRelativeResize="0"/>
          <p:nvPr/>
        </p:nvPicPr>
        <p:blipFill>
          <a:blip r:embed="rId3">
            <a:alphaModFix/>
          </a:blip>
          <a:stretch>
            <a:fillRect/>
          </a:stretch>
        </p:blipFill>
        <p:spPr>
          <a:xfrm>
            <a:off x="152400" y="276275"/>
            <a:ext cx="8839200" cy="446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1"/>
          <p:cNvSpPr txBox="1"/>
          <p:nvPr>
            <p:ph idx="1" type="body"/>
          </p:nvPr>
        </p:nvSpPr>
        <p:spPr>
          <a:xfrm>
            <a:off x="302675" y="291750"/>
            <a:ext cx="4833300" cy="4731600"/>
          </a:xfrm>
          <a:prstGeom prst="rect">
            <a:avLst/>
          </a:prstGeom>
        </p:spPr>
        <p:txBody>
          <a:bodyPr anchorCtr="0" anchor="t" bIns="91425" lIns="91425" spcFirstLastPara="1" rIns="91425" wrap="square" tIns="91425">
            <a:noAutofit/>
          </a:bodyPr>
          <a:lstStyle/>
          <a:p>
            <a:pPr indent="0" lvl="0" marL="89999" rtl="0" algn="l">
              <a:lnSpc>
                <a:spcPct val="115000"/>
              </a:lnSpc>
              <a:spcBef>
                <a:spcPts val="0"/>
              </a:spcBef>
              <a:spcAft>
                <a:spcPts val="0"/>
              </a:spcAft>
              <a:buNone/>
            </a:pPr>
            <a:r>
              <a:rPr lang="en-GB" sz="1700">
                <a:solidFill>
                  <a:srgbClr val="000000"/>
                </a:solidFill>
                <a:highlight>
                  <a:srgbClr val="FFFFFF"/>
                </a:highlight>
                <a:latin typeface="Georgia"/>
                <a:ea typeface="Georgia"/>
                <a:cs typeface="Georgia"/>
                <a:sym typeface="Georgia"/>
              </a:rPr>
              <a:t>The RPN generates two outputs for each anchor:</a:t>
            </a:r>
            <a:endParaRPr sz="1700">
              <a:solidFill>
                <a:srgbClr val="000000"/>
              </a:solidFill>
              <a:highlight>
                <a:srgbClr val="FFFFFF"/>
              </a:highlight>
              <a:latin typeface="Georgia"/>
              <a:ea typeface="Georgia"/>
              <a:cs typeface="Georgia"/>
              <a:sym typeface="Georgia"/>
            </a:endParaRPr>
          </a:p>
          <a:p>
            <a:pPr indent="0" lvl="0" marL="89999" rtl="0" algn="l">
              <a:lnSpc>
                <a:spcPct val="115000"/>
              </a:lnSpc>
              <a:spcBef>
                <a:spcPts val="0"/>
              </a:spcBef>
              <a:spcAft>
                <a:spcPts val="0"/>
              </a:spcAft>
              <a:buNone/>
            </a:pPr>
            <a:r>
              <a:t/>
            </a:r>
            <a:endParaRPr sz="1700">
              <a:solidFill>
                <a:srgbClr val="000000"/>
              </a:solidFill>
              <a:highlight>
                <a:srgbClr val="FFFFFF"/>
              </a:highlight>
              <a:latin typeface="Georgia"/>
              <a:ea typeface="Georgia"/>
              <a:cs typeface="Georgia"/>
              <a:sym typeface="Georgia"/>
            </a:endParaRPr>
          </a:p>
          <a:p>
            <a:pPr indent="-107950" lvl="0" marL="89999" rtl="0" algn="l">
              <a:lnSpc>
                <a:spcPct val="115000"/>
              </a:lnSpc>
              <a:spcBef>
                <a:spcPts val="0"/>
              </a:spcBef>
              <a:spcAft>
                <a:spcPts val="0"/>
              </a:spcAft>
              <a:buClr>
                <a:srgbClr val="000000"/>
              </a:buClr>
              <a:buSzPts val="1700"/>
              <a:buFont typeface="Georgia"/>
              <a:buAutoNum type="arabicPeriod"/>
            </a:pPr>
            <a:r>
              <a:rPr b="1" lang="en-GB" sz="1700">
                <a:solidFill>
                  <a:srgbClr val="000000"/>
                </a:solidFill>
                <a:highlight>
                  <a:srgbClr val="FFFFFF"/>
                </a:highlight>
                <a:latin typeface="Georgia"/>
                <a:ea typeface="Georgia"/>
                <a:cs typeface="Georgia"/>
                <a:sym typeface="Georgia"/>
              </a:rPr>
              <a:t>Anchor Class:</a:t>
            </a:r>
            <a:r>
              <a:rPr lang="en-GB" sz="1700">
                <a:solidFill>
                  <a:srgbClr val="000000"/>
                </a:solidFill>
                <a:highlight>
                  <a:srgbClr val="FFFFFF"/>
                </a:highlight>
                <a:latin typeface="Georgia"/>
                <a:ea typeface="Georgia"/>
                <a:cs typeface="Georgia"/>
                <a:sym typeface="Georgia"/>
              </a:rPr>
              <a:t> One of two classes: foreground or background. The FG class implies that there is likely an object in that box.</a:t>
            </a:r>
            <a:endParaRPr sz="1700">
              <a:solidFill>
                <a:srgbClr val="000000"/>
              </a:solidFill>
              <a:highlight>
                <a:srgbClr val="FFFFFF"/>
              </a:highlight>
              <a:latin typeface="Georgia"/>
              <a:ea typeface="Georgia"/>
              <a:cs typeface="Georgia"/>
              <a:sym typeface="Georgia"/>
            </a:endParaRPr>
          </a:p>
          <a:p>
            <a:pPr indent="-107950" lvl="0" marL="89999" rtl="0" algn="l">
              <a:lnSpc>
                <a:spcPct val="115000"/>
              </a:lnSpc>
              <a:spcBef>
                <a:spcPts val="0"/>
              </a:spcBef>
              <a:spcAft>
                <a:spcPts val="0"/>
              </a:spcAft>
              <a:buClr>
                <a:srgbClr val="000000"/>
              </a:buClr>
              <a:buSzPts val="1700"/>
              <a:buFont typeface="Georgia"/>
              <a:buAutoNum type="arabicPeriod"/>
            </a:pPr>
            <a:r>
              <a:rPr b="1" lang="en-GB" sz="1700">
                <a:solidFill>
                  <a:srgbClr val="000000"/>
                </a:solidFill>
                <a:highlight>
                  <a:srgbClr val="FFFFFF"/>
                </a:highlight>
                <a:latin typeface="Georgia"/>
                <a:ea typeface="Georgia"/>
                <a:cs typeface="Georgia"/>
                <a:sym typeface="Georgia"/>
              </a:rPr>
              <a:t>Bounding Box Refinement:</a:t>
            </a:r>
            <a:r>
              <a:rPr lang="en-GB" sz="1700">
                <a:solidFill>
                  <a:srgbClr val="000000"/>
                </a:solidFill>
                <a:highlight>
                  <a:srgbClr val="FFFFFF"/>
                </a:highlight>
                <a:latin typeface="Georgia"/>
                <a:ea typeface="Georgia"/>
                <a:cs typeface="Georgia"/>
                <a:sym typeface="Georgia"/>
              </a:rPr>
              <a:t> A foreground anchor (also called positive anchor)</a:t>
            </a:r>
            <a:endParaRPr sz="1700">
              <a:solidFill>
                <a:srgbClr val="000000"/>
              </a:solidFill>
              <a:highlight>
                <a:srgbClr val="FFFFFF"/>
              </a:highlight>
              <a:latin typeface="Georgia"/>
              <a:ea typeface="Georgia"/>
              <a:cs typeface="Georgia"/>
              <a:sym typeface="Georgia"/>
            </a:endParaRPr>
          </a:p>
          <a:p>
            <a:pPr indent="0" lvl="0" marL="89999" rtl="0" algn="l">
              <a:lnSpc>
                <a:spcPct val="115000"/>
              </a:lnSpc>
              <a:spcBef>
                <a:spcPts val="0"/>
              </a:spcBef>
              <a:spcAft>
                <a:spcPts val="0"/>
              </a:spcAft>
              <a:buNone/>
            </a:pPr>
            <a:r>
              <a:rPr lang="en-GB" sz="1700">
                <a:solidFill>
                  <a:srgbClr val="000000"/>
                </a:solidFill>
                <a:highlight>
                  <a:srgbClr val="FFFFFF"/>
                </a:highlight>
                <a:latin typeface="Georgia"/>
                <a:ea typeface="Georgia"/>
                <a:cs typeface="Georgia"/>
                <a:sym typeface="Georgia"/>
              </a:rPr>
              <a:t>Using the RPN predictions, we pick the top anchors that are likely to contain objects.If several anchors overlap too much, we keep the one with the highest foreground score and discard the rest (referred to as Non-max Suppression). After that we have the final </a:t>
            </a:r>
            <a:r>
              <a:rPr i="1" lang="en-GB" sz="1700">
                <a:solidFill>
                  <a:srgbClr val="000000"/>
                </a:solidFill>
                <a:highlight>
                  <a:srgbClr val="FFFFFF"/>
                </a:highlight>
                <a:latin typeface="Georgia"/>
                <a:ea typeface="Georgia"/>
                <a:cs typeface="Georgia"/>
                <a:sym typeface="Georgia"/>
              </a:rPr>
              <a:t>proposals </a:t>
            </a:r>
            <a:r>
              <a:rPr lang="en-GB" sz="1700">
                <a:solidFill>
                  <a:srgbClr val="000000"/>
                </a:solidFill>
                <a:highlight>
                  <a:srgbClr val="FFFFFF"/>
                </a:highlight>
                <a:latin typeface="Georgia"/>
                <a:ea typeface="Georgia"/>
                <a:cs typeface="Georgia"/>
                <a:sym typeface="Georgia"/>
              </a:rPr>
              <a:t>(regions of interest)</a:t>
            </a:r>
            <a:r>
              <a:rPr i="1" lang="en-GB" sz="1700">
                <a:solidFill>
                  <a:srgbClr val="000000"/>
                </a:solidFill>
                <a:highlight>
                  <a:srgbClr val="FFFFFF"/>
                </a:highlight>
                <a:latin typeface="Georgia"/>
                <a:ea typeface="Georgia"/>
                <a:cs typeface="Georgia"/>
                <a:sym typeface="Georgia"/>
              </a:rPr>
              <a:t> </a:t>
            </a:r>
            <a:r>
              <a:rPr lang="en-GB" sz="1700">
                <a:solidFill>
                  <a:srgbClr val="000000"/>
                </a:solidFill>
                <a:highlight>
                  <a:srgbClr val="FFFFFF"/>
                </a:highlight>
                <a:latin typeface="Georgia"/>
                <a:ea typeface="Georgia"/>
                <a:cs typeface="Georgia"/>
                <a:sym typeface="Georgia"/>
              </a:rPr>
              <a:t>that we pass to the next stage.</a:t>
            </a:r>
            <a:endParaRPr sz="17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331" name="Google Shape;331;p21"/>
          <p:cNvPicPr preferRelativeResize="0"/>
          <p:nvPr/>
        </p:nvPicPr>
        <p:blipFill>
          <a:blip r:embed="rId3">
            <a:alphaModFix/>
          </a:blip>
          <a:stretch>
            <a:fillRect/>
          </a:stretch>
        </p:blipFill>
        <p:spPr>
          <a:xfrm>
            <a:off x="5302875" y="1056800"/>
            <a:ext cx="3703225" cy="3029911"/>
          </a:xfrm>
          <a:prstGeom prst="rect">
            <a:avLst/>
          </a:prstGeom>
          <a:noFill/>
          <a:ln>
            <a:noFill/>
          </a:ln>
        </p:spPr>
      </p:pic>
      <p:sp>
        <p:nvSpPr>
          <p:cNvPr id="332" name="Google Shape;332;p21"/>
          <p:cNvSpPr txBox="1"/>
          <p:nvPr/>
        </p:nvSpPr>
        <p:spPr>
          <a:xfrm>
            <a:off x="5281075" y="4268675"/>
            <a:ext cx="37032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highlight>
                  <a:srgbClr val="FFFFFF"/>
                </a:highlight>
              </a:rPr>
              <a:t>3 anchor boxes (dotted) and the shift/scale applied to them to fit the object precisely (solid). Several anchors can map to the same object.</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