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34"/>
  </p:notesMasterIdLst>
  <p:sldIdLst>
    <p:sldId id="256" r:id="rId2"/>
    <p:sldId id="262" r:id="rId3"/>
    <p:sldId id="385" r:id="rId4"/>
    <p:sldId id="376" r:id="rId5"/>
    <p:sldId id="340" r:id="rId6"/>
    <p:sldId id="387" r:id="rId7"/>
    <p:sldId id="388" r:id="rId8"/>
    <p:sldId id="389" r:id="rId9"/>
    <p:sldId id="390" r:id="rId10"/>
    <p:sldId id="345" r:id="rId11"/>
    <p:sldId id="391" r:id="rId12"/>
    <p:sldId id="392" r:id="rId13"/>
    <p:sldId id="393" r:id="rId14"/>
    <p:sldId id="363" r:id="rId15"/>
    <p:sldId id="394" r:id="rId16"/>
    <p:sldId id="386" r:id="rId17"/>
    <p:sldId id="395" r:id="rId18"/>
    <p:sldId id="396" r:id="rId19"/>
    <p:sldId id="409" r:id="rId20"/>
    <p:sldId id="398" r:id="rId21"/>
    <p:sldId id="399" r:id="rId22"/>
    <p:sldId id="375" r:id="rId23"/>
    <p:sldId id="330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3BD3D"/>
    <a:srgbClr val="0062C4"/>
    <a:srgbClr val="00F256"/>
    <a:srgbClr val="03E74A"/>
    <a:srgbClr val="03CF42"/>
    <a:srgbClr val="FF4F2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0" autoAdjust="0"/>
    <p:restoredTop sz="93525" autoAdjust="0"/>
  </p:normalViewPr>
  <p:slideViewPr>
    <p:cSldViewPr>
      <p:cViewPr varScale="1">
        <p:scale>
          <a:sx n="70" d="100"/>
          <a:sy n="70" d="100"/>
        </p:scale>
        <p:origin x="115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pandana:Desktop:Workbook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pandana:Desktop:Workbook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pandana:Desktop:Workbook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667313359074394E-2"/>
          <c:y val="1.8181818181818198E-2"/>
          <c:w val="0.87042125984251995"/>
          <c:h val="0.8456175269757949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Mahout</c:v>
                </c:pt>
              </c:strCache>
            </c:strRef>
          </c:tx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300</c:v>
                </c:pt>
                <c:pt idx="7">
                  <c:v>500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91.831000000000003</c:v>
                </c:pt>
                <c:pt idx="1">
                  <c:v>92.321999999999974</c:v>
                </c:pt>
                <c:pt idx="2">
                  <c:v>95.989000000000004</c:v>
                </c:pt>
                <c:pt idx="3">
                  <c:v>96.78</c:v>
                </c:pt>
                <c:pt idx="4">
                  <c:v>115.64</c:v>
                </c:pt>
                <c:pt idx="5">
                  <c:v>130.02000000000001</c:v>
                </c:pt>
                <c:pt idx="6">
                  <c:v>150.76</c:v>
                </c:pt>
                <c:pt idx="7">
                  <c:v>172.67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Sheet1!$J$1</c:f>
              <c:strCache>
                <c:ptCount val="1"/>
              </c:strCache>
            </c:strRef>
          </c:tx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300</c:v>
                </c:pt>
                <c:pt idx="7">
                  <c:v>500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0</c:v>
                </c:pt>
                <c:pt idx="1">
                  <c:v>0.2</c:v>
                </c:pt>
                <c:pt idx="2">
                  <c:v>4</c:v>
                </c:pt>
                <c:pt idx="3">
                  <c:v>22</c:v>
                </c:pt>
                <c:pt idx="4">
                  <c:v>56</c:v>
                </c:pt>
                <c:pt idx="5">
                  <c:v>101</c:v>
                </c:pt>
                <c:pt idx="6">
                  <c:v>178.65</c:v>
                </c:pt>
                <c:pt idx="7">
                  <c:v>269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919944"/>
        <c:axId val="187917200"/>
      </c:scatterChart>
      <c:valAx>
        <c:axId val="187919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7917200"/>
        <c:crosses val="autoZero"/>
        <c:crossBetween val="midCat"/>
      </c:valAx>
      <c:valAx>
        <c:axId val="187917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9199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8103731743067104"/>
          <c:y val="0.38459723216416097"/>
          <c:w val="0.115767793988553"/>
          <c:h val="0.2217146265807679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3557961504811906E-2"/>
          <c:y val="0.132407407407407"/>
          <c:w val="0.64822506561679805"/>
          <c:h val="0.671543452901720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Mahout</c:v>
                </c:pt>
              </c:strCache>
            </c:strRef>
          </c:tx>
          <c:xVal>
            <c:numRef>
              <c:f>Sheet1!$B$2:$B$14</c:f>
              <c:numCache>
                <c:formatCode>General</c:formatCode>
                <c:ptCount val="13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300</c:v>
                </c:pt>
                <c:pt idx="7">
                  <c:v>500</c:v>
                </c:pt>
                <c:pt idx="8">
                  <c:v>750</c:v>
                </c:pt>
                <c:pt idx="9">
                  <c:v>1000</c:v>
                </c:pt>
                <c:pt idx="10">
                  <c:v>1200</c:v>
                </c:pt>
                <c:pt idx="11">
                  <c:v>1500</c:v>
                </c:pt>
                <c:pt idx="12">
                  <c:v>2000</c:v>
                </c:pt>
              </c:numCache>
            </c:numRef>
          </c:xVal>
          <c:yVal>
            <c:numRef>
              <c:f>Sheet1!$G$2:$G$14</c:f>
              <c:numCache>
                <c:formatCode>General</c:formatCode>
                <c:ptCount val="13"/>
                <c:pt idx="0">
                  <c:v>91.831000000000003</c:v>
                </c:pt>
                <c:pt idx="1">
                  <c:v>92.322000000000003</c:v>
                </c:pt>
                <c:pt idx="2">
                  <c:v>95.989000000000004</c:v>
                </c:pt>
                <c:pt idx="3">
                  <c:v>96.78</c:v>
                </c:pt>
                <c:pt idx="4">
                  <c:v>115.64</c:v>
                </c:pt>
                <c:pt idx="5">
                  <c:v>130.02000000000001</c:v>
                </c:pt>
                <c:pt idx="6">
                  <c:v>150.76</c:v>
                </c:pt>
                <c:pt idx="7">
                  <c:v>172.67</c:v>
                </c:pt>
                <c:pt idx="8">
                  <c:v>187.51</c:v>
                </c:pt>
                <c:pt idx="9">
                  <c:v>195.28</c:v>
                </c:pt>
                <c:pt idx="10">
                  <c:v>210.46</c:v>
                </c:pt>
                <c:pt idx="11">
                  <c:v>225.3</c:v>
                </c:pt>
                <c:pt idx="12">
                  <c:v>234.78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917592"/>
        <c:axId val="187919160"/>
      </c:scatterChart>
      <c:valAx>
        <c:axId val="187917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7919160"/>
        <c:crosses val="autoZero"/>
        <c:crossBetween val="midCat"/>
      </c:valAx>
      <c:valAx>
        <c:axId val="187919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91759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918421534517499"/>
          <c:y val="3.5714285714285698E-2"/>
          <c:w val="0.69370390038454499"/>
          <c:h val="0.875498005931076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Hadoop</c:v>
                </c:pt>
              </c:strCache>
            </c:strRef>
          </c:tx>
          <c:marker>
            <c:symbol val="none"/>
          </c:marker>
          <c:xVal>
            <c:numRef>
              <c:f>Sheet1!$L$3:$L$10</c:f>
              <c:numCache>
                <c:formatCode>General</c:formatCode>
                <c:ptCount val="8"/>
                <c:pt idx="0">
                  <c:v>50</c:v>
                </c:pt>
                <c:pt idx="1">
                  <c:v>70</c:v>
                </c:pt>
                <c:pt idx="2">
                  <c:v>100</c:v>
                </c:pt>
                <c:pt idx="3">
                  <c:v>200</c:v>
                </c:pt>
                <c:pt idx="4">
                  <c:v>500</c:v>
                </c:pt>
                <c:pt idx="5">
                  <c:v>1000</c:v>
                </c:pt>
                <c:pt idx="6">
                  <c:v>1200</c:v>
                </c:pt>
                <c:pt idx="7">
                  <c:v>2000</c:v>
                </c:pt>
              </c:numCache>
            </c:numRef>
          </c:xVal>
          <c:yVal>
            <c:numRef>
              <c:f>Sheet1!$M$3:$M$10</c:f>
              <c:numCache>
                <c:formatCode>General</c:formatCode>
                <c:ptCount val="8"/>
                <c:pt idx="0">
                  <c:v>618</c:v>
                </c:pt>
                <c:pt idx="1">
                  <c:v>667</c:v>
                </c:pt>
                <c:pt idx="2">
                  <c:v>723</c:v>
                </c:pt>
                <c:pt idx="3">
                  <c:v>840</c:v>
                </c:pt>
                <c:pt idx="4">
                  <c:v>1080</c:v>
                </c:pt>
                <c:pt idx="5">
                  <c:v>1920</c:v>
                </c:pt>
                <c:pt idx="6">
                  <c:v>2520</c:v>
                </c:pt>
                <c:pt idx="7">
                  <c:v>3240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Sheet1!$O$2</c:f>
              <c:strCache>
                <c:ptCount val="1"/>
                <c:pt idx="0">
                  <c:v>Mahout</c:v>
                </c:pt>
              </c:strCache>
            </c:strRef>
          </c:tx>
          <c:marker>
            <c:symbol val="none"/>
          </c:marker>
          <c:xVal>
            <c:numRef>
              <c:f>Sheet1!$L$3:$L$10</c:f>
              <c:numCache>
                <c:formatCode>General</c:formatCode>
                <c:ptCount val="8"/>
                <c:pt idx="0">
                  <c:v>50</c:v>
                </c:pt>
                <c:pt idx="1">
                  <c:v>70</c:v>
                </c:pt>
                <c:pt idx="2">
                  <c:v>100</c:v>
                </c:pt>
                <c:pt idx="3">
                  <c:v>200</c:v>
                </c:pt>
                <c:pt idx="4">
                  <c:v>500</c:v>
                </c:pt>
                <c:pt idx="5">
                  <c:v>1000</c:v>
                </c:pt>
                <c:pt idx="6">
                  <c:v>1200</c:v>
                </c:pt>
                <c:pt idx="7">
                  <c:v>2000</c:v>
                </c:pt>
              </c:numCache>
            </c:numRef>
          </c:xVal>
          <c:yVal>
            <c:numRef>
              <c:f>Sheet1!$O$3:$O$10</c:f>
              <c:numCache>
                <c:formatCode>General</c:formatCode>
                <c:ptCount val="8"/>
                <c:pt idx="0">
                  <c:v>369</c:v>
                </c:pt>
                <c:pt idx="1">
                  <c:v>383</c:v>
                </c:pt>
                <c:pt idx="2">
                  <c:v>420</c:v>
                </c:pt>
                <c:pt idx="3">
                  <c:v>520</c:v>
                </c:pt>
                <c:pt idx="4">
                  <c:v>690</c:v>
                </c:pt>
                <c:pt idx="5">
                  <c:v>841</c:v>
                </c:pt>
                <c:pt idx="6">
                  <c:v>989</c:v>
                </c:pt>
                <c:pt idx="7">
                  <c:v>1200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31680"/>
        <c:axId val="187432856"/>
      </c:scatterChart>
      <c:valAx>
        <c:axId val="18743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7432856"/>
        <c:crosses val="autoZero"/>
        <c:crossBetween val="midCat"/>
      </c:valAx>
      <c:valAx>
        <c:axId val="187432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4316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31AD6-D2B8-44F2-8B84-CA8BDD641FE0}" type="datetimeFigureOut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9C787-4363-4DE4-A17F-93022291DE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4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8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2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7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4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0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02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8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3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9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8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6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5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C787-4363-4DE4-A17F-93022291DE7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2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77350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48400" y="0"/>
            <a:ext cx="1828800" cy="762000"/>
          </a:xfrm>
          <a:prstGeom prst="rect">
            <a:avLst/>
          </a:prstGeom>
          <a:solidFill>
            <a:srgbClr val="0062C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37170" y="0"/>
            <a:ext cx="1306830" cy="1085850"/>
          </a:xfrm>
          <a:prstGeom prst="rect">
            <a:avLst/>
          </a:prstGeom>
          <a:solidFill>
            <a:srgbClr val="03BD3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048500" y="266700"/>
            <a:ext cx="1828800" cy="182880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534400" y="666750"/>
            <a:ext cx="609600" cy="1828800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6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38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662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144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649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028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8492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4131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61979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1523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586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6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0156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7287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526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6172200"/>
            <a:ext cx="365760" cy="365760"/>
          </a:xfrm>
          <a:prstGeom prst="rect">
            <a:avLst/>
          </a:prstGeom>
          <a:solidFill>
            <a:srgbClr val="006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8660" y="6416040"/>
            <a:ext cx="36576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12520" y="6416040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16380" y="6416040"/>
            <a:ext cx="365760" cy="365760"/>
          </a:xfrm>
          <a:prstGeom prst="rect">
            <a:avLst/>
          </a:prstGeom>
          <a:solidFill>
            <a:srgbClr val="03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920240" y="6416040"/>
            <a:ext cx="365760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90154" y="6150428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052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6416040"/>
            <a:ext cx="365760" cy="365760"/>
          </a:xfrm>
          <a:prstGeom prst="rect">
            <a:avLst/>
          </a:prstGeom>
          <a:solidFill>
            <a:srgbClr val="006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8660" y="6172200"/>
            <a:ext cx="36576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12520" y="6416040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16380" y="6416040"/>
            <a:ext cx="365760" cy="365760"/>
          </a:xfrm>
          <a:prstGeom prst="rect">
            <a:avLst/>
          </a:prstGeom>
          <a:solidFill>
            <a:srgbClr val="03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920240" y="6416040"/>
            <a:ext cx="365760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49382" y="6150428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Weka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559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6416040"/>
            <a:ext cx="365760" cy="365760"/>
          </a:xfrm>
          <a:prstGeom prst="rect">
            <a:avLst/>
          </a:prstGeom>
          <a:solidFill>
            <a:srgbClr val="006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8660" y="6416040"/>
            <a:ext cx="36576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12520" y="6172200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16380" y="6416040"/>
            <a:ext cx="365760" cy="365760"/>
          </a:xfrm>
          <a:prstGeom prst="rect">
            <a:avLst/>
          </a:prstGeom>
          <a:solidFill>
            <a:srgbClr val="03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920240" y="6416040"/>
            <a:ext cx="365760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1278" y="6150428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Mahout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284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_U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6416040"/>
            <a:ext cx="365760" cy="365760"/>
          </a:xfrm>
          <a:prstGeom prst="rect">
            <a:avLst/>
          </a:prstGeom>
          <a:solidFill>
            <a:srgbClr val="006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8660" y="6416040"/>
            <a:ext cx="36576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12520" y="6416040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16380" y="6172200"/>
            <a:ext cx="365760" cy="365760"/>
          </a:xfrm>
          <a:prstGeom prst="rect">
            <a:avLst/>
          </a:prstGeom>
          <a:solidFill>
            <a:srgbClr val="03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920240" y="6416040"/>
            <a:ext cx="365760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468" y="6150428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Hadoop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284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6416040"/>
            <a:ext cx="365760" cy="365760"/>
          </a:xfrm>
          <a:prstGeom prst="rect">
            <a:avLst/>
          </a:prstGeom>
          <a:solidFill>
            <a:srgbClr val="006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8660" y="6416040"/>
            <a:ext cx="36576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12520" y="6416040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16380" y="6416040"/>
            <a:ext cx="365760" cy="365760"/>
          </a:xfrm>
          <a:prstGeom prst="rect">
            <a:avLst/>
          </a:prstGeom>
          <a:solidFill>
            <a:srgbClr val="03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920240" y="6172200"/>
            <a:ext cx="365760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290354" y="6150428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Conclusion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284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2843950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48400" y="0"/>
            <a:ext cx="1828800" cy="762000"/>
          </a:xfrm>
          <a:prstGeom prst="rect">
            <a:avLst/>
          </a:prstGeom>
          <a:solidFill>
            <a:srgbClr val="0062C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837170" y="0"/>
            <a:ext cx="1306830" cy="1085850"/>
          </a:xfrm>
          <a:prstGeom prst="rect">
            <a:avLst/>
          </a:prstGeom>
          <a:solidFill>
            <a:srgbClr val="03BD3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048500" y="266700"/>
            <a:ext cx="1828800" cy="182880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34400" y="666750"/>
            <a:ext cx="609600" cy="1828800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41350" y="4191000"/>
            <a:ext cx="6858000" cy="106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49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11/15/2014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9ED84B-F1D3-48DF-92C1-F9032C64D0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68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68" r:id="rId3"/>
    <p:sldLayoutId id="2147483764" r:id="rId4"/>
    <p:sldLayoutId id="2147483765" r:id="rId5"/>
    <p:sldLayoutId id="2147483766" r:id="rId6"/>
    <p:sldLayoutId id="2147483767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666" r:id="rId2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657350" y="1323350"/>
            <a:ext cx="5161980" cy="223860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COEN </a:t>
            </a:r>
            <a:r>
              <a:rPr lang="en-US" sz="3200" dirty="0" smtClean="0"/>
              <a:t>242 – Winter2015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2800" b="1" dirty="0" smtClean="0"/>
              <a:t>Group 4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57350" y="4901350"/>
            <a:ext cx="6858000" cy="119465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Big Data Project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900" dirty="0" smtClean="0"/>
              <a:t>Spam Filtering using Naïve Bayes</a:t>
            </a:r>
            <a:endParaRPr lang="en-US" sz="4900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685800" y="2819400"/>
            <a:ext cx="3676651" cy="1705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Ajay </a:t>
            </a:r>
            <a:r>
              <a:rPr lang="en-US" sz="1600" dirty="0" err="1"/>
              <a:t>Videkar</a:t>
            </a:r>
            <a:r>
              <a:rPr lang="en-US" sz="1600" dirty="0"/>
              <a:t> (W1111605)</a:t>
            </a:r>
          </a:p>
          <a:p>
            <a:pPr algn="l"/>
            <a:r>
              <a:rPr lang="en-US" sz="1600" dirty="0" err="1"/>
              <a:t>Harsha</a:t>
            </a:r>
            <a:r>
              <a:rPr lang="en-US" sz="1600" dirty="0"/>
              <a:t> </a:t>
            </a:r>
            <a:r>
              <a:rPr lang="en-US" sz="1600" dirty="0" err="1"/>
              <a:t>Teja</a:t>
            </a:r>
            <a:r>
              <a:rPr lang="en-US" sz="1600" dirty="0"/>
              <a:t> </a:t>
            </a:r>
            <a:r>
              <a:rPr lang="en-US" sz="1600" dirty="0" err="1"/>
              <a:t>Kanikicherla</a:t>
            </a:r>
            <a:r>
              <a:rPr lang="en-US" sz="1600" dirty="0"/>
              <a:t> (W1071900)</a:t>
            </a:r>
          </a:p>
          <a:p>
            <a:pPr algn="l"/>
            <a:r>
              <a:rPr lang="en-US" sz="1600" dirty="0" err="1"/>
              <a:t>Harshkumar</a:t>
            </a:r>
            <a:r>
              <a:rPr lang="en-US" sz="1600" dirty="0"/>
              <a:t> Pandya (W1114569)</a:t>
            </a:r>
          </a:p>
          <a:p>
            <a:pPr algn="l"/>
            <a:r>
              <a:rPr lang="en-US" sz="1600" dirty="0"/>
              <a:t>Jillian Carleton (W0355725)</a:t>
            </a:r>
          </a:p>
          <a:p>
            <a:pPr algn="l"/>
            <a:r>
              <a:rPr lang="en-US" sz="1600" dirty="0" err="1"/>
              <a:t>Lakshitha</a:t>
            </a:r>
            <a:r>
              <a:rPr lang="en-US" sz="1600" dirty="0"/>
              <a:t>  Raj </a:t>
            </a:r>
            <a:r>
              <a:rPr lang="en-US" sz="1600" dirty="0" err="1"/>
              <a:t>Vasanadu</a:t>
            </a:r>
            <a:r>
              <a:rPr lang="en-US" sz="1600" dirty="0"/>
              <a:t> (W1115006)</a:t>
            </a: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5086349" y="2819400"/>
            <a:ext cx="3676651" cy="1705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/>
              <a:t>Pratham</a:t>
            </a:r>
            <a:r>
              <a:rPr lang="en-US" sz="1600" dirty="0"/>
              <a:t> Vasa (W1136169)</a:t>
            </a:r>
          </a:p>
          <a:p>
            <a:pPr algn="l"/>
            <a:r>
              <a:rPr lang="en-US" sz="1600" dirty="0"/>
              <a:t>Seema Sardesai (W1008598)</a:t>
            </a:r>
          </a:p>
          <a:p>
            <a:pPr algn="l"/>
            <a:r>
              <a:rPr lang="en-US" sz="1600" dirty="0" err="1"/>
              <a:t>Shrividya</a:t>
            </a:r>
            <a:r>
              <a:rPr lang="en-US" sz="1600" dirty="0"/>
              <a:t> </a:t>
            </a:r>
            <a:r>
              <a:rPr lang="en-US" sz="1600" dirty="0" err="1"/>
              <a:t>Manmohan</a:t>
            </a:r>
            <a:r>
              <a:rPr lang="en-US" sz="1600" dirty="0"/>
              <a:t> (W1026992)</a:t>
            </a:r>
          </a:p>
          <a:p>
            <a:pPr algn="l"/>
            <a:r>
              <a:rPr lang="en-US" sz="1600" dirty="0" err="1"/>
              <a:t>Spandana</a:t>
            </a:r>
            <a:r>
              <a:rPr lang="en-US" sz="1600" dirty="0"/>
              <a:t> </a:t>
            </a:r>
            <a:r>
              <a:rPr lang="en-US" sz="1600" dirty="0" err="1"/>
              <a:t>Namburu</a:t>
            </a:r>
            <a:r>
              <a:rPr lang="en-US" sz="1600" dirty="0"/>
              <a:t> (W1060542)</a:t>
            </a:r>
          </a:p>
          <a:p>
            <a:pPr algn="l"/>
            <a:r>
              <a:rPr lang="en-US" sz="1600" dirty="0"/>
              <a:t>Srinivas Reddy (W1136100)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724400" y="2819400"/>
            <a:ext cx="0" cy="190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Weka</a:t>
            </a:r>
            <a:r>
              <a:rPr lang="en-US" sz="6000" dirty="0" smtClean="0"/>
              <a:t> Performance Analysis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Analysis Snapshot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9"/>
          <a:stretch/>
        </p:blipFill>
        <p:spPr>
          <a:xfrm>
            <a:off x="272595" y="1690689"/>
            <a:ext cx="8598810" cy="43370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Mahout Performance Analysis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Analysis Snapshot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7"/>
          <a:stretch/>
        </p:blipFill>
        <p:spPr>
          <a:xfrm>
            <a:off x="204327" y="1600200"/>
            <a:ext cx="8735347" cy="4191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6858000" cy="1194650"/>
          </a:xfrm>
        </p:spPr>
        <p:txBody>
          <a:bodyPr/>
          <a:lstStyle/>
          <a:p>
            <a:r>
              <a:rPr lang="en-US" sz="5400" dirty="0" smtClean="0"/>
              <a:t>Hadoop </a:t>
            </a:r>
            <a:r>
              <a:rPr lang="en-US" sz="5400" dirty="0" err="1" smtClean="0"/>
              <a:t>MapReduce</a:t>
            </a:r>
            <a:r>
              <a:rPr lang="en-US" sz="5400" dirty="0" smtClean="0"/>
              <a:t> Framework</a:t>
            </a:r>
            <a:endParaRPr lang="en-US" sz="5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4724400" y="1447801"/>
            <a:ext cx="381304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the dataset into training and testing data using python script</a:t>
            </a:r>
          </a:p>
          <a:p>
            <a:r>
              <a:rPr lang="en-US" dirty="0"/>
              <a:t>Implemented </a:t>
            </a:r>
            <a:r>
              <a:rPr lang="en-US" dirty="0" err="1"/>
              <a:t>MapReduce</a:t>
            </a:r>
            <a:r>
              <a:rPr lang="en-US" dirty="0"/>
              <a:t> to get the </a:t>
            </a:r>
            <a:r>
              <a:rPr lang="en-US" dirty="0" err="1"/>
              <a:t>InvertedIndex</a:t>
            </a:r>
            <a:r>
              <a:rPr lang="en-US" dirty="0"/>
              <a:t> of each word for spam and ham emails  separately</a:t>
            </a:r>
          </a:p>
          <a:p>
            <a:r>
              <a:rPr lang="en-US" dirty="0"/>
              <a:t>Implemented the Naïve Bayes algorithm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4297" y="4301331"/>
            <a:ext cx="452437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45" y="4124124"/>
            <a:ext cx="1362075" cy="13620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858072" y="3886200"/>
            <a:ext cx="0" cy="1998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Conclusion</a:t>
            </a:r>
            <a:endParaRPr lang="en-US" sz="5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Results</a:t>
            </a:r>
          </a:p>
          <a:p>
            <a:r>
              <a:rPr lang="en-US" dirty="0" smtClean="0"/>
              <a:t>Comparison on different datasets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4724400" y="1447801"/>
            <a:ext cx="381304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Small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82700"/>
              </p:ext>
            </p:extLst>
          </p:nvPr>
        </p:nvGraphicFramePr>
        <p:xfrm>
          <a:off x="628652" y="1772288"/>
          <a:ext cx="7886697" cy="42475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615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Data size(in Mb)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WEKA 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Mahout(sec)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Weka</a:t>
                      </a:r>
                      <a:r>
                        <a:rPr lang="en-US" sz="1400" dirty="0" smtClean="0"/>
                        <a:t> (%)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Mahout (%)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Hadoop (min)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Hadoop (%)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91.831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92.53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98.41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92.322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91.2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98.93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10.3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95.989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91.5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98.69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96.78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92.3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98.73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11.01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92.3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115.64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91.1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98.89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130.02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90.5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98.95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178.65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92.1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98.73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172.67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92.3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98.37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91.5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Big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11155"/>
              </p:ext>
            </p:extLst>
          </p:nvPr>
        </p:nvGraphicFramePr>
        <p:xfrm>
          <a:off x="628652" y="1986214"/>
          <a:ext cx="7886697" cy="28855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615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Data size(in Mb)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WEKA</a:t>
                      </a:r>
                      <a:r>
                        <a:rPr lang="en-US" sz="1400" u="none" strike="noStrike" dirty="0" smtClean="0">
                          <a:effectLst/>
                        </a:rPr>
                        <a:t>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Mahout</a:t>
                      </a:r>
                      <a:r>
                        <a:rPr lang="en-US" sz="1400" u="none" strike="noStrike" dirty="0" smtClean="0">
                          <a:effectLst/>
                        </a:rPr>
                        <a:t>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+mn-lt"/>
                        </a:rPr>
                        <a:t>Weka</a:t>
                      </a:r>
                      <a:r>
                        <a:rPr lang="en-US" sz="1400" dirty="0" smtClean="0">
                          <a:latin typeface="+mn-lt"/>
                        </a:rPr>
                        <a:t> (%)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Mahout (%)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Hadoop (min)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Hadoop(%)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750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347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187.51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89.6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98.43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90.67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1000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715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195.28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88.7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98.12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32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90.4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1200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904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210.46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88.5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97.9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1500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225.3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98.1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42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91.1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53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2000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234.78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98.13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54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90.7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Comparison: Mahout vs WEKA </a:t>
            </a:r>
            <a:r>
              <a:rPr lang="en-US" dirty="0" smtClean="0"/>
              <a:t>(Small Dataset)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685800" y="1905000"/>
          <a:ext cx="7950199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86200" y="566102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size in MB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51" y="3342760"/>
            <a:ext cx="137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(sec)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4800" y="4038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Weka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75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4262" y="1905000"/>
            <a:ext cx="5486400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3590" y="2042160"/>
            <a:ext cx="365760" cy="365760"/>
          </a:xfrm>
          <a:prstGeom prst="rect">
            <a:avLst/>
          </a:prstGeom>
          <a:solidFill>
            <a:srgbClr val="006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61462" y="2596787"/>
            <a:ext cx="5486400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Weka</a:t>
            </a:r>
            <a:r>
              <a:rPr lang="en-US" dirty="0" smtClean="0"/>
              <a:t> Performance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3590" y="2733947"/>
            <a:ext cx="82296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18662" y="3288574"/>
            <a:ext cx="5486400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Mahout Performance 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3590" y="3425734"/>
            <a:ext cx="12801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75862" y="3980361"/>
            <a:ext cx="5486400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Hadoop </a:t>
            </a:r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3590" y="4117521"/>
            <a:ext cx="1737360" cy="365760"/>
          </a:xfrm>
          <a:prstGeom prst="rect">
            <a:avLst/>
          </a:prstGeom>
          <a:solidFill>
            <a:srgbClr val="03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5364" y="4781653"/>
            <a:ext cx="2203266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9356" y="4672146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Book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90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Comparison: Performance of Mahout for different </a:t>
            </a:r>
            <a:r>
              <a:rPr lang="en-US" dirty="0" smtClean="0"/>
              <a:t>Dataset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506800"/>
              </p:ext>
            </p:extLst>
          </p:nvPr>
        </p:nvGraphicFramePr>
        <p:xfrm>
          <a:off x="1409414" y="1793174"/>
          <a:ext cx="6820186" cy="4074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98539" y="56095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size in MB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36289" y="3682299"/>
            <a:ext cx="10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Time(sec)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Comparison: Mahout vs Hadoop (implemented) for different </a:t>
            </a:r>
            <a:r>
              <a:rPr lang="en-US" dirty="0" smtClean="0"/>
              <a:t>Dataset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440566"/>
              </p:ext>
            </p:extLst>
          </p:nvPr>
        </p:nvGraphicFramePr>
        <p:xfrm>
          <a:off x="1207534" y="1921492"/>
          <a:ext cx="7307815" cy="391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14045" y="57150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size in MB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21015" y="370422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4325" y="1825625"/>
            <a:ext cx="7675350" cy="4351338"/>
          </a:xfrm>
        </p:spPr>
        <p:txBody>
          <a:bodyPr/>
          <a:lstStyle/>
          <a:p>
            <a:r>
              <a:rPr lang="en-US" dirty="0" smtClean="0"/>
              <a:t>We observed </a:t>
            </a:r>
            <a:r>
              <a:rPr lang="en-US" dirty="0"/>
              <a:t>that </a:t>
            </a:r>
            <a:r>
              <a:rPr lang="en-US" dirty="0" smtClean="0"/>
              <a:t>WEKA </a:t>
            </a:r>
            <a:r>
              <a:rPr lang="en-US" dirty="0"/>
              <a:t>performs better than Mahout/Hadoop for small size datasets (till about 200Mb) </a:t>
            </a:r>
            <a:endParaRPr lang="en-US" dirty="0" smtClean="0"/>
          </a:p>
          <a:p>
            <a:r>
              <a:rPr lang="en-US" dirty="0"/>
              <a:t>For medium and large dataset sizes, Mahout/Hadoop </a:t>
            </a:r>
            <a:r>
              <a:rPr lang="en-US" dirty="0" smtClean="0"/>
              <a:t>performs </a:t>
            </a:r>
            <a:r>
              <a:rPr lang="en-US" dirty="0"/>
              <a:t>better than WEKA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because the setup time taken by Mahout/Hadoop to run a job is very </a:t>
            </a:r>
            <a:r>
              <a:rPr lang="en-US" dirty="0" smtClean="0"/>
              <a:t>long</a:t>
            </a:r>
          </a:p>
          <a:p>
            <a:r>
              <a:rPr lang="en-US" dirty="0" smtClean="0"/>
              <a:t>We observed </a:t>
            </a:r>
            <a:r>
              <a:rPr lang="en-US" dirty="0"/>
              <a:t>that the build time of WEKA increases exponentially as we increased the dataset size while Mahout/Hadoop </a:t>
            </a:r>
            <a:r>
              <a:rPr lang="en-US" dirty="0" smtClean="0"/>
              <a:t>shows </a:t>
            </a:r>
            <a:r>
              <a:rPr lang="en-US" dirty="0"/>
              <a:t>a linear </a:t>
            </a:r>
            <a:r>
              <a:rPr lang="en-US" dirty="0" smtClean="0"/>
              <a:t>increase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33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Model Illustration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5"/>
          <a:stretch/>
        </p:blipFill>
        <p:spPr>
          <a:xfrm>
            <a:off x="1295400" y="1516301"/>
            <a:ext cx="6553200" cy="46606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Data Cleaning (1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r="38333" b="32214"/>
          <a:stretch/>
        </p:blipFill>
        <p:spPr>
          <a:xfrm>
            <a:off x="1790700" y="1828800"/>
            <a:ext cx="5562600" cy="34848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00400" y="5399533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pst</a:t>
            </a:r>
            <a:r>
              <a:rPr lang="en-US" dirty="0" smtClean="0"/>
              <a:t> to .txt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Data Cleaning</a:t>
            </a:r>
            <a:r>
              <a:rPr lang="en-US" dirty="0"/>
              <a:t>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53332" b="48518"/>
          <a:stretch/>
        </p:blipFill>
        <p:spPr>
          <a:xfrm>
            <a:off x="609600" y="2004331"/>
            <a:ext cx="3657600" cy="26466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4823731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Breaking Text Files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557426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.txt to .csv conversion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57500" b="33696"/>
          <a:stretch/>
        </p:blipFill>
        <p:spPr>
          <a:xfrm>
            <a:off x="5124450" y="2004331"/>
            <a:ext cx="3276600" cy="34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246895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Driver.java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 b="45158"/>
          <a:stretch/>
        </p:blipFill>
        <p:spPr>
          <a:xfrm>
            <a:off x="162835" y="1303360"/>
            <a:ext cx="4191000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2500"/>
          <a:stretch/>
        </p:blipFill>
        <p:spPr>
          <a:xfrm>
            <a:off x="4427857" y="1303360"/>
            <a:ext cx="4639943" cy="2516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75175" y="3884194"/>
            <a:ext cx="13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Mapper.java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 b="26285"/>
          <a:stretch/>
        </p:blipFill>
        <p:spPr>
          <a:xfrm>
            <a:off x="2705100" y="4210618"/>
            <a:ext cx="3733800" cy="25790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67049" y="5315501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41350" y="4191000"/>
            <a:ext cx="68580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Description</a:t>
            </a:r>
          </a:p>
          <a:p>
            <a:r>
              <a:rPr lang="en-US" dirty="0"/>
              <a:t>Enron E-mail Dataset</a:t>
            </a:r>
          </a:p>
          <a:p>
            <a:r>
              <a:rPr lang="en-US" dirty="0"/>
              <a:t>Naive Bayes Overview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Training and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30817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66" b="17391"/>
          <a:stretch/>
        </p:blipFill>
        <p:spPr>
          <a:xfrm>
            <a:off x="1562100" y="1686140"/>
            <a:ext cx="6019800" cy="42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3" r="75000" b="12945"/>
          <a:stretch/>
        </p:blipFill>
        <p:spPr>
          <a:xfrm>
            <a:off x="1752600" y="1960894"/>
            <a:ext cx="2286000" cy="3200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5410200"/>
            <a:ext cx="283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 Inverted Index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67" b="30731"/>
          <a:stretch/>
        </p:blipFill>
        <p:spPr>
          <a:xfrm>
            <a:off x="5486400" y="1600200"/>
            <a:ext cx="1905000" cy="3561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2712" y="5410200"/>
            <a:ext cx="287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 Inverted Index </a:t>
            </a: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5987019"/>
            <a:ext cx="20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 Output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" r="1388" b="5482"/>
          <a:stretch/>
        </p:blipFill>
        <p:spPr>
          <a:xfrm>
            <a:off x="628650" y="1617828"/>
            <a:ext cx="775411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2" y="1537648"/>
            <a:ext cx="1005840" cy="995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2" y="3207586"/>
            <a:ext cx="1005840" cy="100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2" y="4800600"/>
            <a:ext cx="1005840" cy="100584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5290" y="3204807"/>
            <a:ext cx="6342420" cy="1504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PROBLEM DESCRIPTION</a:t>
            </a:r>
          </a:p>
          <a:p>
            <a:r>
              <a:rPr lang="en-US" sz="2000" dirty="0"/>
              <a:t>Email Classification as Spam or Ham</a:t>
            </a:r>
          </a:p>
          <a:p>
            <a:r>
              <a:rPr lang="en-US" sz="2000" dirty="0"/>
              <a:t>Performance </a:t>
            </a:r>
            <a:r>
              <a:rPr lang="en-US" sz="2000" dirty="0" err="1"/>
              <a:t>comparision</a:t>
            </a:r>
            <a:r>
              <a:rPr lang="en-US" sz="2000" dirty="0"/>
              <a:t> of </a:t>
            </a:r>
            <a:r>
              <a:rPr lang="en-US" sz="2000" dirty="0" err="1"/>
              <a:t>Weka</a:t>
            </a:r>
            <a:r>
              <a:rPr lang="en-US" sz="2000" dirty="0"/>
              <a:t>, Mahout and Hadoop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75290" y="1537648"/>
            <a:ext cx="6342420" cy="1504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GOAL</a:t>
            </a:r>
          </a:p>
          <a:p>
            <a:r>
              <a:rPr lang="en-US" sz="2000" dirty="0" smtClean="0"/>
              <a:t>Performance analysis between machine learning tools such as </a:t>
            </a:r>
            <a:r>
              <a:rPr lang="en-US" sz="2000" dirty="0" err="1" smtClean="0"/>
              <a:t>Weka</a:t>
            </a:r>
            <a:r>
              <a:rPr lang="en-US" sz="2000" dirty="0" smtClean="0"/>
              <a:t>, Apache Mahout and our own Implementation of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over Hadoop for Big Data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75290" y="4871965"/>
            <a:ext cx="6342420" cy="1504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ALGORITHM USED</a:t>
            </a:r>
          </a:p>
          <a:p>
            <a:r>
              <a:rPr lang="en-US" sz="2000" dirty="0"/>
              <a:t>Supervised Learning Technique using Naive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6775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ENRON E-mail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Enron Email Dataset consists of </a:t>
            </a:r>
            <a:r>
              <a:rPr lang="en-US" sz="1800" dirty="0" smtClean="0"/>
              <a:t>emails </a:t>
            </a:r>
            <a:r>
              <a:rPr lang="en-US" sz="1800" dirty="0"/>
              <a:t>of </a:t>
            </a:r>
            <a:r>
              <a:rPr lang="en-US" sz="1800" dirty="0" smtClean="0"/>
              <a:t>the Enron company employees</a:t>
            </a:r>
          </a:p>
          <a:p>
            <a:r>
              <a:rPr lang="en-US" sz="1800" dirty="0" smtClean="0"/>
              <a:t>Enron was </a:t>
            </a:r>
            <a:r>
              <a:rPr lang="en-US" sz="1800" dirty="0"/>
              <a:t>the world's leading energy company </a:t>
            </a:r>
            <a:r>
              <a:rPr lang="en-US" sz="1800" dirty="0" smtClean="0"/>
              <a:t>that went bankrupt</a:t>
            </a:r>
            <a:endParaRPr lang="en-US" sz="1800" dirty="0"/>
          </a:p>
          <a:p>
            <a:r>
              <a:rPr lang="en-US" sz="1800" dirty="0"/>
              <a:t>The dataset contains 517431 messages organized into 150 folders, </a:t>
            </a:r>
            <a:r>
              <a:rPr lang="en-US" sz="1800" dirty="0" smtClean="0"/>
              <a:t>resulting </a:t>
            </a:r>
            <a:r>
              <a:rPr lang="en-US" sz="1800" dirty="0"/>
              <a:t>in 16.8GB of </a:t>
            </a:r>
            <a:r>
              <a:rPr lang="en-US" sz="1800" dirty="0" smtClean="0"/>
              <a:t>data</a:t>
            </a:r>
            <a:endParaRPr lang="en-US" sz="1800" dirty="0"/>
          </a:p>
          <a:p>
            <a:r>
              <a:rPr lang="en-US" sz="1800" dirty="0"/>
              <a:t>Each folder contains sub folders - inbox, sent, </a:t>
            </a:r>
            <a:r>
              <a:rPr lang="en-US" sz="1800" dirty="0" err="1" smtClean="0"/>
              <a:t>discussion_threads</a:t>
            </a:r>
            <a:r>
              <a:rPr lang="en-US" sz="1800" dirty="0"/>
              <a:t>, </a:t>
            </a:r>
            <a:r>
              <a:rPr lang="en-US" sz="1800" dirty="0" err="1"/>
              <a:t>all_documents</a:t>
            </a:r>
            <a:r>
              <a:rPr lang="en-US" sz="1800" dirty="0"/>
              <a:t>, </a:t>
            </a:r>
            <a:r>
              <a:rPr lang="en-US" sz="1800" dirty="0" err="1"/>
              <a:t>deleted_items</a:t>
            </a:r>
            <a:r>
              <a:rPr lang="en-US" sz="1800" dirty="0"/>
              <a:t>. Data Reduction was performed to obtain only the </a:t>
            </a:r>
            <a:r>
              <a:rPr lang="en-US" sz="1800" dirty="0" smtClean="0"/>
              <a:t>Inbox</a:t>
            </a:r>
            <a:endParaRPr lang="en-US" sz="1800" dirty="0"/>
          </a:p>
          <a:p>
            <a:r>
              <a:rPr lang="en-US" sz="1800" dirty="0"/>
              <a:t>Each message consists of the header fields - </a:t>
            </a:r>
            <a:r>
              <a:rPr lang="en-US" sz="1800" dirty="0" err="1"/>
              <a:t>Message_ID</a:t>
            </a:r>
            <a:r>
              <a:rPr lang="en-US" sz="1800" dirty="0"/>
              <a:t>, To, From, Subject, Date and the </a:t>
            </a:r>
            <a:r>
              <a:rPr lang="en-US" sz="1800" dirty="0" smtClean="0"/>
              <a:t>Content</a:t>
            </a:r>
            <a:endParaRPr lang="en-US" sz="1800" dirty="0"/>
          </a:p>
          <a:p>
            <a:r>
              <a:rPr lang="en-US" sz="1800" dirty="0"/>
              <a:t>Dataset consists of both Spam and Ham messages enabling Spam </a:t>
            </a:r>
            <a:r>
              <a:rPr lang="en-US" sz="1800" dirty="0" smtClean="0"/>
              <a:t>filtering</a:t>
            </a:r>
            <a:endParaRPr lang="en-US" sz="1800" dirty="0"/>
          </a:p>
          <a:p>
            <a:r>
              <a:rPr lang="en-US" sz="1800" b="1" dirty="0"/>
              <a:t>Sample email message</a:t>
            </a:r>
            <a:r>
              <a:rPr lang="en-US" sz="1800" b="1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30" y="30493"/>
            <a:ext cx="1858970" cy="1833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4719" y="5029200"/>
            <a:ext cx="2937681" cy="15696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Date: Fri, 2 Nov 2001 12:18:31 -0800 (PST) </a:t>
            </a:r>
          </a:p>
          <a:p>
            <a:r>
              <a:rPr lang="en-US" sz="1200" dirty="0"/>
              <a:t>From: renee.ratcliff@enron.com</a:t>
            </a:r>
          </a:p>
          <a:p>
            <a:r>
              <a:rPr lang="en-US" sz="1200" dirty="0"/>
              <a:t>To: k..</a:t>
            </a:r>
            <a:r>
              <a:rPr lang="en-US" sz="1200" dirty="0" smtClean="0"/>
              <a:t>allen@enron.com</a:t>
            </a:r>
            <a:endParaRPr lang="en-US" sz="1200" dirty="0"/>
          </a:p>
          <a:p>
            <a:r>
              <a:rPr lang="en-US" sz="1200" dirty="0"/>
              <a:t>Subject: RE: </a:t>
            </a:r>
          </a:p>
          <a:p>
            <a:r>
              <a:rPr lang="en-US" sz="1200" dirty="0"/>
              <a:t>Phillip,  </a:t>
            </a:r>
          </a:p>
          <a:p>
            <a:r>
              <a:rPr lang="en-US" sz="1200" dirty="0"/>
              <a:t>&lt;Email Content&gt; </a:t>
            </a:r>
          </a:p>
          <a:p>
            <a:r>
              <a:rPr lang="en-US" sz="1200" dirty="0"/>
              <a:t>Thanks, </a:t>
            </a:r>
          </a:p>
          <a:p>
            <a:r>
              <a:rPr lang="en-US" sz="1200" dirty="0" smtClean="0"/>
              <a:t>Renee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44" y="517585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Overview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9230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is Naïve Bayes?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of Probabilistic Classifiers under Supervised Learning Technique</a:t>
            </a:r>
          </a:p>
          <a:p>
            <a:pPr lvl="1"/>
            <a:r>
              <a:rPr lang="en-US" dirty="0"/>
              <a:t>Builds models that assign class labels to problem instances, represented as vectors of feature values</a:t>
            </a:r>
          </a:p>
          <a:p>
            <a:pPr lvl="1"/>
            <a:r>
              <a:rPr lang="en-US" dirty="0"/>
              <a:t>Uses the method of maximum likelihood</a:t>
            </a:r>
          </a:p>
          <a:p>
            <a:pPr lvl="1"/>
            <a:r>
              <a:rPr lang="en-US" dirty="0"/>
              <a:t>Computing the probability that a message containing a given word is spam vs. ham involves conditional probability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13586"/>
            <a:ext cx="5410200" cy="18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Bayes Overview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4417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Why Naïve Bayes?</a:t>
            </a:r>
          </a:p>
          <a:p>
            <a:pPr lvl="1"/>
            <a:r>
              <a:rPr lang="en-US" dirty="0"/>
              <a:t>Naive Bayes Text Classifiers are </a:t>
            </a:r>
            <a:r>
              <a:rPr lang="en-US" b="1" dirty="0"/>
              <a:t>fast, accurate, simple and easy to implement</a:t>
            </a:r>
          </a:p>
          <a:p>
            <a:pPr lvl="1"/>
            <a:r>
              <a:rPr lang="en-US" b="1" dirty="0"/>
              <a:t>Simple to implement: </a:t>
            </a:r>
            <a:r>
              <a:rPr lang="en-US" dirty="0"/>
              <a:t>No numerical optimization, no matrix algebra, etc.</a:t>
            </a:r>
          </a:p>
          <a:p>
            <a:pPr lvl="1"/>
            <a:r>
              <a:rPr lang="en-US" b="1" dirty="0"/>
              <a:t>Efficient to train and use: </a:t>
            </a:r>
            <a:r>
              <a:rPr lang="en-US" dirty="0"/>
              <a:t>fitting and updating of data</a:t>
            </a:r>
          </a:p>
          <a:p>
            <a:pPr lvl="1"/>
            <a:r>
              <a:rPr lang="en-US" b="1" dirty="0"/>
              <a:t>Independence: </a:t>
            </a:r>
            <a:r>
              <a:rPr lang="en-US" dirty="0"/>
              <a:t>allows parameters to be tested on different datasets</a:t>
            </a:r>
          </a:p>
          <a:p>
            <a:pPr lvl="1"/>
            <a:r>
              <a:rPr lang="en-US" b="1" dirty="0"/>
              <a:t>Uses Generative model: </a:t>
            </a:r>
            <a:r>
              <a:rPr lang="en-US" dirty="0"/>
              <a:t>Unlabeled data can be used in parameter estimation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87142"/>
            <a:ext cx="3425371" cy="1828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257800" y="1825625"/>
            <a:ext cx="0" cy="4194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Prep-work: Data Cleaning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531144"/>
            <a:ext cx="1905000" cy="762000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/>
              <a:t>Identified </a:t>
            </a:r>
            <a:r>
              <a:rPr lang="en-US" dirty="0"/>
              <a:t>156 Enron employees from 150 folders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3400" y="2679383"/>
            <a:ext cx="1905000" cy="762000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 smtClean="0"/>
              <a:t>Mapped </a:t>
            </a:r>
            <a:r>
              <a:rPr lang="en-US" dirty="0"/>
              <a:t>optional names and multiple email IDs for each </a:t>
            </a:r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81400" y="3827663"/>
            <a:ext cx="1905000" cy="762000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/>
              <a:t>Break </a:t>
            </a:r>
            <a:r>
              <a:rPr lang="en-US" dirty="0"/>
              <a:t>down e-mail chain to separate emails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81400" y="2679383"/>
            <a:ext cx="1905000" cy="762000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smtClean="0"/>
              <a:t>Added </a:t>
            </a:r>
            <a:r>
              <a:rPr lang="en-US" dirty="0"/>
              <a:t>attributes TO and </a:t>
            </a:r>
            <a:r>
              <a:rPr lang="en-US" dirty="0" smtClean="0"/>
              <a:t>FROM, subject </a:t>
            </a:r>
            <a:r>
              <a:rPr lang="en-US" dirty="0"/>
              <a:t>and body to the unstructured emails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81400" y="1531144"/>
            <a:ext cx="1905000" cy="762000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Removed </a:t>
            </a:r>
            <a:r>
              <a:rPr lang="en-US" dirty="0" smtClean="0"/>
              <a:t>special </a:t>
            </a:r>
            <a:r>
              <a:rPr lang="en-US" dirty="0"/>
              <a:t>characters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3400" y="3827663"/>
            <a:ext cx="1905000" cy="762000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Removed </a:t>
            </a:r>
            <a:r>
              <a:rPr lang="en-US" dirty="0" smtClean="0"/>
              <a:t>duplicate </a:t>
            </a:r>
            <a:r>
              <a:rPr lang="en-US" dirty="0"/>
              <a:t>emails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3400" y="5013963"/>
            <a:ext cx="1905000" cy="762000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 smtClean="0"/>
              <a:t>Selected emails </a:t>
            </a:r>
            <a:r>
              <a:rPr lang="en-US" dirty="0"/>
              <a:t>among these 156 employees from the whole dataset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705600" y="1531144"/>
            <a:ext cx="1905000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For </a:t>
            </a:r>
            <a:r>
              <a:rPr lang="en-US" dirty="0"/>
              <a:t>Mahout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86200" y="5013963"/>
            <a:ext cx="1905000" cy="762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705600" y="2679383"/>
            <a:ext cx="1905000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/>
              <a:t>The email folders in .</a:t>
            </a:r>
            <a:r>
              <a:rPr lang="en-US" dirty="0" err="1"/>
              <a:t>pst</a:t>
            </a:r>
            <a:r>
              <a:rPr lang="en-US" dirty="0"/>
              <a:t> format (MS Outlook) were converted to .txt </a:t>
            </a:r>
            <a:r>
              <a:rPr lang="en-US" dirty="0" smtClean="0"/>
              <a:t>format (</a:t>
            </a:r>
            <a:r>
              <a:rPr lang="en-US" dirty="0"/>
              <a:t>text)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05600" y="4267200"/>
            <a:ext cx="1905000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convert </a:t>
            </a:r>
            <a:r>
              <a:rPr lang="en-US" dirty="0" smtClean="0"/>
              <a:t>.</a:t>
            </a:r>
            <a:r>
              <a:rPr lang="en-US" dirty="0"/>
              <a:t>txt files to.csv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705600" y="5410200"/>
            <a:ext cx="1905000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/>
              <a:t>Convert  </a:t>
            </a:r>
            <a:r>
              <a:rPr lang="en-US" dirty="0"/>
              <a:t>the .csv files to .</a:t>
            </a:r>
            <a:r>
              <a:rPr lang="en-US" dirty="0" err="1"/>
              <a:t>arff</a:t>
            </a:r>
            <a:r>
              <a:rPr lang="en-US" dirty="0"/>
              <a:t> format</a:t>
            </a:r>
          </a:p>
        </p:txBody>
      </p:sp>
      <p:cxnSp>
        <p:nvCxnSpPr>
          <p:cNvPr id="22" name="Straight Arrow Connector 21"/>
          <p:cNvCxnSpPr>
            <a:stCxn id="5" idx="2"/>
            <a:endCxn id="10" idx="0"/>
          </p:cNvCxnSpPr>
          <p:nvPr/>
        </p:nvCxnSpPr>
        <p:spPr>
          <a:xfrm>
            <a:off x="1485900" y="2293144"/>
            <a:ext cx="0" cy="386239"/>
          </a:xfrm>
          <a:prstGeom prst="straightConnector1">
            <a:avLst/>
          </a:prstGeom>
          <a:ln w="28575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4" idx="0"/>
          </p:cNvCxnSpPr>
          <p:nvPr/>
        </p:nvCxnSpPr>
        <p:spPr>
          <a:xfrm>
            <a:off x="1485900" y="3441383"/>
            <a:ext cx="0" cy="386280"/>
          </a:xfrm>
          <a:prstGeom prst="straightConnector1">
            <a:avLst/>
          </a:prstGeom>
          <a:ln w="28575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>
            <a:off x="1485900" y="4589663"/>
            <a:ext cx="0" cy="424300"/>
          </a:xfrm>
          <a:prstGeom prst="straightConnector1">
            <a:avLst/>
          </a:prstGeom>
          <a:ln w="28575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5" idx="3"/>
            <a:endCxn id="13" idx="1"/>
          </p:cNvCxnSpPr>
          <p:nvPr/>
        </p:nvCxnSpPr>
        <p:spPr>
          <a:xfrm flipV="1">
            <a:off x="2438400" y="1912144"/>
            <a:ext cx="1143000" cy="34828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33900" y="2293144"/>
            <a:ext cx="0" cy="3684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33900" y="3423605"/>
            <a:ext cx="0" cy="378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3"/>
            <a:endCxn id="16" idx="1"/>
          </p:cNvCxnSpPr>
          <p:nvPr/>
        </p:nvCxnSpPr>
        <p:spPr>
          <a:xfrm flipV="1">
            <a:off x="5486400" y="1912144"/>
            <a:ext cx="1219200" cy="22965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17" idx="1"/>
          </p:cNvCxnSpPr>
          <p:nvPr/>
        </p:nvCxnSpPr>
        <p:spPr>
          <a:xfrm rot="5400000">
            <a:off x="3807400" y="4668463"/>
            <a:ext cx="805300" cy="647700"/>
          </a:xfrm>
          <a:prstGeom prst="bentConnector4">
            <a:avLst>
              <a:gd name="adj1" fmla="val 26344"/>
              <a:gd name="adj2" fmla="val 1352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58100" y="2293144"/>
            <a:ext cx="0" cy="404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2"/>
            <a:endCxn id="20" idx="0"/>
          </p:cNvCxnSpPr>
          <p:nvPr/>
        </p:nvCxnSpPr>
        <p:spPr>
          <a:xfrm>
            <a:off x="7658100" y="5029200"/>
            <a:ext cx="0" cy="381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7" idx="3"/>
            <a:endCxn id="19" idx="1"/>
          </p:cNvCxnSpPr>
          <p:nvPr/>
        </p:nvCxnSpPr>
        <p:spPr>
          <a:xfrm flipV="1">
            <a:off x="5791200" y="4648200"/>
            <a:ext cx="914400" cy="7467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495800" y="346674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Python Code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774141" y="4361282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Java Code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7660088" y="2326532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Java Code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7687670" y="50687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Weka</a:t>
            </a:r>
            <a:r>
              <a:rPr lang="en-US" sz="1400" dirty="0" smtClean="0"/>
              <a:t> Tool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21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Prep-work: Training Set &amp; Testing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Separating data into training and testing sets is an important part of evaluating data mining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Typically</a:t>
            </a:r>
            <a:r>
              <a:rPr lang="en-US" dirty="0"/>
              <a:t>, </a:t>
            </a:r>
            <a:r>
              <a:rPr lang="en-US" dirty="0" smtClean="0"/>
              <a:t>in this process, most </a:t>
            </a:r>
            <a:r>
              <a:rPr lang="en-US" dirty="0"/>
              <a:t>of the data is used for training, and a smaller portion of the data is used for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Training </a:t>
            </a:r>
            <a:r>
              <a:rPr lang="en-US" dirty="0"/>
              <a:t>set is implemented to build up a model, while a test (or validation) set is to validate the model </a:t>
            </a:r>
            <a:r>
              <a:rPr lang="en-US" dirty="0" smtClean="0"/>
              <a:t>built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84B-F1D3-48DF-92C1-F9032C64D0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8" y="4865426"/>
            <a:ext cx="1566789" cy="82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27" y="4865426"/>
            <a:ext cx="1966875" cy="82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2213876" y="4815241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 smtClean="0"/>
              <a:t>Weka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training set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</a:t>
            </a:r>
            <a:r>
              <a:rPr lang="en-US" dirty="0"/>
              <a:t>% testing set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349088" y="4607256"/>
            <a:ext cx="0" cy="15634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43128" y="4815241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smtClean="0"/>
              <a:t>Mahout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training set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</a:t>
            </a:r>
            <a:r>
              <a:rPr lang="en-US" dirty="0"/>
              <a:t>% testing set</a:t>
            </a:r>
          </a:p>
        </p:txBody>
      </p:sp>
    </p:spTree>
    <p:extLst>
      <p:ext uri="{BB962C8B-B14F-4D97-AF65-F5344CB8AC3E}">
        <p14:creationId xmlns:p14="http://schemas.microsoft.com/office/powerpoint/2010/main" val="14072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1026</Words>
  <Application>Microsoft Office PowerPoint</Application>
  <PresentationFormat>On-screen Show (4:3)</PresentationFormat>
  <Paragraphs>291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Franklin Gothic Book</vt:lpstr>
      <vt:lpstr>Depth</vt:lpstr>
      <vt:lpstr>Big Data Project Spam Filtering using Naïve Bayes</vt:lpstr>
      <vt:lpstr>Agenda</vt:lpstr>
      <vt:lpstr>Introduction</vt:lpstr>
      <vt:lpstr>Introduction</vt:lpstr>
      <vt:lpstr>ENRON E-mail Dataset</vt:lpstr>
      <vt:lpstr>Naïve Bayes Overview (1 of 2)</vt:lpstr>
      <vt:lpstr>Naïve Bayes Overview (2 of 2)</vt:lpstr>
      <vt:lpstr>Prep-work: Data Cleaning</vt:lpstr>
      <vt:lpstr>Prep-work: Training Set &amp; Testing Set</vt:lpstr>
      <vt:lpstr>Weka Performance Analysis</vt:lpstr>
      <vt:lpstr>Weka Analysis Snapshot</vt:lpstr>
      <vt:lpstr>Mahout Performance Analysis</vt:lpstr>
      <vt:lpstr>Mahout Analysis Snapshot</vt:lpstr>
      <vt:lpstr>Hadoop MapReduce Framework</vt:lpstr>
      <vt:lpstr>Hadoop Implementation</vt:lpstr>
      <vt:lpstr>Conclusion</vt:lpstr>
      <vt:lpstr>Results for Small Dataset</vt:lpstr>
      <vt:lpstr>Results for Big Dataset</vt:lpstr>
      <vt:lpstr>Comparison: Mahout vs WEKA (Small Dataset)</vt:lpstr>
      <vt:lpstr>Comparison: Performance of Mahout for different Dataset Sizes</vt:lpstr>
      <vt:lpstr>Comparison: Mahout vs Hadoop (implemented) for different Dataset Sizes</vt:lpstr>
      <vt:lpstr>Conclusion</vt:lpstr>
      <vt:lpstr>Thank you!</vt:lpstr>
      <vt:lpstr>Questions</vt:lpstr>
      <vt:lpstr>Appendix</vt:lpstr>
      <vt:lpstr>MapReduce Model Illustration </vt:lpstr>
      <vt:lpstr>Code for Data Cleaning (1 of 2)</vt:lpstr>
      <vt:lpstr>Code for Data Cleaning (2 of 2)</vt:lpstr>
      <vt:lpstr>Code for MapReduce</vt:lpstr>
      <vt:lpstr>Naïve Bayes Implementation</vt:lpstr>
      <vt:lpstr>Output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2013-11-27T20:29:02Z</dcterms:created>
  <dcterms:modified xsi:type="dcterms:W3CDTF">2015-03-17T18:05:29Z</dcterms:modified>
</cp:coreProperties>
</file>