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6" r:id="rId4"/>
    <p:sldId id="263" r:id="rId5"/>
    <p:sldId id="268" r:id="rId6"/>
    <p:sldId id="311" r:id="rId7"/>
    <p:sldId id="313" r:id="rId8"/>
    <p:sldId id="312" r:id="rId9"/>
    <p:sldId id="267" r:id="rId10"/>
    <p:sldId id="265" r:id="rId11"/>
    <p:sldId id="257" r:id="rId12"/>
    <p:sldId id="264" r:id="rId13"/>
    <p:sldId id="258" r:id="rId14"/>
    <p:sldId id="259" r:id="rId15"/>
    <p:sldId id="295" r:id="rId16"/>
    <p:sldId id="292" r:id="rId17"/>
    <p:sldId id="293" r:id="rId18"/>
    <p:sldId id="294" r:id="rId19"/>
    <p:sldId id="296" r:id="rId20"/>
    <p:sldId id="303" r:id="rId21"/>
    <p:sldId id="304" r:id="rId22"/>
    <p:sldId id="305" r:id="rId23"/>
    <p:sldId id="306" r:id="rId24"/>
    <p:sldId id="307" r:id="rId25"/>
    <p:sldId id="308" r:id="rId26"/>
    <p:sldId id="301" r:id="rId27"/>
    <p:sldId id="302" r:id="rId28"/>
    <p:sldId id="309" r:id="rId29"/>
    <p:sldId id="310" r:id="rId30"/>
    <p:sldId id="269" r:id="rId31"/>
    <p:sldId id="274" r:id="rId32"/>
    <p:sldId id="270" r:id="rId33"/>
    <p:sldId id="272" r:id="rId34"/>
    <p:sldId id="271" r:id="rId35"/>
    <p:sldId id="273" r:id="rId36"/>
    <p:sldId id="275" r:id="rId37"/>
    <p:sldId id="260" r:id="rId38"/>
    <p:sldId id="314" r:id="rId39"/>
    <p:sldId id="315" r:id="rId40"/>
    <p:sldId id="316" r:id="rId41"/>
    <p:sldId id="317" r:id="rId42"/>
    <p:sldId id="318" r:id="rId43"/>
    <p:sldId id="319" r:id="rId44"/>
    <p:sldId id="287" r:id="rId45"/>
    <p:sldId id="32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87F6-3BFD-4207-9D22-B90662F31F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B4EEED-AD75-4D07-91BC-581A872961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C9F2F4-2B88-48F5-803E-F99FD442C857}"/>
              </a:ext>
            </a:extLst>
          </p:cNvPr>
          <p:cNvSpPr>
            <a:spLocks noGrp="1"/>
          </p:cNvSpPr>
          <p:nvPr>
            <p:ph type="dt" sz="half" idx="10"/>
          </p:nvPr>
        </p:nvSpPr>
        <p:spPr/>
        <p:txBody>
          <a:bodyPr/>
          <a:lstStyle/>
          <a:p>
            <a:fld id="{8F7240C1-5FF8-4063-9BD3-CF12FB513D11}" type="datetimeFigureOut">
              <a:rPr lang="en-US" smtClean="0"/>
              <a:t>6/22/2019</a:t>
            </a:fld>
            <a:endParaRPr lang="en-US"/>
          </a:p>
        </p:txBody>
      </p:sp>
      <p:sp>
        <p:nvSpPr>
          <p:cNvPr id="5" name="Footer Placeholder 4">
            <a:extLst>
              <a:ext uri="{FF2B5EF4-FFF2-40B4-BE49-F238E27FC236}">
                <a16:creationId xmlns:a16="http://schemas.microsoft.com/office/drawing/2014/main" id="{308B1D54-42D3-4AF9-B156-4CA69A9BC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D55DB-ED1A-4DEF-A95D-4FF29B144595}"/>
              </a:ext>
            </a:extLst>
          </p:cNvPr>
          <p:cNvSpPr>
            <a:spLocks noGrp="1"/>
          </p:cNvSpPr>
          <p:nvPr>
            <p:ph type="sldNum" sz="quarter" idx="12"/>
          </p:nvPr>
        </p:nvSpPr>
        <p:spPr/>
        <p:txBody>
          <a:bodyPr/>
          <a:lstStyle/>
          <a:p>
            <a:fld id="{C73308D4-5BB5-4286-A69B-FBAE7AA45952}" type="slidenum">
              <a:rPr lang="en-US" smtClean="0"/>
              <a:t>‹#›</a:t>
            </a:fld>
            <a:endParaRPr lang="en-US"/>
          </a:p>
        </p:txBody>
      </p:sp>
    </p:spTree>
    <p:extLst>
      <p:ext uri="{BB962C8B-B14F-4D97-AF65-F5344CB8AC3E}">
        <p14:creationId xmlns:p14="http://schemas.microsoft.com/office/powerpoint/2010/main" val="1138732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5B75-6D5C-444A-AA91-2D98ED221A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1BD515-23AE-42BD-88FA-A682CB1C48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316DF-C451-4925-9122-7FF1820F021E}"/>
              </a:ext>
            </a:extLst>
          </p:cNvPr>
          <p:cNvSpPr>
            <a:spLocks noGrp="1"/>
          </p:cNvSpPr>
          <p:nvPr>
            <p:ph type="dt" sz="half" idx="10"/>
          </p:nvPr>
        </p:nvSpPr>
        <p:spPr/>
        <p:txBody>
          <a:bodyPr/>
          <a:lstStyle/>
          <a:p>
            <a:fld id="{8F7240C1-5FF8-4063-9BD3-CF12FB513D11}" type="datetimeFigureOut">
              <a:rPr lang="en-US" smtClean="0"/>
              <a:t>6/22/2019</a:t>
            </a:fld>
            <a:endParaRPr lang="en-US"/>
          </a:p>
        </p:txBody>
      </p:sp>
      <p:sp>
        <p:nvSpPr>
          <p:cNvPr id="5" name="Footer Placeholder 4">
            <a:extLst>
              <a:ext uri="{FF2B5EF4-FFF2-40B4-BE49-F238E27FC236}">
                <a16:creationId xmlns:a16="http://schemas.microsoft.com/office/drawing/2014/main" id="{02D61C3E-E1C2-45B9-8856-CFF3788C8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4D757-F8C0-449F-B580-769E494E814B}"/>
              </a:ext>
            </a:extLst>
          </p:cNvPr>
          <p:cNvSpPr>
            <a:spLocks noGrp="1"/>
          </p:cNvSpPr>
          <p:nvPr>
            <p:ph type="sldNum" sz="quarter" idx="12"/>
          </p:nvPr>
        </p:nvSpPr>
        <p:spPr/>
        <p:txBody>
          <a:bodyPr/>
          <a:lstStyle/>
          <a:p>
            <a:fld id="{C73308D4-5BB5-4286-A69B-FBAE7AA45952}" type="slidenum">
              <a:rPr lang="en-US" smtClean="0"/>
              <a:t>‹#›</a:t>
            </a:fld>
            <a:endParaRPr lang="en-US"/>
          </a:p>
        </p:txBody>
      </p:sp>
    </p:spTree>
    <p:extLst>
      <p:ext uri="{BB962C8B-B14F-4D97-AF65-F5344CB8AC3E}">
        <p14:creationId xmlns:p14="http://schemas.microsoft.com/office/powerpoint/2010/main" val="10143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008559-F72E-4F4B-A368-2040137729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89DF84-395F-44FF-A070-9ADB5D8849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4DC6F-639B-4B25-A72D-3DD3B6E05A9E}"/>
              </a:ext>
            </a:extLst>
          </p:cNvPr>
          <p:cNvSpPr>
            <a:spLocks noGrp="1"/>
          </p:cNvSpPr>
          <p:nvPr>
            <p:ph type="dt" sz="half" idx="10"/>
          </p:nvPr>
        </p:nvSpPr>
        <p:spPr/>
        <p:txBody>
          <a:bodyPr/>
          <a:lstStyle/>
          <a:p>
            <a:fld id="{8F7240C1-5FF8-4063-9BD3-CF12FB513D11}" type="datetimeFigureOut">
              <a:rPr lang="en-US" smtClean="0"/>
              <a:t>6/22/2019</a:t>
            </a:fld>
            <a:endParaRPr lang="en-US"/>
          </a:p>
        </p:txBody>
      </p:sp>
      <p:sp>
        <p:nvSpPr>
          <p:cNvPr id="5" name="Footer Placeholder 4">
            <a:extLst>
              <a:ext uri="{FF2B5EF4-FFF2-40B4-BE49-F238E27FC236}">
                <a16:creationId xmlns:a16="http://schemas.microsoft.com/office/drawing/2014/main" id="{3CE55F7F-9FA6-4D07-8D90-37A7F432D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3B4525-A0DD-4C07-B5D9-89DC3BC646AA}"/>
              </a:ext>
            </a:extLst>
          </p:cNvPr>
          <p:cNvSpPr>
            <a:spLocks noGrp="1"/>
          </p:cNvSpPr>
          <p:nvPr>
            <p:ph type="sldNum" sz="quarter" idx="12"/>
          </p:nvPr>
        </p:nvSpPr>
        <p:spPr/>
        <p:txBody>
          <a:bodyPr/>
          <a:lstStyle/>
          <a:p>
            <a:fld id="{C73308D4-5BB5-4286-A69B-FBAE7AA45952}" type="slidenum">
              <a:rPr lang="en-US" smtClean="0"/>
              <a:t>‹#›</a:t>
            </a:fld>
            <a:endParaRPr lang="en-US"/>
          </a:p>
        </p:txBody>
      </p:sp>
    </p:spTree>
    <p:extLst>
      <p:ext uri="{BB962C8B-B14F-4D97-AF65-F5344CB8AC3E}">
        <p14:creationId xmlns:p14="http://schemas.microsoft.com/office/powerpoint/2010/main" val="100577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4A64-5AD2-43EA-8B85-4918C9CFB9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4ABD73-719E-490F-8F54-4FDA1940E4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9A8C2-95CF-4972-BE79-26667F74421D}"/>
              </a:ext>
            </a:extLst>
          </p:cNvPr>
          <p:cNvSpPr>
            <a:spLocks noGrp="1"/>
          </p:cNvSpPr>
          <p:nvPr>
            <p:ph type="dt" sz="half" idx="10"/>
          </p:nvPr>
        </p:nvSpPr>
        <p:spPr/>
        <p:txBody>
          <a:bodyPr/>
          <a:lstStyle/>
          <a:p>
            <a:fld id="{8F7240C1-5FF8-4063-9BD3-CF12FB513D11}" type="datetimeFigureOut">
              <a:rPr lang="en-US" smtClean="0"/>
              <a:t>6/22/2019</a:t>
            </a:fld>
            <a:endParaRPr lang="en-US"/>
          </a:p>
        </p:txBody>
      </p:sp>
      <p:sp>
        <p:nvSpPr>
          <p:cNvPr id="5" name="Footer Placeholder 4">
            <a:extLst>
              <a:ext uri="{FF2B5EF4-FFF2-40B4-BE49-F238E27FC236}">
                <a16:creationId xmlns:a16="http://schemas.microsoft.com/office/drawing/2014/main" id="{D7259BC6-5365-4EE3-8027-B5B9943F8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627B4-035F-4B96-8D14-B62C104CBC38}"/>
              </a:ext>
            </a:extLst>
          </p:cNvPr>
          <p:cNvSpPr>
            <a:spLocks noGrp="1"/>
          </p:cNvSpPr>
          <p:nvPr>
            <p:ph type="sldNum" sz="quarter" idx="12"/>
          </p:nvPr>
        </p:nvSpPr>
        <p:spPr/>
        <p:txBody>
          <a:bodyPr/>
          <a:lstStyle/>
          <a:p>
            <a:fld id="{C73308D4-5BB5-4286-A69B-FBAE7AA45952}" type="slidenum">
              <a:rPr lang="en-US" smtClean="0"/>
              <a:t>‹#›</a:t>
            </a:fld>
            <a:endParaRPr lang="en-US"/>
          </a:p>
        </p:txBody>
      </p:sp>
    </p:spTree>
    <p:extLst>
      <p:ext uri="{BB962C8B-B14F-4D97-AF65-F5344CB8AC3E}">
        <p14:creationId xmlns:p14="http://schemas.microsoft.com/office/powerpoint/2010/main" val="226974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0929-34E3-429C-8453-7D97582879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67DEA1-4627-4962-9317-8E1B20EA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47C819-4B60-475F-B69C-1AAA3AC26447}"/>
              </a:ext>
            </a:extLst>
          </p:cNvPr>
          <p:cNvSpPr>
            <a:spLocks noGrp="1"/>
          </p:cNvSpPr>
          <p:nvPr>
            <p:ph type="dt" sz="half" idx="10"/>
          </p:nvPr>
        </p:nvSpPr>
        <p:spPr/>
        <p:txBody>
          <a:bodyPr/>
          <a:lstStyle/>
          <a:p>
            <a:fld id="{8F7240C1-5FF8-4063-9BD3-CF12FB513D11}" type="datetimeFigureOut">
              <a:rPr lang="en-US" smtClean="0"/>
              <a:t>6/22/2019</a:t>
            </a:fld>
            <a:endParaRPr lang="en-US"/>
          </a:p>
        </p:txBody>
      </p:sp>
      <p:sp>
        <p:nvSpPr>
          <p:cNvPr id="5" name="Footer Placeholder 4">
            <a:extLst>
              <a:ext uri="{FF2B5EF4-FFF2-40B4-BE49-F238E27FC236}">
                <a16:creationId xmlns:a16="http://schemas.microsoft.com/office/drawing/2014/main" id="{1C0E10AC-3873-40D5-B3EA-C1EC35F46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ECFBD-E34B-4014-B2CA-B09848189699}"/>
              </a:ext>
            </a:extLst>
          </p:cNvPr>
          <p:cNvSpPr>
            <a:spLocks noGrp="1"/>
          </p:cNvSpPr>
          <p:nvPr>
            <p:ph type="sldNum" sz="quarter" idx="12"/>
          </p:nvPr>
        </p:nvSpPr>
        <p:spPr/>
        <p:txBody>
          <a:bodyPr/>
          <a:lstStyle/>
          <a:p>
            <a:fld id="{C73308D4-5BB5-4286-A69B-FBAE7AA45952}" type="slidenum">
              <a:rPr lang="en-US" smtClean="0"/>
              <a:t>‹#›</a:t>
            </a:fld>
            <a:endParaRPr lang="en-US"/>
          </a:p>
        </p:txBody>
      </p:sp>
    </p:spTree>
    <p:extLst>
      <p:ext uri="{BB962C8B-B14F-4D97-AF65-F5344CB8AC3E}">
        <p14:creationId xmlns:p14="http://schemas.microsoft.com/office/powerpoint/2010/main" val="2994800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4E95-A9A4-4C21-805E-58C0ED0A2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48A3F6-2C53-4BC0-8C2A-1FB902F744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B17B5F-9496-43E3-A311-9D7DD94CAB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45A05E-5E90-414B-930E-56F0E621FD29}"/>
              </a:ext>
            </a:extLst>
          </p:cNvPr>
          <p:cNvSpPr>
            <a:spLocks noGrp="1"/>
          </p:cNvSpPr>
          <p:nvPr>
            <p:ph type="dt" sz="half" idx="10"/>
          </p:nvPr>
        </p:nvSpPr>
        <p:spPr/>
        <p:txBody>
          <a:bodyPr/>
          <a:lstStyle/>
          <a:p>
            <a:fld id="{8F7240C1-5FF8-4063-9BD3-CF12FB513D11}" type="datetimeFigureOut">
              <a:rPr lang="en-US" smtClean="0"/>
              <a:t>6/22/2019</a:t>
            </a:fld>
            <a:endParaRPr lang="en-US"/>
          </a:p>
        </p:txBody>
      </p:sp>
      <p:sp>
        <p:nvSpPr>
          <p:cNvPr id="6" name="Footer Placeholder 5">
            <a:extLst>
              <a:ext uri="{FF2B5EF4-FFF2-40B4-BE49-F238E27FC236}">
                <a16:creationId xmlns:a16="http://schemas.microsoft.com/office/drawing/2014/main" id="{0FC90843-33B1-46B6-8808-D84406D8C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FF90F-F5C9-4273-851A-609767610595}"/>
              </a:ext>
            </a:extLst>
          </p:cNvPr>
          <p:cNvSpPr>
            <a:spLocks noGrp="1"/>
          </p:cNvSpPr>
          <p:nvPr>
            <p:ph type="sldNum" sz="quarter" idx="12"/>
          </p:nvPr>
        </p:nvSpPr>
        <p:spPr/>
        <p:txBody>
          <a:bodyPr/>
          <a:lstStyle/>
          <a:p>
            <a:fld id="{C73308D4-5BB5-4286-A69B-FBAE7AA45952}" type="slidenum">
              <a:rPr lang="en-US" smtClean="0"/>
              <a:t>‹#›</a:t>
            </a:fld>
            <a:endParaRPr lang="en-US"/>
          </a:p>
        </p:txBody>
      </p:sp>
    </p:spTree>
    <p:extLst>
      <p:ext uri="{BB962C8B-B14F-4D97-AF65-F5344CB8AC3E}">
        <p14:creationId xmlns:p14="http://schemas.microsoft.com/office/powerpoint/2010/main" val="107153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6D82-3D4B-4848-B050-036836B646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8959CC-4551-4718-B8D8-C381305AFD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1E54F4-2AAD-42F5-BB27-46A6AE693F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D8A417-3AB8-4CEA-A599-4AE8248B0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DA16F6-2330-4D20-BFE2-EA812A3CE7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D156B2-71D1-4551-B15C-F8101DC958A7}"/>
              </a:ext>
            </a:extLst>
          </p:cNvPr>
          <p:cNvSpPr>
            <a:spLocks noGrp="1"/>
          </p:cNvSpPr>
          <p:nvPr>
            <p:ph type="dt" sz="half" idx="10"/>
          </p:nvPr>
        </p:nvSpPr>
        <p:spPr/>
        <p:txBody>
          <a:bodyPr/>
          <a:lstStyle/>
          <a:p>
            <a:fld id="{8F7240C1-5FF8-4063-9BD3-CF12FB513D11}" type="datetimeFigureOut">
              <a:rPr lang="en-US" smtClean="0"/>
              <a:t>6/22/2019</a:t>
            </a:fld>
            <a:endParaRPr lang="en-US"/>
          </a:p>
        </p:txBody>
      </p:sp>
      <p:sp>
        <p:nvSpPr>
          <p:cNvPr id="8" name="Footer Placeholder 7">
            <a:extLst>
              <a:ext uri="{FF2B5EF4-FFF2-40B4-BE49-F238E27FC236}">
                <a16:creationId xmlns:a16="http://schemas.microsoft.com/office/drawing/2014/main" id="{D12CB57F-87A6-4E8B-B390-13E79E8BDF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30D84F-3EED-48FA-8DD1-BF83593C1C8F}"/>
              </a:ext>
            </a:extLst>
          </p:cNvPr>
          <p:cNvSpPr>
            <a:spLocks noGrp="1"/>
          </p:cNvSpPr>
          <p:nvPr>
            <p:ph type="sldNum" sz="quarter" idx="12"/>
          </p:nvPr>
        </p:nvSpPr>
        <p:spPr/>
        <p:txBody>
          <a:bodyPr/>
          <a:lstStyle/>
          <a:p>
            <a:fld id="{C73308D4-5BB5-4286-A69B-FBAE7AA45952}" type="slidenum">
              <a:rPr lang="en-US" smtClean="0"/>
              <a:t>‹#›</a:t>
            </a:fld>
            <a:endParaRPr lang="en-US"/>
          </a:p>
        </p:txBody>
      </p:sp>
    </p:spTree>
    <p:extLst>
      <p:ext uri="{BB962C8B-B14F-4D97-AF65-F5344CB8AC3E}">
        <p14:creationId xmlns:p14="http://schemas.microsoft.com/office/powerpoint/2010/main" val="136856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EC17-BE74-43FB-B40E-CBB87D2C9E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966A5E-A625-4108-B787-02C28BBA16D4}"/>
              </a:ext>
            </a:extLst>
          </p:cNvPr>
          <p:cNvSpPr>
            <a:spLocks noGrp="1"/>
          </p:cNvSpPr>
          <p:nvPr>
            <p:ph type="dt" sz="half" idx="10"/>
          </p:nvPr>
        </p:nvSpPr>
        <p:spPr/>
        <p:txBody>
          <a:bodyPr/>
          <a:lstStyle/>
          <a:p>
            <a:fld id="{8F7240C1-5FF8-4063-9BD3-CF12FB513D11}" type="datetimeFigureOut">
              <a:rPr lang="en-US" smtClean="0"/>
              <a:t>6/22/2019</a:t>
            </a:fld>
            <a:endParaRPr lang="en-US"/>
          </a:p>
        </p:txBody>
      </p:sp>
      <p:sp>
        <p:nvSpPr>
          <p:cNvPr id="4" name="Footer Placeholder 3">
            <a:extLst>
              <a:ext uri="{FF2B5EF4-FFF2-40B4-BE49-F238E27FC236}">
                <a16:creationId xmlns:a16="http://schemas.microsoft.com/office/drawing/2014/main" id="{B3778540-14F3-4B1A-BB9C-5E039EF22C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6409CC-08BF-4803-A3E5-F70EE23BAD6D}"/>
              </a:ext>
            </a:extLst>
          </p:cNvPr>
          <p:cNvSpPr>
            <a:spLocks noGrp="1"/>
          </p:cNvSpPr>
          <p:nvPr>
            <p:ph type="sldNum" sz="quarter" idx="12"/>
          </p:nvPr>
        </p:nvSpPr>
        <p:spPr/>
        <p:txBody>
          <a:bodyPr/>
          <a:lstStyle/>
          <a:p>
            <a:fld id="{C73308D4-5BB5-4286-A69B-FBAE7AA45952}" type="slidenum">
              <a:rPr lang="en-US" smtClean="0"/>
              <a:t>‹#›</a:t>
            </a:fld>
            <a:endParaRPr lang="en-US"/>
          </a:p>
        </p:txBody>
      </p:sp>
    </p:spTree>
    <p:extLst>
      <p:ext uri="{BB962C8B-B14F-4D97-AF65-F5344CB8AC3E}">
        <p14:creationId xmlns:p14="http://schemas.microsoft.com/office/powerpoint/2010/main" val="401291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BE2B9E-31C8-405D-A937-10828CE8F448}"/>
              </a:ext>
            </a:extLst>
          </p:cNvPr>
          <p:cNvSpPr>
            <a:spLocks noGrp="1"/>
          </p:cNvSpPr>
          <p:nvPr>
            <p:ph type="dt" sz="half" idx="10"/>
          </p:nvPr>
        </p:nvSpPr>
        <p:spPr/>
        <p:txBody>
          <a:bodyPr/>
          <a:lstStyle/>
          <a:p>
            <a:fld id="{8F7240C1-5FF8-4063-9BD3-CF12FB513D11}" type="datetimeFigureOut">
              <a:rPr lang="en-US" smtClean="0"/>
              <a:t>6/22/2019</a:t>
            </a:fld>
            <a:endParaRPr lang="en-US"/>
          </a:p>
        </p:txBody>
      </p:sp>
      <p:sp>
        <p:nvSpPr>
          <p:cNvPr id="3" name="Footer Placeholder 2">
            <a:extLst>
              <a:ext uri="{FF2B5EF4-FFF2-40B4-BE49-F238E27FC236}">
                <a16:creationId xmlns:a16="http://schemas.microsoft.com/office/drawing/2014/main" id="{7D5B69CA-B608-498F-B913-CE688F11D2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F0B719-2AE4-477C-9932-20F908773C0C}"/>
              </a:ext>
            </a:extLst>
          </p:cNvPr>
          <p:cNvSpPr>
            <a:spLocks noGrp="1"/>
          </p:cNvSpPr>
          <p:nvPr>
            <p:ph type="sldNum" sz="quarter" idx="12"/>
          </p:nvPr>
        </p:nvSpPr>
        <p:spPr/>
        <p:txBody>
          <a:bodyPr/>
          <a:lstStyle/>
          <a:p>
            <a:fld id="{C73308D4-5BB5-4286-A69B-FBAE7AA45952}" type="slidenum">
              <a:rPr lang="en-US" smtClean="0"/>
              <a:t>‹#›</a:t>
            </a:fld>
            <a:endParaRPr lang="en-US"/>
          </a:p>
        </p:txBody>
      </p:sp>
    </p:spTree>
    <p:extLst>
      <p:ext uri="{BB962C8B-B14F-4D97-AF65-F5344CB8AC3E}">
        <p14:creationId xmlns:p14="http://schemas.microsoft.com/office/powerpoint/2010/main" val="68861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53763-CCBC-4060-B63D-A4A7FFB15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022A5A-DFCA-4BCC-BD2E-2B7DD07AD7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9D9F12-B97B-408E-8711-E84905F84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426E9A-AFB3-4601-8692-6EF392798270}"/>
              </a:ext>
            </a:extLst>
          </p:cNvPr>
          <p:cNvSpPr>
            <a:spLocks noGrp="1"/>
          </p:cNvSpPr>
          <p:nvPr>
            <p:ph type="dt" sz="half" idx="10"/>
          </p:nvPr>
        </p:nvSpPr>
        <p:spPr/>
        <p:txBody>
          <a:bodyPr/>
          <a:lstStyle/>
          <a:p>
            <a:fld id="{8F7240C1-5FF8-4063-9BD3-CF12FB513D11}" type="datetimeFigureOut">
              <a:rPr lang="en-US" smtClean="0"/>
              <a:t>6/22/2019</a:t>
            </a:fld>
            <a:endParaRPr lang="en-US"/>
          </a:p>
        </p:txBody>
      </p:sp>
      <p:sp>
        <p:nvSpPr>
          <p:cNvPr id="6" name="Footer Placeholder 5">
            <a:extLst>
              <a:ext uri="{FF2B5EF4-FFF2-40B4-BE49-F238E27FC236}">
                <a16:creationId xmlns:a16="http://schemas.microsoft.com/office/drawing/2014/main" id="{785644C0-A00D-400D-8DE7-8680D0685E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41B53-753D-44E6-9C4C-EA73F9AC8772}"/>
              </a:ext>
            </a:extLst>
          </p:cNvPr>
          <p:cNvSpPr>
            <a:spLocks noGrp="1"/>
          </p:cNvSpPr>
          <p:nvPr>
            <p:ph type="sldNum" sz="quarter" idx="12"/>
          </p:nvPr>
        </p:nvSpPr>
        <p:spPr/>
        <p:txBody>
          <a:bodyPr/>
          <a:lstStyle/>
          <a:p>
            <a:fld id="{C73308D4-5BB5-4286-A69B-FBAE7AA45952}" type="slidenum">
              <a:rPr lang="en-US" smtClean="0"/>
              <a:t>‹#›</a:t>
            </a:fld>
            <a:endParaRPr lang="en-US"/>
          </a:p>
        </p:txBody>
      </p:sp>
    </p:spTree>
    <p:extLst>
      <p:ext uri="{BB962C8B-B14F-4D97-AF65-F5344CB8AC3E}">
        <p14:creationId xmlns:p14="http://schemas.microsoft.com/office/powerpoint/2010/main" val="409266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E24-B4E7-4B82-82AB-EAFE748101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690703-055D-4E1D-8730-8C290F05A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C54ECB-4B36-4D15-8B35-D9C839C68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42F5A3-8230-461B-BE54-DDF5DE24E076}"/>
              </a:ext>
            </a:extLst>
          </p:cNvPr>
          <p:cNvSpPr>
            <a:spLocks noGrp="1"/>
          </p:cNvSpPr>
          <p:nvPr>
            <p:ph type="dt" sz="half" idx="10"/>
          </p:nvPr>
        </p:nvSpPr>
        <p:spPr/>
        <p:txBody>
          <a:bodyPr/>
          <a:lstStyle/>
          <a:p>
            <a:fld id="{8F7240C1-5FF8-4063-9BD3-CF12FB513D11}" type="datetimeFigureOut">
              <a:rPr lang="en-US" smtClean="0"/>
              <a:t>6/22/2019</a:t>
            </a:fld>
            <a:endParaRPr lang="en-US"/>
          </a:p>
        </p:txBody>
      </p:sp>
      <p:sp>
        <p:nvSpPr>
          <p:cNvPr id="6" name="Footer Placeholder 5">
            <a:extLst>
              <a:ext uri="{FF2B5EF4-FFF2-40B4-BE49-F238E27FC236}">
                <a16:creationId xmlns:a16="http://schemas.microsoft.com/office/drawing/2014/main" id="{7709D387-B192-41ED-A6CE-23EA961782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85494-CF6D-43A2-95CF-656DFFAC4CF4}"/>
              </a:ext>
            </a:extLst>
          </p:cNvPr>
          <p:cNvSpPr>
            <a:spLocks noGrp="1"/>
          </p:cNvSpPr>
          <p:nvPr>
            <p:ph type="sldNum" sz="quarter" idx="12"/>
          </p:nvPr>
        </p:nvSpPr>
        <p:spPr/>
        <p:txBody>
          <a:bodyPr/>
          <a:lstStyle/>
          <a:p>
            <a:fld id="{C73308D4-5BB5-4286-A69B-FBAE7AA45952}" type="slidenum">
              <a:rPr lang="en-US" smtClean="0"/>
              <a:t>‹#›</a:t>
            </a:fld>
            <a:endParaRPr lang="en-US"/>
          </a:p>
        </p:txBody>
      </p:sp>
    </p:spTree>
    <p:extLst>
      <p:ext uri="{BB962C8B-B14F-4D97-AF65-F5344CB8AC3E}">
        <p14:creationId xmlns:p14="http://schemas.microsoft.com/office/powerpoint/2010/main" val="2853941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22B3F-5583-4658-BD4B-204C6C1BB9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B74E1A-BDA1-4C39-B736-959DE6895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3CDC3-ECC3-4A2E-8942-EDEF27F036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240C1-5FF8-4063-9BD3-CF12FB513D11}" type="datetimeFigureOut">
              <a:rPr lang="en-US" smtClean="0"/>
              <a:t>6/22/2019</a:t>
            </a:fld>
            <a:endParaRPr lang="en-US"/>
          </a:p>
        </p:txBody>
      </p:sp>
      <p:sp>
        <p:nvSpPr>
          <p:cNvPr id="5" name="Footer Placeholder 4">
            <a:extLst>
              <a:ext uri="{FF2B5EF4-FFF2-40B4-BE49-F238E27FC236}">
                <a16:creationId xmlns:a16="http://schemas.microsoft.com/office/drawing/2014/main" id="{47C8D750-1586-4B4F-A321-43B84F91C2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D31A8-D0BA-43A9-BF0B-9AA13DBFAE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308D4-5BB5-4286-A69B-FBAE7AA45952}" type="slidenum">
              <a:rPr lang="en-US" smtClean="0"/>
              <a:t>‹#›</a:t>
            </a:fld>
            <a:endParaRPr lang="en-US"/>
          </a:p>
        </p:txBody>
      </p:sp>
    </p:spTree>
    <p:extLst>
      <p:ext uri="{BB962C8B-B14F-4D97-AF65-F5344CB8AC3E}">
        <p14:creationId xmlns:p14="http://schemas.microsoft.com/office/powerpoint/2010/main" val="1500338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mailto:la83051@umbc.edu"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youtu.be/ctMd2-ixxMw" TargetMode="External"/><Relationship Id="rId5" Type="http://schemas.openxmlformats.org/officeDocument/2006/relationships/hyperlink" Target="http://www.udacity.com/" TargetMode="External"/><Relationship Id="rId4" Type="http://schemas.openxmlformats.org/officeDocument/2006/relationships/hyperlink" Target="http://www.tutorialspoint.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8406FC-D40D-4357-88B9-A55F2D40BD05}"/>
              </a:ext>
            </a:extLst>
          </p:cNvPr>
          <p:cNvSpPr txBox="1"/>
          <p:nvPr/>
        </p:nvSpPr>
        <p:spPr>
          <a:xfrm>
            <a:off x="2059019" y="1638754"/>
            <a:ext cx="8073957" cy="677108"/>
          </a:xfrm>
          <a:prstGeom prst="rect">
            <a:avLst/>
          </a:prstGeom>
          <a:noFill/>
        </p:spPr>
        <p:txBody>
          <a:bodyPr wrap="square" lIns="0" tIns="0" rIns="0" bIns="0" rtlCol="0" anchor="t" anchorCtr="0">
            <a:spAutoFit/>
          </a:bodyPr>
          <a:lstStyle/>
          <a:p>
            <a:r>
              <a:rPr lang="en-IN" sz="4000" dirty="0">
                <a:latin typeface="Arial" panose="020B0604020202020204" pitchFamily="34" charset="0"/>
                <a:ea typeface="Lato Light" panose="020F0502020204030203" pitchFamily="34" charset="0"/>
                <a:cs typeface="Arial" panose="020B0604020202020204" pitchFamily="34" charset="0"/>
              </a:rPr>
              <a:t>Summer Upward Bound Program</a:t>
            </a:r>
          </a:p>
        </p:txBody>
      </p:sp>
      <p:sp>
        <p:nvSpPr>
          <p:cNvPr id="14" name="TextBox 13">
            <a:extLst>
              <a:ext uri="{FF2B5EF4-FFF2-40B4-BE49-F238E27FC236}">
                <a16:creationId xmlns:a16="http://schemas.microsoft.com/office/drawing/2014/main" id="{57C6CF99-7667-4E03-B81D-EA604E68F576}"/>
              </a:ext>
            </a:extLst>
          </p:cNvPr>
          <p:cNvSpPr txBox="1"/>
          <p:nvPr/>
        </p:nvSpPr>
        <p:spPr>
          <a:xfrm>
            <a:off x="3583018" y="2428324"/>
            <a:ext cx="5025957" cy="384721"/>
          </a:xfrm>
          <a:prstGeom prst="rect">
            <a:avLst/>
          </a:prstGeom>
          <a:noFill/>
        </p:spPr>
        <p:txBody>
          <a:bodyPr wrap="square" lIns="0" tIns="0" rIns="0" bIns="0" rtlCol="0" anchor="t" anchorCtr="0">
            <a:spAutoFit/>
          </a:bodyPr>
          <a:lstStyle/>
          <a:p>
            <a:r>
              <a:rPr lang="en-IN" sz="2500" dirty="0">
                <a:solidFill>
                  <a:schemeClr val="bg1">
                    <a:lumMod val="65000"/>
                  </a:schemeClr>
                </a:solidFill>
                <a:latin typeface="Arial" panose="020B0604020202020204" pitchFamily="34" charset="0"/>
                <a:ea typeface="Lato Light" panose="020F0502020204030203" pitchFamily="34" charset="0"/>
                <a:cs typeface="Arial" panose="020B0604020202020204" pitchFamily="34" charset="0"/>
              </a:rPr>
              <a:t>Introduction to Web Development</a:t>
            </a:r>
          </a:p>
        </p:txBody>
      </p:sp>
      <p:sp>
        <p:nvSpPr>
          <p:cNvPr id="16" name="Rectangle 15">
            <a:extLst>
              <a:ext uri="{FF2B5EF4-FFF2-40B4-BE49-F238E27FC236}">
                <a16:creationId xmlns:a16="http://schemas.microsoft.com/office/drawing/2014/main" id="{A42C34F3-B100-49C1-8583-526706B53F8C}"/>
              </a:ext>
            </a:extLst>
          </p:cNvPr>
          <p:cNvSpPr/>
          <p:nvPr/>
        </p:nvSpPr>
        <p:spPr>
          <a:xfrm>
            <a:off x="5181596" y="4524349"/>
            <a:ext cx="1928732" cy="369332"/>
          </a:xfrm>
          <a:prstGeom prst="rect">
            <a:avLst/>
          </a:prstGeom>
        </p:spPr>
        <p:txBody>
          <a:bodyPr wrap="square">
            <a:spAutoFit/>
          </a:bodyPr>
          <a:lstStyle/>
          <a:p>
            <a:pPr algn="ctr"/>
            <a:r>
              <a:rPr lang="en-IN" b="1" dirty="0">
                <a:solidFill>
                  <a:schemeClr val="bg1">
                    <a:lumMod val="65000"/>
                  </a:schemeClr>
                </a:solidFill>
                <a:latin typeface="Arial" panose="020B0604020202020204" pitchFamily="34" charset="0"/>
                <a:ea typeface="Lato Light" panose="020F0502020204030203" pitchFamily="34" charset="0"/>
                <a:cs typeface="Arial" panose="020B0604020202020204" pitchFamily="34" charset="0"/>
              </a:rPr>
              <a:t>24 June - Day 1 </a:t>
            </a:r>
          </a:p>
        </p:txBody>
      </p:sp>
      <p:sp>
        <p:nvSpPr>
          <p:cNvPr id="17" name="TextBox 16">
            <a:extLst>
              <a:ext uri="{FF2B5EF4-FFF2-40B4-BE49-F238E27FC236}">
                <a16:creationId xmlns:a16="http://schemas.microsoft.com/office/drawing/2014/main" id="{55FC9734-EE11-452F-B4A6-2A4A652993C5}"/>
              </a:ext>
            </a:extLst>
          </p:cNvPr>
          <p:cNvSpPr txBox="1"/>
          <p:nvPr/>
        </p:nvSpPr>
        <p:spPr>
          <a:xfrm>
            <a:off x="5231562" y="3044279"/>
            <a:ext cx="1828800" cy="384721"/>
          </a:xfrm>
          <a:prstGeom prst="rect">
            <a:avLst/>
          </a:prstGeom>
          <a:noFill/>
        </p:spPr>
        <p:txBody>
          <a:bodyPr wrap="square" lIns="0" tIns="0" rIns="0" bIns="0" rtlCol="0" anchor="t" anchorCtr="0">
            <a:spAutoFit/>
          </a:bodyPr>
          <a:lstStyle/>
          <a:p>
            <a:pPr algn="ctr"/>
            <a:r>
              <a:rPr lang="en-IN" sz="2500" dirty="0">
                <a:solidFill>
                  <a:schemeClr val="bg1">
                    <a:lumMod val="65000"/>
                  </a:schemeClr>
                </a:solidFill>
                <a:latin typeface="Arial" panose="020B0604020202020204" pitchFamily="34" charset="0"/>
                <a:ea typeface="Lato Light" panose="020F0502020204030203" pitchFamily="34" charset="0"/>
                <a:cs typeface="Arial" panose="020B0604020202020204" pitchFamily="34" charset="0"/>
              </a:rPr>
              <a:t>Harsh Patel</a:t>
            </a:r>
          </a:p>
        </p:txBody>
      </p:sp>
    </p:spTree>
    <p:extLst>
      <p:ext uri="{BB962C8B-B14F-4D97-AF65-F5344CB8AC3E}">
        <p14:creationId xmlns:p14="http://schemas.microsoft.com/office/powerpoint/2010/main" val="273822479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14:presetBounceEnd="82000">
                                      <p:stCondLst>
                                        <p:cond delay="900"/>
                                      </p:stCondLst>
                                      <p:childTnLst>
                                        <p:set>
                                          <p:cBhvr>
                                            <p:cTn id="6" dur="1" fill="hold">
                                              <p:stCondLst>
                                                <p:cond delay="0"/>
                                              </p:stCondLst>
                                            </p:cTn>
                                            <p:tgtEl>
                                              <p:spTgt spid="13"/>
                                            </p:tgtEl>
                                            <p:attrNameLst>
                                              <p:attrName>style.visibility</p:attrName>
                                            </p:attrNameLst>
                                          </p:cBhvr>
                                          <p:to>
                                            <p:strVal val="visible"/>
                                          </p:to>
                                        </p:set>
                                        <p:anim calcmode="lin" valueType="num" p14:bounceEnd="82000">
                                          <p:cBhvr additive="base">
                                            <p:cTn id="7" dur="1000" fill="hold"/>
                                            <p:tgtEl>
                                              <p:spTgt spid="13"/>
                                            </p:tgtEl>
                                            <p:attrNameLst>
                                              <p:attrName>ppt_x</p:attrName>
                                            </p:attrNameLst>
                                          </p:cBhvr>
                                          <p:tavLst>
                                            <p:tav tm="0">
                                              <p:val>
                                                <p:strVal val="1+#ppt_w/2"/>
                                              </p:val>
                                            </p:tav>
                                            <p:tav tm="100000">
                                              <p:val>
                                                <p:strVal val="#ppt_x"/>
                                              </p:val>
                                            </p:tav>
                                          </p:tavLst>
                                        </p:anim>
                                        <p:anim calcmode="lin" valueType="num" p14:bounceEnd="82000">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accel="34000" fill="hold" grpId="0" nodeType="withEffect" p14:presetBounceEnd="82000">
                                      <p:stCondLst>
                                        <p:cond delay="900"/>
                                      </p:stCondLst>
                                      <p:childTnLst>
                                        <p:set>
                                          <p:cBhvr>
                                            <p:cTn id="10" dur="1" fill="hold">
                                              <p:stCondLst>
                                                <p:cond delay="0"/>
                                              </p:stCondLst>
                                            </p:cTn>
                                            <p:tgtEl>
                                              <p:spTgt spid="14"/>
                                            </p:tgtEl>
                                            <p:attrNameLst>
                                              <p:attrName>style.visibility</p:attrName>
                                            </p:attrNameLst>
                                          </p:cBhvr>
                                          <p:to>
                                            <p:strVal val="visible"/>
                                          </p:to>
                                        </p:set>
                                        <p:anim calcmode="lin" valueType="num" p14:bounceEnd="82000">
                                          <p:cBhvr additive="base">
                                            <p:cTn id="11" dur="1000" fill="hold"/>
                                            <p:tgtEl>
                                              <p:spTgt spid="14"/>
                                            </p:tgtEl>
                                            <p:attrNameLst>
                                              <p:attrName>ppt_x</p:attrName>
                                            </p:attrNameLst>
                                          </p:cBhvr>
                                          <p:tavLst>
                                            <p:tav tm="0">
                                              <p:val>
                                                <p:strVal val="1+#ppt_w/2"/>
                                              </p:val>
                                            </p:tav>
                                            <p:tav tm="100000">
                                              <p:val>
                                                <p:strVal val="#ppt_x"/>
                                              </p:val>
                                            </p:tav>
                                          </p:tavLst>
                                        </p:anim>
                                        <p:anim calcmode="lin" valueType="num" p14:bounceEnd="82000">
                                          <p:cBhvr additive="base">
                                            <p:cTn id="12" dur="10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accel="34000" fill="hold" grpId="0" nodeType="withEffect" p14:presetBounceEnd="82000">
                                      <p:stCondLst>
                                        <p:cond delay="900"/>
                                      </p:stCondLst>
                                      <p:childTnLst>
                                        <p:set>
                                          <p:cBhvr>
                                            <p:cTn id="14" dur="1" fill="hold">
                                              <p:stCondLst>
                                                <p:cond delay="0"/>
                                              </p:stCondLst>
                                            </p:cTn>
                                            <p:tgtEl>
                                              <p:spTgt spid="17"/>
                                            </p:tgtEl>
                                            <p:attrNameLst>
                                              <p:attrName>style.visibility</p:attrName>
                                            </p:attrNameLst>
                                          </p:cBhvr>
                                          <p:to>
                                            <p:strVal val="visible"/>
                                          </p:to>
                                        </p:set>
                                        <p:anim calcmode="lin" valueType="num" p14:bounceEnd="82000">
                                          <p:cBhvr additive="base">
                                            <p:cTn id="15" dur="1000" fill="hold"/>
                                            <p:tgtEl>
                                              <p:spTgt spid="17"/>
                                            </p:tgtEl>
                                            <p:attrNameLst>
                                              <p:attrName>ppt_x</p:attrName>
                                            </p:attrNameLst>
                                          </p:cBhvr>
                                          <p:tavLst>
                                            <p:tav tm="0">
                                              <p:val>
                                                <p:strVal val="1+#ppt_w/2"/>
                                              </p:val>
                                            </p:tav>
                                            <p:tav tm="100000">
                                              <p:val>
                                                <p:strVal val="#ppt_x"/>
                                              </p:val>
                                            </p:tav>
                                          </p:tavLst>
                                        </p:anim>
                                        <p:anim calcmode="lin" valueType="num" p14:bounceEnd="82000">
                                          <p:cBhvr additive="base">
                                            <p:cTn id="16"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stCondLst>
                                        <p:cond delay="9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1+#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accel="34000" fill="hold" grpId="0" nodeType="withEffect">
                                      <p:stCondLst>
                                        <p:cond delay="9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1+#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accel="34000" fill="hold" grpId="0" nodeType="withEffect">
                                      <p:stCondLst>
                                        <p:cond delay="9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000" fill="hold"/>
                                            <p:tgtEl>
                                              <p:spTgt spid="17"/>
                                            </p:tgtEl>
                                            <p:attrNameLst>
                                              <p:attrName>ppt_x</p:attrName>
                                            </p:attrNameLst>
                                          </p:cBhvr>
                                          <p:tavLst>
                                            <p:tav tm="0">
                                              <p:val>
                                                <p:strVal val="1+#ppt_w/2"/>
                                              </p:val>
                                            </p:tav>
                                            <p:tav tm="100000">
                                              <p:val>
                                                <p:strVal val="#ppt_x"/>
                                              </p:val>
                                            </p:tav>
                                          </p:tavLst>
                                        </p:anim>
                                        <p:anim calcmode="lin" valueType="num">
                                          <p:cBhvr additive="base">
                                            <p:cTn id="16"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1C39509-8587-462C-9500-CEC3E9AC67D3}"/>
              </a:ext>
            </a:extLst>
          </p:cNvPr>
          <p:cNvSpPr txBox="1"/>
          <p:nvPr/>
        </p:nvSpPr>
        <p:spPr>
          <a:xfrm>
            <a:off x="827691" y="688843"/>
            <a:ext cx="10713277" cy="6032421"/>
          </a:xfrm>
          <a:prstGeom prst="rect">
            <a:avLst/>
          </a:prstGeom>
          <a:noFill/>
        </p:spPr>
        <p:txBody>
          <a:bodyPr wrap="square" lIns="0" tIns="0" rIns="0" bIns="0" rtlCol="0" anchor="t" anchorCtr="0">
            <a:spAutoFit/>
          </a:bodyPr>
          <a:lstStyle/>
          <a:p>
            <a:pPr marL="342900" indent="-342900">
              <a:buFont typeface="Arial" panose="020B0604020202020204" pitchFamily="34" charset="0"/>
              <a:buChar char="•"/>
            </a:pPr>
            <a:r>
              <a:rPr lang="en-IN" sz="2800" dirty="0">
                <a:latin typeface="Arial" panose="020B0604020202020204" pitchFamily="34" charset="0"/>
                <a:ea typeface="Lato Light" panose="020F0502020204030203" pitchFamily="34" charset="0"/>
                <a:cs typeface="Arial" panose="020B0604020202020204" pitchFamily="34" charset="0"/>
              </a:rPr>
              <a:t>Web development is a programming of web elements that enables website functionality as per the owner’s requirement.</a:t>
            </a:r>
          </a:p>
          <a:p>
            <a:endParaRPr lang="en-IN" sz="2800" dirty="0">
              <a:latin typeface="Arial" panose="020B0604020202020204" pitchFamily="34" charset="0"/>
              <a:ea typeface="Lato Light" panose="020F0502020204030203"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ea typeface="Lato Light" panose="020F0502020204030203" pitchFamily="34" charset="0"/>
                <a:cs typeface="Arial" panose="020B0604020202020204" pitchFamily="34" charset="0"/>
              </a:rPr>
              <a:t>Web development is a process includes web design, web content development, client-side/server-side scripting and network security configuration.</a:t>
            </a:r>
          </a:p>
          <a:p>
            <a:pPr marL="342900" indent="-342900">
              <a:buFont typeface="Arial" panose="020B0604020202020204" pitchFamily="34" charset="0"/>
              <a:buChar char="•"/>
            </a:pPr>
            <a:endParaRPr lang="en-US" sz="2800" dirty="0">
              <a:latin typeface="Arial" panose="020B0604020202020204" pitchFamily="34" charset="0"/>
              <a:ea typeface="Lato Light" panose="020F0502020204030203"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ea typeface="Lato Light" panose="020F0502020204030203" pitchFamily="34" charset="0"/>
                <a:cs typeface="Arial" panose="020B0604020202020204" pitchFamily="34" charset="0"/>
              </a:rPr>
              <a:t>Web development is the work involved in developing a web site for the Internet (World Wide Web) </a:t>
            </a:r>
            <a:r>
              <a:rPr lang="en-US" sz="2800" i="1" dirty="0">
                <a:latin typeface="Arial" panose="020B0604020202020204" pitchFamily="34" charset="0"/>
                <a:ea typeface="Lato Light" panose="020F0502020204030203" pitchFamily="34" charset="0"/>
                <a:cs typeface="Arial" panose="020B0604020202020204" pitchFamily="34" charset="0"/>
              </a:rPr>
              <a:t>[Wikipedia]</a:t>
            </a:r>
          </a:p>
          <a:p>
            <a:pPr marL="342900" indent="-342900">
              <a:buFont typeface="Arial" panose="020B0604020202020204" pitchFamily="34" charset="0"/>
              <a:buChar char="•"/>
            </a:pPr>
            <a:endParaRPr lang="en-US" sz="2800" i="1" dirty="0">
              <a:latin typeface="Arial" panose="020B0604020202020204" pitchFamily="34" charset="0"/>
              <a:ea typeface="Lato Light" panose="020F0502020204030203"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ea typeface="Lato Light" panose="020F0502020204030203" pitchFamily="34" charset="0"/>
                <a:cs typeface="Arial" panose="020B0604020202020204" pitchFamily="34" charset="0"/>
              </a:rPr>
              <a:t>Web development is a broad term for the work involved in developing a website for the Internet.</a:t>
            </a:r>
          </a:p>
          <a:p>
            <a:pPr marL="342900" indent="-342900">
              <a:buFont typeface="Arial" panose="020B0604020202020204" pitchFamily="34" charset="0"/>
              <a:buChar char="•"/>
            </a:pPr>
            <a:endParaRPr lang="en-US" sz="2800" dirty="0">
              <a:latin typeface="Arial" panose="020B0604020202020204" pitchFamily="34" charset="0"/>
              <a:ea typeface="Lato Light" panose="020F0502020204030203" pitchFamily="34" charset="0"/>
              <a:cs typeface="Arial" panose="020B0604020202020204" pitchFamily="34" charset="0"/>
            </a:endParaRPr>
          </a:p>
          <a:p>
            <a:pPr marL="342900" indent="-342900">
              <a:buFont typeface="Arial" panose="020B0604020202020204" pitchFamily="34" charset="0"/>
              <a:buChar char="•"/>
            </a:pPr>
            <a:endParaRPr lang="en-IN" sz="2800" dirty="0">
              <a:latin typeface="Arial" panose="020B0604020202020204" pitchFamily="34" charset="0"/>
              <a:ea typeface="Lato Light" panose="020F0502020204030203" pitchFamily="34" charset="0"/>
              <a:cs typeface="Arial" panose="020B0604020202020204" pitchFamily="34" charset="0"/>
            </a:endParaRPr>
          </a:p>
        </p:txBody>
      </p:sp>
    </p:spTree>
    <p:extLst>
      <p:ext uri="{BB962C8B-B14F-4D97-AF65-F5344CB8AC3E}">
        <p14:creationId xmlns:p14="http://schemas.microsoft.com/office/powerpoint/2010/main" val="272677134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14:presetBounceEnd="82000">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14:bounceEnd="82000">
                                          <p:cBhvr additive="base">
                                            <p:cTn id="7" dur="1000" fill="hold"/>
                                            <p:tgtEl>
                                              <p:spTgt spid="6"/>
                                            </p:tgtEl>
                                            <p:attrNameLst>
                                              <p:attrName>ppt_x</p:attrName>
                                            </p:attrNameLst>
                                          </p:cBhvr>
                                          <p:tavLst>
                                            <p:tav tm="0">
                                              <p:val>
                                                <p:strVal val="1+#ppt_w/2"/>
                                              </p:val>
                                            </p:tav>
                                            <p:tav tm="100000">
                                              <p:val>
                                                <p:strVal val="#ppt_x"/>
                                              </p:val>
                                            </p:tav>
                                          </p:tavLst>
                                        </p:anim>
                                        <p:anim calcmode="lin" valueType="num" p14:bounceEnd="82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600AD90-2F35-4E12-82CB-5AB6E9111D10}"/>
              </a:ext>
            </a:extLst>
          </p:cNvPr>
          <p:cNvSpPr txBox="1"/>
          <p:nvPr/>
        </p:nvSpPr>
        <p:spPr>
          <a:xfrm>
            <a:off x="4430608" y="2844225"/>
            <a:ext cx="3330784" cy="584775"/>
          </a:xfrm>
          <a:prstGeom prst="rect">
            <a:avLst/>
          </a:prstGeom>
          <a:noFill/>
        </p:spPr>
        <p:txBody>
          <a:bodyPr wrap="none" rtlCol="0">
            <a:spAutoFit/>
          </a:bodyPr>
          <a:lstStyle/>
          <a:p>
            <a:r>
              <a:rPr lang="en-US" sz="3200" dirty="0"/>
              <a:t>About the Course !</a:t>
            </a:r>
          </a:p>
        </p:txBody>
      </p:sp>
    </p:spTree>
    <p:extLst>
      <p:ext uri="{BB962C8B-B14F-4D97-AF65-F5344CB8AC3E}">
        <p14:creationId xmlns:p14="http://schemas.microsoft.com/office/powerpoint/2010/main" val="341246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3711CD6-6DAE-47C5-9077-FE7CD4A4EE2B}"/>
              </a:ext>
            </a:extLst>
          </p:cNvPr>
          <p:cNvSpPr/>
          <p:nvPr/>
        </p:nvSpPr>
        <p:spPr>
          <a:xfrm>
            <a:off x="653991" y="1124245"/>
            <a:ext cx="10884017" cy="3939540"/>
          </a:xfrm>
          <a:prstGeom prst="rect">
            <a:avLst/>
          </a:prstGeom>
        </p:spPr>
        <p:txBody>
          <a:bodyPr wrap="square">
            <a:spAutoFit/>
          </a:bodyPr>
          <a:lstStyle/>
          <a:p>
            <a:r>
              <a:rPr lang="en-US" sz="2500" spc="45" dirty="0">
                <a:latin typeface="Arial" panose="020B0604020202020204" pitchFamily="34" charset="0"/>
                <a:ea typeface="Times New Roman" panose="02020603050405020304" pitchFamily="18" charset="0"/>
                <a:cs typeface="Times New Roman" panose="02020603050405020304" pitchFamily="18" charset="0"/>
              </a:rPr>
              <a:t> </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500" spc="45" dirty="0">
                <a:latin typeface="Arial" panose="020B0604020202020204" pitchFamily="34" charset="0"/>
                <a:ea typeface="Times New Roman" panose="02020603050405020304" pitchFamily="18" charset="0"/>
                <a:cs typeface="Times New Roman" panose="02020603050405020304" pitchFamily="18" charset="0"/>
              </a:rPr>
              <a:t>This course is designed to start you on a path toward future studies in web development and design. Have you ever wondered how these websites actually work? How are they built? How do browsers, computers, and mobile devices interact with the web? What skills are necessary to build a website?</a:t>
            </a:r>
          </a:p>
          <a:p>
            <a:endParaRPr lang="en-US" sz="2500" spc="45" dirty="0">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500" spc="45" dirty="0">
                <a:latin typeface="Arial" panose="020B0604020202020204" pitchFamily="34" charset="0"/>
                <a:ea typeface="Times New Roman" panose="02020603050405020304" pitchFamily="18" charset="0"/>
                <a:cs typeface="Times New Roman" panose="02020603050405020304" pitchFamily="18" charset="0"/>
              </a:rPr>
              <a:t>With almost 1 billion websites now on the internet, the answers to these questions could be your first step toward a better understanding of the internet and developing a new set of internet skills.  </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991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A47EDC9-24AB-419D-A2F8-078B788642FD}"/>
              </a:ext>
            </a:extLst>
          </p:cNvPr>
          <p:cNvSpPr txBox="1"/>
          <p:nvPr/>
        </p:nvSpPr>
        <p:spPr>
          <a:xfrm>
            <a:off x="4630502" y="2844225"/>
            <a:ext cx="2930995" cy="584775"/>
          </a:xfrm>
          <a:prstGeom prst="rect">
            <a:avLst/>
          </a:prstGeom>
          <a:noFill/>
        </p:spPr>
        <p:txBody>
          <a:bodyPr wrap="none" rtlCol="0">
            <a:spAutoFit/>
          </a:bodyPr>
          <a:lstStyle/>
          <a:p>
            <a:r>
              <a:rPr lang="en-US" sz="3200" dirty="0"/>
              <a:t>What to expect?</a:t>
            </a:r>
          </a:p>
        </p:txBody>
      </p:sp>
    </p:spTree>
    <p:extLst>
      <p:ext uri="{BB962C8B-B14F-4D97-AF65-F5344CB8AC3E}">
        <p14:creationId xmlns:p14="http://schemas.microsoft.com/office/powerpoint/2010/main" val="3843030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B08EBB9-ADAB-4AAF-9685-5676E7D9A4DF}"/>
              </a:ext>
            </a:extLst>
          </p:cNvPr>
          <p:cNvSpPr/>
          <p:nvPr/>
        </p:nvSpPr>
        <p:spPr>
          <a:xfrm>
            <a:off x="653991" y="1124245"/>
            <a:ext cx="10884017" cy="4324261"/>
          </a:xfrm>
          <a:prstGeom prst="rect">
            <a:avLst/>
          </a:prstGeom>
        </p:spPr>
        <p:txBody>
          <a:bodyPr wrap="square">
            <a:spAutoFit/>
          </a:bodyPr>
          <a:lstStyle/>
          <a:p>
            <a:pPr marL="342900" indent="-342900">
              <a:buFont typeface="Arial" panose="020B0604020202020204" pitchFamily="34" charset="0"/>
              <a:buChar char="•"/>
            </a:pPr>
            <a:r>
              <a:rPr lang="en-US" sz="2500" spc="45" dirty="0">
                <a:latin typeface="Arial" panose="020B0604020202020204" pitchFamily="34" charset="0"/>
                <a:ea typeface="Times New Roman" panose="02020603050405020304" pitchFamily="18" charset="0"/>
                <a:cs typeface="Times New Roman" panose="02020603050405020304" pitchFamily="18" charset="0"/>
              </a:rPr>
              <a:t>By the end of this course you’ll be able to describe the structure and functionality of the world wide web, create dynamic web pages using a combination of HTML, CSS, and JavaScript, WordPress apply essential programming language concepts when creating HTML forms, responsive Web design and release your webpages for the world to see.</a:t>
            </a:r>
          </a:p>
          <a:p>
            <a:pPr marL="342900" indent="-342900">
              <a:buFont typeface="Arial" panose="020B0604020202020204" pitchFamily="34" charset="0"/>
              <a:buChar char="•"/>
            </a:pPr>
            <a:endParaRPr lang="en-US" sz="2500" spc="45" dirty="0">
              <a:latin typeface="Arial" panose="020B0604020202020204" pitchFamily="34"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500" spc="45" dirty="0">
                <a:latin typeface="Arial" panose="020B0604020202020204" pitchFamily="34" charset="0"/>
                <a:ea typeface="Times New Roman" panose="02020603050405020304" pitchFamily="18" charset="0"/>
                <a:cs typeface="Times New Roman" panose="02020603050405020304" pitchFamily="18" charset="0"/>
              </a:rPr>
              <a:t>Finally, you’ll be able to develop a working model for creating your own personal or portfolio websites in the future and be fully prepared to take the next step in a more advanced web development specialization.</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7491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B08EBB9-ADAB-4AAF-9685-5676E7D9A4DF}"/>
              </a:ext>
            </a:extLst>
          </p:cNvPr>
          <p:cNvSpPr/>
          <p:nvPr/>
        </p:nvSpPr>
        <p:spPr>
          <a:xfrm>
            <a:off x="511949" y="538319"/>
            <a:ext cx="10884017" cy="584775"/>
          </a:xfrm>
          <a:prstGeom prst="rect">
            <a:avLst/>
          </a:prstGeom>
        </p:spPr>
        <p:txBody>
          <a:bodyPr wrap="square">
            <a:spAutoFit/>
          </a:bodyPr>
          <a:lstStyle/>
          <a:p>
            <a:r>
              <a:rPr lang="en-US" sz="3200" spc="45" dirty="0">
                <a:latin typeface="Arial" panose="020B0604020202020204" pitchFamily="34" charset="0"/>
                <a:ea typeface="Times New Roman" panose="02020603050405020304" pitchFamily="18" charset="0"/>
                <a:cs typeface="Times New Roman" panose="02020603050405020304" pitchFamily="18" charset="0"/>
              </a:rPr>
              <a:t>Syllabus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0201C209-6A3A-457D-9250-8804D1D3EAC8}"/>
              </a:ext>
            </a:extLst>
          </p:cNvPr>
          <p:cNvSpPr/>
          <p:nvPr/>
        </p:nvSpPr>
        <p:spPr>
          <a:xfrm>
            <a:off x="511949" y="1463076"/>
            <a:ext cx="10884017" cy="5142305"/>
          </a:xfrm>
          <a:prstGeom prst="rect">
            <a:avLst/>
          </a:prstGeom>
        </p:spPr>
        <p:txBody>
          <a:bodyPr wrap="square">
            <a:spAutoFit/>
          </a:bodyPr>
          <a:lstStyle/>
          <a:p>
            <a:pPr>
              <a:lnSpc>
                <a:spcPct val="200000"/>
              </a:lnSpc>
            </a:pPr>
            <a:r>
              <a:rPr lang="en-US" sz="2800" spc="45" dirty="0">
                <a:latin typeface="Arial" panose="020B0604020202020204" pitchFamily="34" charset="0"/>
                <a:ea typeface="Times New Roman" panose="02020603050405020304" pitchFamily="18" charset="0"/>
                <a:cs typeface="Times New Roman" panose="02020603050405020304" pitchFamily="18" charset="0"/>
              </a:rPr>
              <a:t>Week 1- Introduction to web </a:t>
            </a:r>
          </a:p>
          <a:p>
            <a:pPr>
              <a:lnSpc>
                <a:spcPct val="200000"/>
              </a:lnSpc>
            </a:pPr>
            <a:r>
              <a:rPr lang="en-US" sz="2800" spc="45" dirty="0">
                <a:latin typeface="Arial" panose="020B0604020202020204" pitchFamily="34" charset="0"/>
                <a:ea typeface="Times New Roman" panose="02020603050405020304" pitchFamily="18" charset="0"/>
                <a:cs typeface="Times New Roman" panose="02020603050405020304" pitchFamily="18" charset="0"/>
              </a:rPr>
              <a:t>Week 2- Introduction to HTML5</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pPr>
            <a:r>
              <a:rPr lang="en-US" sz="2800" spc="45" dirty="0">
                <a:latin typeface="Arial" panose="020B0604020202020204" pitchFamily="34" charset="0"/>
                <a:ea typeface="Times New Roman" panose="02020603050405020304" pitchFamily="18" charset="0"/>
                <a:cs typeface="Times New Roman" panose="02020603050405020304" pitchFamily="18" charset="0"/>
              </a:rPr>
              <a:t>Week 3- Introduction to CSS3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pPr>
            <a:r>
              <a:rPr lang="en-US" sz="2800" spc="45" dirty="0">
                <a:latin typeface="Arial" panose="020B0604020202020204" pitchFamily="34" charset="0"/>
                <a:ea typeface="Times New Roman" panose="02020603050405020304" pitchFamily="18" charset="0"/>
                <a:cs typeface="Times New Roman" panose="02020603050405020304" pitchFamily="18" charset="0"/>
              </a:rPr>
              <a:t>Week 4- Introduction to JS &amp; </a:t>
            </a:r>
            <a:r>
              <a:rPr lang="en-US" sz="2800" b="1" spc="45" dirty="0">
                <a:latin typeface="Arial" panose="020B0604020202020204" pitchFamily="34" charset="0"/>
                <a:ea typeface="Times New Roman" panose="02020603050405020304" pitchFamily="18" charset="0"/>
                <a:cs typeface="Times New Roman" panose="02020603050405020304" pitchFamily="18" charset="0"/>
              </a:rPr>
              <a:t>WordPress</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pPr>
            <a:r>
              <a:rPr lang="en-US" sz="2800" spc="45" dirty="0">
                <a:latin typeface="Arial" panose="020B0604020202020204" pitchFamily="34" charset="0"/>
                <a:ea typeface="Times New Roman" panose="02020603050405020304" pitchFamily="18" charset="0"/>
                <a:cs typeface="Times New Roman" panose="02020603050405020304" pitchFamily="18" charset="0"/>
              </a:rPr>
              <a:t>Week 5- Advance Web &amp; Portfolio Week</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4323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B08EBB9-ADAB-4AAF-9685-5676E7D9A4DF}"/>
              </a:ext>
            </a:extLst>
          </p:cNvPr>
          <p:cNvSpPr/>
          <p:nvPr/>
        </p:nvSpPr>
        <p:spPr>
          <a:xfrm>
            <a:off x="653991" y="1124245"/>
            <a:ext cx="10884017" cy="1631216"/>
          </a:xfrm>
          <a:prstGeom prst="rect">
            <a:avLst/>
          </a:prstGeom>
        </p:spPr>
        <p:txBody>
          <a:bodyPr wrap="square">
            <a:spAutoFit/>
          </a:bodyPr>
          <a:lstStyle/>
          <a:p>
            <a:r>
              <a:rPr lang="en-US" sz="2500" spc="45" dirty="0">
                <a:latin typeface="Arial" panose="020B0604020202020204" pitchFamily="34" charset="0"/>
                <a:ea typeface="Times New Roman" panose="02020603050405020304" pitchFamily="18" charset="0"/>
                <a:cs typeface="Times New Roman" panose="02020603050405020304" pitchFamily="18" charset="0"/>
              </a:rPr>
              <a:t>That’s too much information, isn’t it ?</a:t>
            </a:r>
          </a:p>
          <a:p>
            <a:endParaRPr lang="en-US" sz="2500" spc="45" dirty="0">
              <a:effectLst/>
              <a:latin typeface="Arial" panose="020B0604020202020204" pitchFamily="34" charset="0"/>
              <a:ea typeface="Calibri" panose="020F0502020204030204" pitchFamily="34" charset="0"/>
              <a:cs typeface="Times New Roman" panose="02020603050405020304" pitchFamily="18" charset="0"/>
            </a:endParaRPr>
          </a:p>
          <a:p>
            <a:endParaRPr lang="en-US" sz="2500" spc="45" dirty="0">
              <a:latin typeface="Arial" panose="020B0604020202020204" pitchFamily="34" charset="0"/>
              <a:ea typeface="Calibri" panose="020F0502020204030204" pitchFamily="34" charset="0"/>
              <a:cs typeface="Times New Roman" panose="02020603050405020304" pitchFamily="18" charset="0"/>
            </a:endParaRPr>
          </a:p>
          <a:p>
            <a:r>
              <a:rPr lang="en-US" sz="2500" spc="45" dirty="0">
                <a:effectLst/>
                <a:latin typeface="Arial" panose="020B0604020202020204" pitchFamily="34" charset="0"/>
                <a:ea typeface="Calibri" panose="020F0502020204030204" pitchFamily="34" charset="0"/>
                <a:cs typeface="Times New Roman" panose="02020603050405020304" pitchFamily="18" charset="0"/>
              </a:rPr>
              <a:t>Let’s </a:t>
            </a:r>
            <a:r>
              <a:rPr lang="en-US" sz="2500" spc="45" dirty="0">
                <a:latin typeface="Arial" panose="020B0604020202020204" pitchFamily="34" charset="0"/>
                <a:ea typeface="Calibri" panose="020F0502020204030204" pitchFamily="34" charset="0"/>
                <a:cs typeface="Times New Roman" panose="02020603050405020304" pitchFamily="18" charset="0"/>
              </a:rPr>
              <a:t>start with the Internet.</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3725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B08EBB9-ADAB-4AAF-9685-5676E7D9A4DF}"/>
              </a:ext>
            </a:extLst>
          </p:cNvPr>
          <p:cNvSpPr/>
          <p:nvPr/>
        </p:nvSpPr>
        <p:spPr>
          <a:xfrm>
            <a:off x="653992" y="2182505"/>
            <a:ext cx="10884017" cy="2015936"/>
          </a:xfrm>
          <a:prstGeom prst="rect">
            <a:avLst/>
          </a:prstGeom>
        </p:spPr>
        <p:txBody>
          <a:bodyPr wrap="square">
            <a:spAutoFit/>
          </a:bodyPr>
          <a:lstStyle/>
          <a:p>
            <a:pPr marL="342900" indent="-342900">
              <a:buFont typeface="Arial" panose="020B0604020202020204" pitchFamily="34" charset="0"/>
              <a:buChar char="•"/>
            </a:pPr>
            <a:r>
              <a:rPr lang="en-US" sz="2500" dirty="0">
                <a:effectLst/>
                <a:latin typeface="Arial" panose="020B0604020202020204" pitchFamily="34" charset="0"/>
                <a:ea typeface="Calibri" panose="020F0502020204030204" pitchFamily="34" charset="0"/>
                <a:cs typeface="Arial" panose="020B0604020202020204" pitchFamily="34" charset="0"/>
              </a:rPr>
              <a:t>Internet is a worldwide system of computer networks - a network of networks in which users at any one computer can get the information from any other computer in the world.</a:t>
            </a:r>
          </a:p>
          <a:p>
            <a:pPr marL="342900" indent="-342900">
              <a:buFont typeface="Arial" panose="020B0604020202020204" pitchFamily="34" charset="0"/>
              <a:buChar char="•"/>
            </a:pPr>
            <a:endParaRPr lang="en-US" sz="25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500" dirty="0">
                <a:effectLst/>
                <a:latin typeface="Arial" panose="020B0604020202020204" pitchFamily="34" charset="0"/>
                <a:ea typeface="Calibri" panose="020F0502020204030204" pitchFamily="34" charset="0"/>
                <a:cs typeface="Arial" panose="020B0604020202020204" pitchFamily="34" charset="0"/>
              </a:rPr>
              <a:t>Websites, </a:t>
            </a:r>
            <a:r>
              <a:rPr lang="en-US" sz="2500" dirty="0" err="1">
                <a:effectLst/>
                <a:latin typeface="Arial" panose="020B0604020202020204" pitchFamily="34" charset="0"/>
                <a:ea typeface="Calibri" panose="020F0502020204030204" pitchFamily="34" charset="0"/>
                <a:cs typeface="Arial" panose="020B0604020202020204" pitchFamily="34" charset="0"/>
              </a:rPr>
              <a:t>Softwares</a:t>
            </a:r>
            <a:r>
              <a:rPr lang="en-US" sz="2500" dirty="0">
                <a:effectLst/>
                <a:latin typeface="Arial" panose="020B0604020202020204" pitchFamily="34" charset="0"/>
                <a:ea typeface="Calibri" panose="020F0502020204030204" pitchFamily="34" charset="0"/>
                <a:cs typeface="Arial" panose="020B0604020202020204" pitchFamily="34" charset="0"/>
              </a:rPr>
              <a:t> and Applications(Apps) </a:t>
            </a:r>
          </a:p>
        </p:txBody>
      </p:sp>
    </p:spTree>
    <p:extLst>
      <p:ext uri="{BB962C8B-B14F-4D97-AF65-F5344CB8AC3E}">
        <p14:creationId xmlns:p14="http://schemas.microsoft.com/office/powerpoint/2010/main" val="2363582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B08EBB9-ADAB-4AAF-9685-5676E7D9A4DF}"/>
              </a:ext>
            </a:extLst>
          </p:cNvPr>
          <p:cNvSpPr/>
          <p:nvPr/>
        </p:nvSpPr>
        <p:spPr>
          <a:xfrm>
            <a:off x="529705" y="557892"/>
            <a:ext cx="10884017" cy="584775"/>
          </a:xfrm>
          <a:prstGeom prst="rect">
            <a:avLst/>
          </a:prstGeom>
        </p:spPr>
        <p:txBody>
          <a:bodyPr wrap="square">
            <a:spAutoFit/>
          </a:bodyPr>
          <a:lstStyle/>
          <a:p>
            <a:r>
              <a:rPr lang="en-US" sz="3200" dirty="0">
                <a:effectLst/>
                <a:latin typeface="Arial" panose="020B0604020202020204" pitchFamily="34" charset="0"/>
                <a:ea typeface="Calibri" panose="020F0502020204030204" pitchFamily="34" charset="0"/>
                <a:cs typeface="Arial" panose="020B0604020202020204" pitchFamily="34" charset="0"/>
              </a:rPr>
              <a:t>Exercise</a:t>
            </a:r>
          </a:p>
        </p:txBody>
      </p:sp>
      <p:sp>
        <p:nvSpPr>
          <p:cNvPr id="8" name="Rectangle 7">
            <a:extLst>
              <a:ext uri="{FF2B5EF4-FFF2-40B4-BE49-F238E27FC236}">
                <a16:creationId xmlns:a16="http://schemas.microsoft.com/office/drawing/2014/main" id="{9A3FDF79-32CA-4684-9BF2-4243ABB66FCA}"/>
              </a:ext>
            </a:extLst>
          </p:cNvPr>
          <p:cNvSpPr/>
          <p:nvPr/>
        </p:nvSpPr>
        <p:spPr>
          <a:xfrm>
            <a:off x="529704" y="1713469"/>
            <a:ext cx="10884017" cy="523220"/>
          </a:xfrm>
          <a:prstGeom prst="rect">
            <a:avLst/>
          </a:prstGeom>
        </p:spPr>
        <p:txBody>
          <a:bodyPr wrap="square">
            <a:spAutoFit/>
          </a:bodyPr>
          <a:lstStyle/>
          <a:p>
            <a:r>
              <a:rPr lang="en-US" sz="2800" dirty="0">
                <a:effectLst/>
                <a:latin typeface="Arial" panose="020B0604020202020204" pitchFamily="34" charset="0"/>
                <a:ea typeface="Calibri" panose="020F0502020204030204" pitchFamily="34" charset="0"/>
                <a:cs typeface="Arial" panose="020B0604020202020204" pitchFamily="34" charset="0"/>
              </a:rPr>
              <a:t>Name a Website, App or a Software you liked and why ?</a:t>
            </a:r>
          </a:p>
        </p:txBody>
      </p:sp>
    </p:spTree>
    <p:extLst>
      <p:ext uri="{BB962C8B-B14F-4D97-AF65-F5344CB8AC3E}">
        <p14:creationId xmlns:p14="http://schemas.microsoft.com/office/powerpoint/2010/main" val="1332724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6BF4277-A187-400D-8E83-8A3964EF6C81}"/>
              </a:ext>
            </a:extLst>
          </p:cNvPr>
          <p:cNvSpPr/>
          <p:nvPr/>
        </p:nvSpPr>
        <p:spPr>
          <a:xfrm>
            <a:off x="476438" y="603760"/>
            <a:ext cx="10884017" cy="584775"/>
          </a:xfrm>
          <a:prstGeom prst="rect">
            <a:avLst/>
          </a:prstGeom>
        </p:spPr>
        <p:txBody>
          <a:bodyPr wrap="square">
            <a:spAutoFit/>
          </a:bodyPr>
          <a:lstStyle/>
          <a:p>
            <a:r>
              <a:rPr lang="en-US" sz="3200" dirty="0">
                <a:effectLst/>
                <a:latin typeface="Arial" panose="020B0604020202020204" pitchFamily="34" charset="0"/>
                <a:ea typeface="Calibri" panose="020F0502020204030204" pitchFamily="34" charset="0"/>
                <a:cs typeface="Arial" panose="020B0604020202020204" pitchFamily="34" charset="0"/>
              </a:rPr>
              <a:t>History of Web</a:t>
            </a:r>
          </a:p>
        </p:txBody>
      </p:sp>
      <p:sp>
        <p:nvSpPr>
          <p:cNvPr id="10" name="Rectangle 9">
            <a:extLst>
              <a:ext uri="{FF2B5EF4-FFF2-40B4-BE49-F238E27FC236}">
                <a16:creationId xmlns:a16="http://schemas.microsoft.com/office/drawing/2014/main" id="{A38AF53F-DF2B-4159-8817-D0A80887F023}"/>
              </a:ext>
            </a:extLst>
          </p:cNvPr>
          <p:cNvSpPr/>
          <p:nvPr/>
        </p:nvSpPr>
        <p:spPr>
          <a:xfrm>
            <a:off x="476437" y="1413108"/>
            <a:ext cx="10884017" cy="5262979"/>
          </a:xfrm>
          <a:prstGeom prst="rect">
            <a:avLst/>
          </a:prstGeom>
        </p:spPr>
        <p:txBody>
          <a:bodyPr wrap="square">
            <a:spAutoFit/>
          </a:bodyPr>
          <a:lstStyle/>
          <a:p>
            <a:pPr marL="457200" indent="-457200">
              <a:buFont typeface="Arial" panose="020B0604020202020204" pitchFamily="34" charset="0"/>
              <a:buChar char="•"/>
            </a:pPr>
            <a:r>
              <a:rPr lang="en-US" altLang="en-US" sz="2800" dirty="0"/>
              <a:t>In the year 1992, Tim Berners-Lee, a physicist in Geneva Switzerland came up with the term-World Wide Web - WWW - W3</a:t>
            </a:r>
          </a:p>
          <a:p>
            <a:endParaRPr lang="en-US" altLang="en-US" sz="2800" dirty="0"/>
          </a:p>
          <a:p>
            <a:pPr marL="457200" indent="-457200">
              <a:buFont typeface="Arial" panose="020B0604020202020204" pitchFamily="34" charset="0"/>
              <a:buChar char="•"/>
            </a:pPr>
            <a:r>
              <a:rPr lang="en-US" altLang="en-US" sz="2800" dirty="0"/>
              <a:t>HTTP-</a:t>
            </a:r>
            <a:r>
              <a:rPr lang="en-US" altLang="en-US" sz="2800" dirty="0" err="1"/>
              <a:t>HyperText</a:t>
            </a:r>
            <a:r>
              <a:rPr lang="en-US" altLang="en-US" sz="2800" dirty="0"/>
              <a:t> Transport Protocol- The protocol used to signify an Internet site is a World-Wide Web site. </a:t>
            </a:r>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r>
              <a:rPr lang="en-US" altLang="en-US" sz="2800" dirty="0"/>
              <a:t>A convention of codes used to access documents over the World-Wide Web. Without HTML codes, a document would be unreadable by a Web browser.</a:t>
            </a:r>
          </a:p>
          <a:p>
            <a:endParaRPr lang="en-US" altLang="en-US" sz="2800" dirty="0"/>
          </a:p>
          <a:p>
            <a:pPr marL="457200" indent="-457200">
              <a:buFont typeface="Arial" panose="020B0604020202020204" pitchFamily="34" charset="0"/>
              <a:buChar char="•"/>
            </a:pPr>
            <a:endParaRPr lang="en-US" altLang="en-US" sz="2800" dirty="0"/>
          </a:p>
          <a:p>
            <a:endParaRPr lang="en-US" altLang="en-US" sz="2800" dirty="0"/>
          </a:p>
        </p:txBody>
      </p:sp>
    </p:spTree>
    <p:extLst>
      <p:ext uri="{BB962C8B-B14F-4D97-AF65-F5344CB8AC3E}">
        <p14:creationId xmlns:p14="http://schemas.microsoft.com/office/powerpoint/2010/main" val="3028482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1C39509-8587-462C-9500-CEC3E9AC67D3}"/>
              </a:ext>
            </a:extLst>
          </p:cNvPr>
          <p:cNvSpPr txBox="1"/>
          <p:nvPr/>
        </p:nvSpPr>
        <p:spPr>
          <a:xfrm>
            <a:off x="765548" y="520167"/>
            <a:ext cx="4553066" cy="615553"/>
          </a:xfrm>
          <a:prstGeom prst="rect">
            <a:avLst/>
          </a:prstGeom>
          <a:noFill/>
        </p:spPr>
        <p:txBody>
          <a:bodyPr wrap="square" lIns="0" tIns="0" rIns="0" bIns="0" rtlCol="0" anchor="t" anchorCtr="0">
            <a:spAutoFit/>
          </a:bodyPr>
          <a:lstStyle/>
          <a:p>
            <a:r>
              <a:rPr lang="en-IN" sz="4000" dirty="0">
                <a:latin typeface="Arial" panose="020B0604020202020204" pitchFamily="34" charset="0"/>
                <a:ea typeface="Lato Light" panose="020F0502020204030203" pitchFamily="34" charset="0"/>
                <a:cs typeface="Arial" panose="020B0604020202020204" pitchFamily="34" charset="0"/>
              </a:rPr>
              <a:t>Who am I ? </a:t>
            </a:r>
          </a:p>
        </p:txBody>
      </p:sp>
      <p:sp>
        <p:nvSpPr>
          <p:cNvPr id="2" name="Rectangle 1">
            <a:extLst>
              <a:ext uri="{FF2B5EF4-FFF2-40B4-BE49-F238E27FC236}">
                <a16:creationId xmlns:a16="http://schemas.microsoft.com/office/drawing/2014/main" id="{4E81474F-C17D-4FC3-8344-B130E60B6029}"/>
              </a:ext>
            </a:extLst>
          </p:cNvPr>
          <p:cNvSpPr/>
          <p:nvPr/>
        </p:nvSpPr>
        <p:spPr>
          <a:xfrm>
            <a:off x="765547" y="1461611"/>
            <a:ext cx="9346113" cy="5847755"/>
          </a:xfrm>
          <a:prstGeom prst="rect">
            <a:avLst/>
          </a:prstGeom>
        </p:spPr>
        <p:txBody>
          <a:bodyPr wrap="square">
            <a:spAutoFit/>
          </a:bodyPr>
          <a:lstStyle/>
          <a:p>
            <a:pPr marL="285750" indent="-285750">
              <a:buFont typeface="Arial" panose="020B0604020202020204" pitchFamily="34" charset="0"/>
              <a:buChar char="•"/>
            </a:pPr>
            <a:r>
              <a:rPr lang="en-IN" sz="2200" dirty="0">
                <a:latin typeface="Arial" panose="020B0604020202020204" pitchFamily="34" charset="0"/>
                <a:ea typeface="Lato Light" panose="020F0502020204030203" pitchFamily="34" charset="0"/>
                <a:cs typeface="Arial" panose="020B0604020202020204" pitchFamily="34" charset="0"/>
              </a:rPr>
              <a:t>Bachelor in Computer Engineering, GTU, India</a:t>
            </a:r>
          </a:p>
          <a:p>
            <a:endParaRPr lang="en-IN" sz="2200" dirty="0">
              <a:latin typeface="Arial" panose="020B0604020202020204" pitchFamily="34" charset="0"/>
              <a:ea typeface="Lato Light" panose="020F0502020204030203" pitchFamily="34" charset="0"/>
              <a:cs typeface="Arial" panose="020B0604020202020204" pitchFamily="34" charset="0"/>
            </a:endParaRPr>
          </a:p>
          <a:p>
            <a:pPr marL="285750" indent="-285750">
              <a:buFont typeface="Arial" panose="020B0604020202020204" pitchFamily="34" charset="0"/>
              <a:buChar char="•"/>
            </a:pPr>
            <a:r>
              <a:rPr lang="en-IN" sz="2200" dirty="0">
                <a:latin typeface="Arial" panose="020B0604020202020204" pitchFamily="34" charset="0"/>
                <a:ea typeface="Lato Light" panose="020F0502020204030203" pitchFamily="34" charset="0"/>
                <a:cs typeface="Arial" panose="020B0604020202020204" pitchFamily="34" charset="0"/>
              </a:rPr>
              <a:t>Master’s in Science - Human Centred Computing, UMBC</a:t>
            </a:r>
          </a:p>
          <a:p>
            <a:pPr marL="285750" indent="-285750">
              <a:buFont typeface="Arial" panose="020B0604020202020204" pitchFamily="34" charset="0"/>
              <a:buChar char="•"/>
            </a:pPr>
            <a:endParaRPr lang="en-IN" sz="2200" dirty="0">
              <a:latin typeface="Arial" panose="020B0604020202020204" pitchFamily="34" charset="0"/>
              <a:ea typeface="Lato Light" panose="020F0502020204030203" pitchFamily="34" charset="0"/>
              <a:cs typeface="Arial" panose="020B0604020202020204" pitchFamily="34" charset="0"/>
            </a:endParaRPr>
          </a:p>
          <a:p>
            <a:pPr marL="285750" indent="-285750">
              <a:buFont typeface="Arial" panose="020B0604020202020204" pitchFamily="34" charset="0"/>
              <a:buChar char="•"/>
            </a:pPr>
            <a:r>
              <a:rPr lang="en-IN" sz="2200" dirty="0">
                <a:latin typeface="Arial" panose="020B0604020202020204" pitchFamily="34" charset="0"/>
                <a:ea typeface="Lato Light" panose="020F0502020204030203" pitchFamily="34" charset="0"/>
                <a:cs typeface="Arial" panose="020B0604020202020204" pitchFamily="34" charset="0"/>
              </a:rPr>
              <a:t>Worked as Freelancer Graphic Designer- 2 years</a:t>
            </a:r>
          </a:p>
          <a:p>
            <a:pPr marL="285750" indent="-285750">
              <a:buFont typeface="Arial" panose="020B0604020202020204" pitchFamily="34" charset="0"/>
              <a:buChar char="•"/>
            </a:pPr>
            <a:endParaRPr lang="en-IN" sz="2200" dirty="0">
              <a:latin typeface="Arial" panose="020B0604020202020204" pitchFamily="34" charset="0"/>
              <a:ea typeface="Lato Light" panose="020F0502020204030203" pitchFamily="34" charset="0"/>
              <a:cs typeface="Arial" panose="020B0604020202020204" pitchFamily="34" charset="0"/>
            </a:endParaRPr>
          </a:p>
          <a:p>
            <a:pPr marL="285750" indent="-285750">
              <a:buFont typeface="Arial" panose="020B0604020202020204" pitchFamily="34" charset="0"/>
              <a:buChar char="•"/>
            </a:pPr>
            <a:r>
              <a:rPr lang="en-IN" sz="2200" dirty="0">
                <a:latin typeface="Arial" panose="020B0604020202020204" pitchFamily="34" charset="0"/>
                <a:ea typeface="Lato Light" panose="020F0502020204030203" pitchFamily="34" charset="0"/>
                <a:cs typeface="Arial" panose="020B0604020202020204" pitchFamily="34" charset="0"/>
              </a:rPr>
              <a:t>Worked in Start-up as UX Designer- 1 year</a:t>
            </a:r>
          </a:p>
          <a:p>
            <a:pPr marL="285750" indent="-285750">
              <a:buFont typeface="Arial" panose="020B0604020202020204" pitchFamily="34" charset="0"/>
              <a:buChar char="•"/>
            </a:pPr>
            <a:endParaRPr lang="en-IN" sz="2200" dirty="0">
              <a:latin typeface="Arial" panose="020B0604020202020204" pitchFamily="34" charset="0"/>
              <a:ea typeface="Lato Light" panose="020F0502020204030203" pitchFamily="34" charset="0"/>
              <a:cs typeface="Arial" panose="020B0604020202020204" pitchFamily="34" charset="0"/>
            </a:endParaRPr>
          </a:p>
          <a:p>
            <a:pPr marL="285750" indent="-285750">
              <a:buFont typeface="Arial" panose="020B0604020202020204" pitchFamily="34" charset="0"/>
              <a:buChar char="•"/>
            </a:pPr>
            <a:r>
              <a:rPr lang="en-IN" sz="2200" dirty="0">
                <a:latin typeface="Arial" panose="020B0604020202020204" pitchFamily="34" charset="0"/>
                <a:ea typeface="Lato Light" panose="020F0502020204030203" pitchFamily="34" charset="0"/>
                <a:cs typeface="Arial" panose="020B0604020202020204" pitchFamily="34" charset="0"/>
              </a:rPr>
              <a:t>Currently Product Designer at BooknTrain, Downtown, Baltimore</a:t>
            </a:r>
          </a:p>
          <a:p>
            <a:pPr marL="285750" indent="-285750">
              <a:buFont typeface="Arial" panose="020B0604020202020204" pitchFamily="34" charset="0"/>
              <a:buChar char="•"/>
            </a:pPr>
            <a:endParaRPr lang="en-IN" sz="2200" dirty="0">
              <a:latin typeface="Arial" panose="020B0604020202020204" pitchFamily="34" charset="0"/>
              <a:ea typeface="Lato Light" panose="020F0502020204030203" pitchFamily="34" charset="0"/>
              <a:cs typeface="Arial" panose="020B0604020202020204" pitchFamily="34" charset="0"/>
            </a:endParaRPr>
          </a:p>
          <a:p>
            <a:pPr marL="285750" indent="-285750">
              <a:buFont typeface="Arial" panose="020B0604020202020204" pitchFamily="34" charset="0"/>
              <a:buChar char="•"/>
            </a:pPr>
            <a:r>
              <a:rPr lang="en-IN" sz="2200" dirty="0">
                <a:latin typeface="Arial" panose="020B0604020202020204" pitchFamily="34" charset="0"/>
                <a:ea typeface="Lato Light" panose="020F0502020204030203" pitchFamily="34" charset="0"/>
                <a:cs typeface="Arial" panose="020B0604020202020204" pitchFamily="34" charset="0"/>
              </a:rPr>
              <a:t>Graduate Senate for Graduate Student Association</a:t>
            </a:r>
          </a:p>
          <a:p>
            <a:pPr marL="285750" indent="-285750">
              <a:buFont typeface="Arial" panose="020B0604020202020204" pitchFamily="34" charset="0"/>
              <a:buChar char="•"/>
            </a:pPr>
            <a:endParaRPr lang="en-IN" sz="2200" dirty="0">
              <a:latin typeface="Arial" panose="020B0604020202020204" pitchFamily="34" charset="0"/>
              <a:ea typeface="Lato Light" panose="020F0502020204030203" pitchFamily="34" charset="0"/>
              <a:cs typeface="Arial" panose="020B0604020202020204" pitchFamily="34" charset="0"/>
            </a:endParaRPr>
          </a:p>
          <a:p>
            <a:pPr marL="285750" indent="-285750">
              <a:buFont typeface="Arial" panose="020B0604020202020204" pitchFamily="34" charset="0"/>
              <a:buChar char="•"/>
            </a:pPr>
            <a:r>
              <a:rPr lang="en-IN" sz="2200" dirty="0">
                <a:latin typeface="Arial" panose="020B0604020202020204" pitchFamily="34" charset="0"/>
                <a:ea typeface="Lato Light" panose="020F0502020204030203" pitchFamily="34" charset="0"/>
                <a:cs typeface="Arial" panose="020B0604020202020204" pitchFamily="34" charset="0"/>
              </a:rPr>
              <a:t>GEARS President, UMBC</a:t>
            </a:r>
          </a:p>
          <a:p>
            <a:pPr marL="285750" indent="-285750">
              <a:buFont typeface="Arial" panose="020B0604020202020204" pitchFamily="34" charset="0"/>
              <a:buChar char="•"/>
            </a:pPr>
            <a:endParaRPr lang="en-IN" sz="2200" dirty="0">
              <a:latin typeface="Arial" panose="020B0604020202020204" pitchFamily="34" charset="0"/>
              <a:ea typeface="Lato Light" panose="020F0502020204030203" pitchFamily="34" charset="0"/>
              <a:cs typeface="Arial" panose="020B0604020202020204" pitchFamily="34" charset="0"/>
            </a:endParaRPr>
          </a:p>
          <a:p>
            <a:pPr marL="285750" indent="-285750">
              <a:buFont typeface="Arial" panose="020B0604020202020204" pitchFamily="34" charset="0"/>
              <a:buChar char="•"/>
            </a:pPr>
            <a:r>
              <a:rPr lang="en-IN" sz="2200" dirty="0">
                <a:latin typeface="Arial" panose="020B0604020202020204" pitchFamily="34" charset="0"/>
                <a:ea typeface="Lato Light" panose="020F0502020204030203" pitchFamily="34" charset="0"/>
                <a:cs typeface="Arial" panose="020B0604020202020204" pitchFamily="34" charset="0"/>
              </a:rPr>
              <a:t>ACM SIGCHI Member</a:t>
            </a:r>
          </a:p>
          <a:p>
            <a:pPr marL="285750" indent="-285750">
              <a:buFont typeface="Arial" panose="020B0604020202020204" pitchFamily="34" charset="0"/>
              <a:buChar char="•"/>
            </a:pPr>
            <a:endParaRPr lang="en-IN" sz="2200" dirty="0">
              <a:latin typeface="Arial" panose="020B0604020202020204" pitchFamily="34" charset="0"/>
              <a:ea typeface="Lato Light" panose="020F0502020204030203" pitchFamily="34" charset="0"/>
              <a:cs typeface="Arial" panose="020B0604020202020204" pitchFamily="34" charset="0"/>
            </a:endParaRPr>
          </a:p>
          <a:p>
            <a:pPr marL="285750" indent="-285750">
              <a:buFont typeface="Arial" panose="020B0604020202020204" pitchFamily="34" charset="0"/>
              <a:buChar char="•"/>
            </a:pPr>
            <a:endParaRPr lang="en-IN" sz="2200" dirty="0">
              <a:latin typeface="Arial" panose="020B0604020202020204" pitchFamily="34" charset="0"/>
              <a:ea typeface="Lato Light" panose="020F0502020204030203" pitchFamily="34" charset="0"/>
              <a:cs typeface="Arial" panose="020B0604020202020204" pitchFamily="34" charset="0"/>
            </a:endParaRPr>
          </a:p>
        </p:txBody>
      </p:sp>
    </p:spTree>
    <p:extLst>
      <p:ext uri="{BB962C8B-B14F-4D97-AF65-F5344CB8AC3E}">
        <p14:creationId xmlns:p14="http://schemas.microsoft.com/office/powerpoint/2010/main" val="32308856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14:presetBounceEnd="82000">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14:bounceEnd="82000">
                                          <p:cBhvr additive="base">
                                            <p:cTn id="7" dur="1000" fill="hold"/>
                                            <p:tgtEl>
                                              <p:spTgt spid="6"/>
                                            </p:tgtEl>
                                            <p:attrNameLst>
                                              <p:attrName>ppt_x</p:attrName>
                                            </p:attrNameLst>
                                          </p:cBhvr>
                                          <p:tavLst>
                                            <p:tav tm="0">
                                              <p:val>
                                                <p:strVal val="1+#ppt_w/2"/>
                                              </p:val>
                                            </p:tav>
                                            <p:tav tm="100000">
                                              <p:val>
                                                <p:strVal val="#ppt_x"/>
                                              </p:val>
                                            </p:tav>
                                          </p:tavLst>
                                        </p:anim>
                                        <p:anim calcmode="lin" valueType="num" p14:bounceEnd="82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2031397-7667-4AAC-8DE4-71BF429BA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0435" y="286324"/>
            <a:ext cx="8436437" cy="5613895"/>
          </a:xfrm>
          <a:prstGeom prst="rect">
            <a:avLst/>
          </a:prstGeom>
        </p:spPr>
      </p:pic>
    </p:spTree>
    <p:extLst>
      <p:ext uri="{BB962C8B-B14F-4D97-AF65-F5344CB8AC3E}">
        <p14:creationId xmlns:p14="http://schemas.microsoft.com/office/powerpoint/2010/main" val="3510606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F24777A-2C92-4B04-B27E-970DDBE3D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206" y="223607"/>
            <a:ext cx="8720523" cy="5802936"/>
          </a:xfrm>
          <a:prstGeom prst="rect">
            <a:avLst/>
          </a:prstGeom>
        </p:spPr>
      </p:pic>
    </p:spTree>
    <p:extLst>
      <p:ext uri="{BB962C8B-B14F-4D97-AF65-F5344CB8AC3E}">
        <p14:creationId xmlns:p14="http://schemas.microsoft.com/office/powerpoint/2010/main" val="1564321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E697F0A-77AD-4267-B4DC-B82DCD98A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466" y="99072"/>
            <a:ext cx="8986853" cy="5980161"/>
          </a:xfrm>
          <a:prstGeom prst="rect">
            <a:avLst/>
          </a:prstGeom>
        </p:spPr>
      </p:pic>
    </p:spTree>
    <p:extLst>
      <p:ext uri="{BB962C8B-B14F-4D97-AF65-F5344CB8AC3E}">
        <p14:creationId xmlns:p14="http://schemas.microsoft.com/office/powerpoint/2010/main" val="403656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DCE33C0-0F4B-4B84-B02D-9BB2322D7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084" y="383113"/>
            <a:ext cx="8480821" cy="5643430"/>
          </a:xfrm>
          <a:prstGeom prst="rect">
            <a:avLst/>
          </a:prstGeom>
        </p:spPr>
      </p:pic>
    </p:spTree>
    <p:extLst>
      <p:ext uri="{BB962C8B-B14F-4D97-AF65-F5344CB8AC3E}">
        <p14:creationId xmlns:p14="http://schemas.microsoft.com/office/powerpoint/2010/main" val="2424235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E574F94-44DB-4EBE-A5EB-76275FBF4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496" y="286324"/>
            <a:ext cx="8409805" cy="5596173"/>
          </a:xfrm>
          <a:prstGeom prst="rect">
            <a:avLst/>
          </a:prstGeom>
        </p:spPr>
      </p:pic>
    </p:spTree>
    <p:extLst>
      <p:ext uri="{BB962C8B-B14F-4D97-AF65-F5344CB8AC3E}">
        <p14:creationId xmlns:p14="http://schemas.microsoft.com/office/powerpoint/2010/main" val="4186268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D9DEC3A-A95C-4198-AABC-1A25432FB4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270" y="317102"/>
            <a:ext cx="8083031" cy="5485432"/>
          </a:xfrm>
          <a:prstGeom prst="rect">
            <a:avLst/>
          </a:prstGeom>
        </p:spPr>
      </p:pic>
    </p:spTree>
    <p:extLst>
      <p:ext uri="{BB962C8B-B14F-4D97-AF65-F5344CB8AC3E}">
        <p14:creationId xmlns:p14="http://schemas.microsoft.com/office/powerpoint/2010/main" val="419275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6BF4277-A187-400D-8E83-8A3964EF6C81}"/>
              </a:ext>
            </a:extLst>
          </p:cNvPr>
          <p:cNvSpPr/>
          <p:nvPr/>
        </p:nvSpPr>
        <p:spPr>
          <a:xfrm>
            <a:off x="476438" y="603760"/>
            <a:ext cx="10884017" cy="584775"/>
          </a:xfrm>
          <a:prstGeom prst="rect">
            <a:avLst/>
          </a:prstGeom>
        </p:spPr>
        <p:txBody>
          <a:bodyPr wrap="square">
            <a:spAutoFit/>
          </a:bodyPr>
          <a:lstStyle/>
          <a:p>
            <a:r>
              <a:rPr lang="en-US" sz="3200" dirty="0">
                <a:effectLst/>
                <a:latin typeface="Arial" panose="020B0604020202020204" pitchFamily="34" charset="0"/>
                <a:ea typeface="Calibri" panose="020F0502020204030204" pitchFamily="34" charset="0"/>
                <a:cs typeface="Arial" panose="020B0604020202020204" pitchFamily="34" charset="0"/>
              </a:rPr>
              <a:t>History of Web</a:t>
            </a:r>
          </a:p>
        </p:txBody>
      </p:sp>
      <p:sp>
        <p:nvSpPr>
          <p:cNvPr id="10" name="Rectangle 9">
            <a:extLst>
              <a:ext uri="{FF2B5EF4-FFF2-40B4-BE49-F238E27FC236}">
                <a16:creationId xmlns:a16="http://schemas.microsoft.com/office/drawing/2014/main" id="{A38AF53F-DF2B-4159-8817-D0A80887F023}"/>
              </a:ext>
            </a:extLst>
          </p:cNvPr>
          <p:cNvSpPr/>
          <p:nvPr/>
        </p:nvSpPr>
        <p:spPr>
          <a:xfrm>
            <a:off x="476437" y="1413108"/>
            <a:ext cx="10884017" cy="4401205"/>
          </a:xfrm>
          <a:prstGeom prst="rect">
            <a:avLst/>
          </a:prstGeom>
        </p:spPr>
        <p:txBody>
          <a:bodyPr wrap="square">
            <a:spAutoFit/>
          </a:bodyPr>
          <a:lstStyle/>
          <a:p>
            <a:pPr marL="457200" indent="-457200">
              <a:buFont typeface="Arial" panose="020B0604020202020204" pitchFamily="34" charset="0"/>
              <a:buChar char="•"/>
            </a:pPr>
            <a:r>
              <a:rPr lang="en-US" altLang="en-US" sz="2800" dirty="0"/>
              <a:t>June 1993 - Mosaic Prototyped</a:t>
            </a:r>
          </a:p>
          <a:p>
            <a:pPr marL="457200" indent="-457200">
              <a:buFont typeface="Arial" panose="020B0604020202020204" pitchFamily="34" charset="0"/>
              <a:buChar char="•"/>
            </a:pPr>
            <a:r>
              <a:rPr lang="en-US" altLang="en-US" sz="2800" dirty="0"/>
              <a:t>April 1994 - Clark &amp; Andreesen form a company named Mosaic Communications</a:t>
            </a:r>
          </a:p>
          <a:p>
            <a:pPr marL="457200" indent="-457200">
              <a:buFont typeface="Arial" panose="020B0604020202020204" pitchFamily="34" charset="0"/>
              <a:buChar char="•"/>
            </a:pPr>
            <a:r>
              <a:rPr lang="en-US" altLang="en-US" sz="2800" dirty="0"/>
              <a:t>Oct 1994 - Netscape Beta released</a:t>
            </a:r>
          </a:p>
          <a:p>
            <a:pPr marL="457200" indent="-457200">
              <a:buFont typeface="Arial" panose="020B0604020202020204" pitchFamily="34" charset="0"/>
              <a:buChar char="•"/>
            </a:pPr>
            <a:r>
              <a:rPr lang="en-US" altLang="en-US" sz="2800" dirty="0"/>
              <a:t>Nov 1994 - Co is renamed Netscape </a:t>
            </a:r>
          </a:p>
          <a:p>
            <a:pPr marL="457200" indent="-457200">
              <a:buFont typeface="Arial" panose="020B0604020202020204" pitchFamily="34" charset="0"/>
              <a:buChar char="•"/>
            </a:pPr>
            <a:r>
              <a:rPr lang="en-US" altLang="en-US" sz="2800" dirty="0"/>
              <a:t>Aug 9th, 1995 - Netscape IPO	</a:t>
            </a:r>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p:txBody>
      </p:sp>
    </p:spTree>
    <p:extLst>
      <p:ext uri="{BB962C8B-B14F-4D97-AF65-F5344CB8AC3E}">
        <p14:creationId xmlns:p14="http://schemas.microsoft.com/office/powerpoint/2010/main" val="1736900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6BF4277-A187-400D-8E83-8A3964EF6C81}"/>
              </a:ext>
            </a:extLst>
          </p:cNvPr>
          <p:cNvSpPr/>
          <p:nvPr/>
        </p:nvSpPr>
        <p:spPr>
          <a:xfrm>
            <a:off x="476438" y="603760"/>
            <a:ext cx="10884017" cy="584775"/>
          </a:xfrm>
          <a:prstGeom prst="rect">
            <a:avLst/>
          </a:prstGeom>
        </p:spPr>
        <p:txBody>
          <a:bodyPr wrap="square">
            <a:spAutoFit/>
          </a:bodyPr>
          <a:lstStyle/>
          <a:p>
            <a:r>
              <a:rPr lang="en-US" sz="3200" dirty="0">
                <a:effectLst/>
                <a:latin typeface="Arial" panose="020B0604020202020204" pitchFamily="34" charset="0"/>
                <a:ea typeface="Calibri" panose="020F0502020204030204" pitchFamily="34" charset="0"/>
                <a:cs typeface="Arial" panose="020B0604020202020204" pitchFamily="34" charset="0"/>
              </a:rPr>
              <a:t>Domain name </a:t>
            </a:r>
          </a:p>
        </p:txBody>
      </p:sp>
      <p:pic>
        <p:nvPicPr>
          <p:cNvPr id="3" name="Picture 2">
            <a:extLst>
              <a:ext uri="{FF2B5EF4-FFF2-40B4-BE49-F238E27FC236}">
                <a16:creationId xmlns:a16="http://schemas.microsoft.com/office/drawing/2014/main" id="{425689DE-10F6-49C9-B197-A50933C65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38" y="1410155"/>
            <a:ext cx="6802455" cy="4616388"/>
          </a:xfrm>
          <a:prstGeom prst="rect">
            <a:avLst/>
          </a:prstGeom>
        </p:spPr>
      </p:pic>
    </p:spTree>
    <p:extLst>
      <p:ext uri="{BB962C8B-B14F-4D97-AF65-F5344CB8AC3E}">
        <p14:creationId xmlns:p14="http://schemas.microsoft.com/office/powerpoint/2010/main" val="2954779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6BF4277-A187-400D-8E83-8A3964EF6C81}"/>
              </a:ext>
            </a:extLst>
          </p:cNvPr>
          <p:cNvSpPr/>
          <p:nvPr/>
        </p:nvSpPr>
        <p:spPr>
          <a:xfrm>
            <a:off x="3787809" y="3136612"/>
            <a:ext cx="4834983" cy="584775"/>
          </a:xfrm>
          <a:prstGeom prst="rect">
            <a:avLst/>
          </a:prstGeom>
        </p:spPr>
        <p:txBody>
          <a:bodyPr wrap="square">
            <a:spAutoFit/>
          </a:bodyPr>
          <a:lstStyle/>
          <a:p>
            <a:r>
              <a:rPr lang="en-US" sz="3200" dirty="0">
                <a:effectLst/>
                <a:latin typeface="Arial" panose="020B0604020202020204" pitchFamily="34" charset="0"/>
                <a:ea typeface="Calibri" panose="020F0502020204030204" pitchFamily="34" charset="0"/>
                <a:cs typeface="Arial" panose="020B0604020202020204" pitchFamily="34" charset="0"/>
              </a:rPr>
              <a:t>How a Website Works ?</a:t>
            </a:r>
          </a:p>
        </p:txBody>
      </p:sp>
    </p:spTree>
    <p:extLst>
      <p:ext uri="{BB962C8B-B14F-4D97-AF65-F5344CB8AC3E}">
        <p14:creationId xmlns:p14="http://schemas.microsoft.com/office/powerpoint/2010/main" val="2860223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6BF4277-A187-400D-8E83-8A3964EF6C81}"/>
              </a:ext>
            </a:extLst>
          </p:cNvPr>
          <p:cNvSpPr/>
          <p:nvPr/>
        </p:nvSpPr>
        <p:spPr>
          <a:xfrm>
            <a:off x="476438" y="603760"/>
            <a:ext cx="10884017" cy="584775"/>
          </a:xfrm>
          <a:prstGeom prst="rect">
            <a:avLst/>
          </a:prstGeom>
        </p:spPr>
        <p:txBody>
          <a:bodyPr wrap="square">
            <a:spAutoFit/>
          </a:bodyPr>
          <a:lstStyle/>
          <a:p>
            <a:r>
              <a:rPr lang="en-US" sz="3200" dirty="0">
                <a:effectLst/>
                <a:latin typeface="Arial" panose="020B0604020202020204" pitchFamily="34" charset="0"/>
                <a:ea typeface="Calibri" panose="020F0502020204030204" pitchFamily="34" charset="0"/>
                <a:cs typeface="Arial" panose="020B0604020202020204" pitchFamily="34" charset="0"/>
              </a:rPr>
              <a:t>Hosting, Server &amp; Domain name</a:t>
            </a:r>
          </a:p>
        </p:txBody>
      </p:sp>
      <p:sp>
        <p:nvSpPr>
          <p:cNvPr id="6" name="Rectangle 5">
            <a:extLst>
              <a:ext uri="{FF2B5EF4-FFF2-40B4-BE49-F238E27FC236}">
                <a16:creationId xmlns:a16="http://schemas.microsoft.com/office/drawing/2014/main" id="{CA43CB44-A5CD-47DF-90E4-E935BA36E0CD}"/>
              </a:ext>
            </a:extLst>
          </p:cNvPr>
          <p:cNvSpPr/>
          <p:nvPr/>
        </p:nvSpPr>
        <p:spPr>
          <a:xfrm>
            <a:off x="476438" y="1626172"/>
            <a:ext cx="10884017" cy="2785378"/>
          </a:xfrm>
          <a:prstGeom prst="rect">
            <a:avLst/>
          </a:prstGeom>
        </p:spPr>
        <p:txBody>
          <a:bodyPr wrap="square">
            <a:spAutoFit/>
          </a:bodyPr>
          <a:lstStyle/>
          <a:p>
            <a:pPr marL="342900" indent="-342900">
              <a:buFont typeface="Arial" panose="020B0604020202020204" pitchFamily="34" charset="0"/>
              <a:buChar char="•"/>
            </a:pPr>
            <a:r>
              <a:rPr lang="en-US" sz="2500" dirty="0">
                <a:effectLst/>
                <a:latin typeface="Arial" panose="020B0604020202020204" pitchFamily="34" charset="0"/>
                <a:ea typeface="Calibri" panose="020F0502020204030204" pitchFamily="34" charset="0"/>
                <a:cs typeface="Arial" panose="020B0604020202020204" pitchFamily="34" charset="0"/>
              </a:rPr>
              <a:t>Web Hosting is like a house. Most people rent house(s) or room(s)  to stay. Same way, we put our website content/files on one of the hosting providers.</a:t>
            </a:r>
          </a:p>
          <a:p>
            <a:endParaRPr lang="en-US" sz="2500" dirty="0">
              <a:effectLst/>
              <a:latin typeface="Arial" panose="020B0604020202020204" pitchFamily="34" charset="0"/>
              <a:ea typeface="Calibri" panose="020F0502020204030204" pitchFamily="34" charset="0"/>
              <a:cs typeface="Arial" panose="020B0604020202020204" pitchFamily="34" charset="0"/>
            </a:endParaRPr>
          </a:p>
          <a:p>
            <a:endParaRPr lang="en-US" sz="2500" dirty="0">
              <a:effectLst/>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500" dirty="0">
                <a:effectLst/>
                <a:latin typeface="Arial" panose="020B0604020202020204" pitchFamily="34" charset="0"/>
                <a:ea typeface="Calibri" panose="020F0502020204030204" pitchFamily="34" charset="0"/>
                <a:cs typeface="Arial" panose="020B0604020202020204" pitchFamily="34" charset="0"/>
              </a:rPr>
              <a:t>Website is everything in your house. Furniture, interior design. Visitors might leave your house if it's stinky and ugly. (Badly designed website)</a:t>
            </a:r>
          </a:p>
        </p:txBody>
      </p:sp>
    </p:spTree>
    <p:extLst>
      <p:ext uri="{BB962C8B-B14F-4D97-AF65-F5344CB8AC3E}">
        <p14:creationId xmlns:p14="http://schemas.microsoft.com/office/powerpoint/2010/main" val="225279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1C39509-8587-462C-9500-CEC3E9AC67D3}"/>
              </a:ext>
            </a:extLst>
          </p:cNvPr>
          <p:cNvSpPr txBox="1"/>
          <p:nvPr/>
        </p:nvSpPr>
        <p:spPr>
          <a:xfrm>
            <a:off x="765547" y="520167"/>
            <a:ext cx="8502739" cy="615553"/>
          </a:xfrm>
          <a:prstGeom prst="rect">
            <a:avLst/>
          </a:prstGeom>
          <a:noFill/>
        </p:spPr>
        <p:txBody>
          <a:bodyPr wrap="square" lIns="0" tIns="0" rIns="0" bIns="0" rtlCol="0" anchor="t" anchorCtr="0">
            <a:spAutoFit/>
          </a:bodyPr>
          <a:lstStyle/>
          <a:p>
            <a:r>
              <a:rPr lang="en-IN" sz="4000" dirty="0">
                <a:latin typeface="Arial" panose="020B0604020202020204" pitchFamily="34" charset="0"/>
                <a:ea typeface="Lato Light" panose="020F0502020204030203" pitchFamily="34" charset="0"/>
                <a:cs typeface="Arial" panose="020B0604020202020204" pitchFamily="34" charset="0"/>
              </a:rPr>
              <a:t>Web Development from my side</a:t>
            </a:r>
          </a:p>
        </p:txBody>
      </p:sp>
      <p:sp>
        <p:nvSpPr>
          <p:cNvPr id="2" name="Rectangle 1">
            <a:extLst>
              <a:ext uri="{FF2B5EF4-FFF2-40B4-BE49-F238E27FC236}">
                <a16:creationId xmlns:a16="http://schemas.microsoft.com/office/drawing/2014/main" id="{4E81474F-C17D-4FC3-8344-B130E60B6029}"/>
              </a:ext>
            </a:extLst>
          </p:cNvPr>
          <p:cNvSpPr/>
          <p:nvPr/>
        </p:nvSpPr>
        <p:spPr>
          <a:xfrm>
            <a:off x="765547" y="1674674"/>
            <a:ext cx="9346113" cy="3816429"/>
          </a:xfrm>
          <a:prstGeom prst="rect">
            <a:avLst/>
          </a:prstGeom>
        </p:spPr>
        <p:txBody>
          <a:bodyPr wrap="square">
            <a:spAutoFit/>
          </a:bodyPr>
          <a:lstStyle/>
          <a:p>
            <a:pPr marL="285750" indent="-285750">
              <a:buFont typeface="Arial" panose="020B0604020202020204" pitchFamily="34" charset="0"/>
              <a:buChar char="•"/>
            </a:pPr>
            <a:r>
              <a:rPr lang="en-IN" sz="2200" dirty="0">
                <a:latin typeface="Arial" panose="020B0604020202020204" pitchFamily="34" charset="0"/>
                <a:ea typeface="Lato Light" panose="020F0502020204030203" pitchFamily="34" charset="0"/>
                <a:cs typeface="Arial" panose="020B0604020202020204" pitchFamily="34" charset="0"/>
              </a:rPr>
              <a:t>Previously, back in India I took classes of Web Development and taught 30 student over winter session.</a:t>
            </a:r>
          </a:p>
          <a:p>
            <a:pPr marL="285750" indent="-285750">
              <a:buFont typeface="Arial" panose="020B0604020202020204" pitchFamily="34" charset="0"/>
              <a:buChar char="•"/>
            </a:pPr>
            <a:endParaRPr lang="en-IN" sz="2200" dirty="0">
              <a:latin typeface="Arial" panose="020B0604020202020204" pitchFamily="34" charset="0"/>
              <a:ea typeface="Lato Light" panose="020F0502020204030203" pitchFamily="34" charset="0"/>
              <a:cs typeface="Arial" panose="020B0604020202020204" pitchFamily="34" charset="0"/>
            </a:endParaRPr>
          </a:p>
          <a:p>
            <a:pPr marL="285750" indent="-285750">
              <a:buFont typeface="Arial" panose="020B0604020202020204" pitchFamily="34" charset="0"/>
              <a:buChar char="•"/>
            </a:pPr>
            <a:r>
              <a:rPr lang="en-IN" sz="2200" dirty="0">
                <a:latin typeface="Arial" panose="020B0604020202020204" pitchFamily="34" charset="0"/>
                <a:ea typeface="Lato Light" panose="020F0502020204030203" pitchFamily="34" charset="0"/>
                <a:cs typeface="Arial" panose="020B0604020202020204" pitchFamily="34" charset="0"/>
              </a:rPr>
              <a:t>Have strong command over Front-end and Back-end development.</a:t>
            </a:r>
          </a:p>
          <a:p>
            <a:pPr marL="285750" indent="-285750">
              <a:buFont typeface="Arial" panose="020B0604020202020204" pitchFamily="34" charset="0"/>
              <a:buChar char="•"/>
            </a:pPr>
            <a:endParaRPr lang="en-IN" sz="2200" dirty="0">
              <a:latin typeface="Arial" panose="020B0604020202020204" pitchFamily="34" charset="0"/>
              <a:ea typeface="Lato Light" panose="020F0502020204030203" pitchFamily="34" charset="0"/>
              <a:cs typeface="Arial" panose="020B0604020202020204" pitchFamily="34" charset="0"/>
            </a:endParaRPr>
          </a:p>
          <a:p>
            <a:pPr marL="285750" indent="-285750">
              <a:buFont typeface="Arial" panose="020B0604020202020204" pitchFamily="34" charset="0"/>
              <a:buChar char="•"/>
            </a:pPr>
            <a:r>
              <a:rPr lang="en-IN" sz="2200" dirty="0">
                <a:latin typeface="Arial" panose="020B0604020202020204" pitchFamily="34" charset="0"/>
                <a:ea typeface="Lato Light" panose="020F0502020204030203" pitchFamily="34" charset="0"/>
                <a:cs typeface="Arial" panose="020B0604020202020204" pitchFamily="34" charset="0"/>
              </a:rPr>
              <a:t>Skillset: HTML5, CSS3, JS, React JS, JAVA, C, C++, Python</a:t>
            </a:r>
          </a:p>
          <a:p>
            <a:pPr marL="285750" indent="-285750">
              <a:buFont typeface="Arial" panose="020B0604020202020204" pitchFamily="34" charset="0"/>
              <a:buChar char="•"/>
            </a:pPr>
            <a:endParaRPr lang="en-IN" sz="2200" dirty="0">
              <a:latin typeface="Arial" panose="020B0604020202020204" pitchFamily="34" charset="0"/>
              <a:ea typeface="Lato Light" panose="020F0502020204030203" pitchFamily="34" charset="0"/>
              <a:cs typeface="Arial" panose="020B0604020202020204" pitchFamily="34" charset="0"/>
            </a:endParaRPr>
          </a:p>
          <a:p>
            <a:pPr marL="285750" indent="-285750">
              <a:buFont typeface="Arial" panose="020B0604020202020204" pitchFamily="34" charset="0"/>
              <a:buChar char="•"/>
            </a:pPr>
            <a:r>
              <a:rPr lang="en-IN" sz="2200" dirty="0">
                <a:latin typeface="Arial" panose="020B0604020202020204" pitchFamily="34" charset="0"/>
                <a:ea typeface="Lato Light" panose="020F0502020204030203" pitchFamily="34" charset="0"/>
                <a:cs typeface="Arial" panose="020B0604020202020204" pitchFamily="34" charset="0"/>
              </a:rPr>
              <a:t>Design Tools : Adobe Photoshop, Adobe Illustrator, Adobe InDesign, Sketch, Adobe XD </a:t>
            </a:r>
          </a:p>
          <a:p>
            <a:pPr marL="285750" indent="-285750">
              <a:buFont typeface="Arial" panose="020B0604020202020204" pitchFamily="34" charset="0"/>
              <a:buChar char="•"/>
            </a:pPr>
            <a:endParaRPr lang="en-IN" sz="2200" dirty="0">
              <a:latin typeface="Arial" panose="020B0604020202020204" pitchFamily="34" charset="0"/>
              <a:ea typeface="Lato Light" panose="020F0502020204030203" pitchFamily="34" charset="0"/>
              <a:cs typeface="Arial" panose="020B0604020202020204" pitchFamily="34" charset="0"/>
            </a:endParaRPr>
          </a:p>
          <a:p>
            <a:pPr marL="285750" indent="-285750">
              <a:buFont typeface="Arial" panose="020B0604020202020204" pitchFamily="34" charset="0"/>
              <a:buChar char="•"/>
            </a:pPr>
            <a:endParaRPr lang="en-IN" sz="2200" dirty="0">
              <a:latin typeface="Arial" panose="020B0604020202020204" pitchFamily="34" charset="0"/>
              <a:ea typeface="Lato Light" panose="020F0502020204030203" pitchFamily="34" charset="0"/>
              <a:cs typeface="Arial" panose="020B0604020202020204" pitchFamily="34" charset="0"/>
            </a:endParaRPr>
          </a:p>
        </p:txBody>
      </p:sp>
    </p:spTree>
    <p:extLst>
      <p:ext uri="{BB962C8B-B14F-4D97-AF65-F5344CB8AC3E}">
        <p14:creationId xmlns:p14="http://schemas.microsoft.com/office/powerpoint/2010/main" val="189982499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14:presetBounceEnd="82000">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14:bounceEnd="82000">
                                          <p:cBhvr additive="base">
                                            <p:cTn id="7" dur="1000" fill="hold"/>
                                            <p:tgtEl>
                                              <p:spTgt spid="6"/>
                                            </p:tgtEl>
                                            <p:attrNameLst>
                                              <p:attrName>ppt_x</p:attrName>
                                            </p:attrNameLst>
                                          </p:cBhvr>
                                          <p:tavLst>
                                            <p:tav tm="0">
                                              <p:val>
                                                <p:strVal val="1+#ppt_w/2"/>
                                              </p:val>
                                            </p:tav>
                                            <p:tav tm="100000">
                                              <p:val>
                                                <p:strVal val="#ppt_x"/>
                                              </p:val>
                                            </p:tav>
                                          </p:tavLst>
                                        </p:anim>
                                        <p:anim calcmode="lin" valueType="num" p14:bounceEnd="82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1C39509-8587-462C-9500-CEC3E9AC67D3}"/>
              </a:ext>
            </a:extLst>
          </p:cNvPr>
          <p:cNvSpPr txBox="1"/>
          <p:nvPr/>
        </p:nvSpPr>
        <p:spPr>
          <a:xfrm>
            <a:off x="827691" y="688843"/>
            <a:ext cx="10713277" cy="2585323"/>
          </a:xfrm>
          <a:prstGeom prst="rect">
            <a:avLst/>
          </a:prstGeom>
          <a:noFill/>
        </p:spPr>
        <p:txBody>
          <a:bodyPr wrap="square" lIns="0" tIns="0" rIns="0" bIns="0" rtlCol="0" anchor="t" anchorCtr="0">
            <a:spAutoFit/>
          </a:bodyPr>
          <a:lstStyle/>
          <a:p>
            <a:r>
              <a:rPr lang="en-US" sz="2800" dirty="0">
                <a:latin typeface="Arial" panose="020B0604020202020204" pitchFamily="34" charset="0"/>
                <a:ea typeface="Lato Light" panose="020F0502020204030203" pitchFamily="34" charset="0"/>
                <a:cs typeface="Arial" panose="020B0604020202020204" pitchFamily="34" charset="0"/>
              </a:rPr>
              <a:t>Web development :</a:t>
            </a:r>
          </a:p>
          <a:p>
            <a:endParaRPr lang="en-US" sz="2800" dirty="0">
              <a:latin typeface="Arial" panose="020B0604020202020204" pitchFamily="34" charset="0"/>
              <a:ea typeface="Lato Light" panose="020F0502020204030203" pitchFamily="34" charset="0"/>
              <a:cs typeface="Arial" panose="020B0604020202020204" pitchFamily="34" charset="0"/>
            </a:endParaRPr>
          </a:p>
          <a:p>
            <a:endParaRPr lang="en-US" sz="2800" dirty="0">
              <a:latin typeface="Arial" panose="020B0604020202020204" pitchFamily="34" charset="0"/>
              <a:ea typeface="Lato Light" panose="020F0502020204030203" pitchFamily="34" charset="0"/>
              <a:cs typeface="Arial" panose="020B0604020202020204" pitchFamily="34" charset="0"/>
            </a:endParaRPr>
          </a:p>
          <a:p>
            <a:pPr marL="514350" indent="-514350">
              <a:buAutoNum type="arabicPeriod"/>
            </a:pPr>
            <a:r>
              <a:rPr lang="en-IN" sz="2800" dirty="0">
                <a:latin typeface="Arial" panose="020B0604020202020204" pitchFamily="34" charset="0"/>
                <a:ea typeface="Lato Light" panose="020F0502020204030203" pitchFamily="34" charset="0"/>
                <a:cs typeface="Arial" panose="020B0604020202020204" pitchFamily="34" charset="0"/>
              </a:rPr>
              <a:t>Front-end Development</a:t>
            </a:r>
          </a:p>
          <a:p>
            <a:endParaRPr lang="en-IN" sz="2800" dirty="0">
              <a:latin typeface="Arial" panose="020B0604020202020204" pitchFamily="34" charset="0"/>
              <a:ea typeface="Lato Light" panose="020F0502020204030203" pitchFamily="34" charset="0"/>
              <a:cs typeface="Arial" panose="020B0604020202020204" pitchFamily="34" charset="0"/>
            </a:endParaRPr>
          </a:p>
          <a:p>
            <a:r>
              <a:rPr lang="en-IN" sz="2800" dirty="0">
                <a:latin typeface="Arial" panose="020B0604020202020204" pitchFamily="34" charset="0"/>
                <a:ea typeface="Lato Light" panose="020F0502020204030203" pitchFamily="34" charset="0"/>
                <a:cs typeface="Arial" panose="020B0604020202020204" pitchFamily="34" charset="0"/>
              </a:rPr>
              <a:t>2.  Back-end Development</a:t>
            </a:r>
          </a:p>
        </p:txBody>
      </p:sp>
    </p:spTree>
    <p:extLst>
      <p:ext uri="{BB962C8B-B14F-4D97-AF65-F5344CB8AC3E}">
        <p14:creationId xmlns:p14="http://schemas.microsoft.com/office/powerpoint/2010/main" val="4143312987"/>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14:presetBounceEnd="82000">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14:bounceEnd="82000">
                                          <p:cBhvr additive="base">
                                            <p:cTn id="7" dur="1000" fill="hold"/>
                                            <p:tgtEl>
                                              <p:spTgt spid="6"/>
                                            </p:tgtEl>
                                            <p:attrNameLst>
                                              <p:attrName>ppt_x</p:attrName>
                                            </p:attrNameLst>
                                          </p:cBhvr>
                                          <p:tavLst>
                                            <p:tav tm="0">
                                              <p:val>
                                                <p:strVal val="1+#ppt_w/2"/>
                                              </p:val>
                                            </p:tav>
                                            <p:tav tm="100000">
                                              <p:val>
                                                <p:strVal val="#ppt_x"/>
                                              </p:val>
                                            </p:tav>
                                          </p:tavLst>
                                        </p:anim>
                                        <p:anim calcmode="lin" valueType="num" p14:bounceEnd="82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1CBCD2E-6D4C-4447-927D-C665000C2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707" y="317102"/>
            <a:ext cx="10316585" cy="5416207"/>
          </a:xfrm>
          <a:prstGeom prst="rect">
            <a:avLst/>
          </a:prstGeom>
        </p:spPr>
      </p:pic>
    </p:spTree>
    <p:extLst>
      <p:ext uri="{BB962C8B-B14F-4D97-AF65-F5344CB8AC3E}">
        <p14:creationId xmlns:p14="http://schemas.microsoft.com/office/powerpoint/2010/main" val="8083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1C39509-8587-462C-9500-CEC3E9AC67D3}"/>
              </a:ext>
            </a:extLst>
          </p:cNvPr>
          <p:cNvSpPr txBox="1"/>
          <p:nvPr/>
        </p:nvSpPr>
        <p:spPr>
          <a:xfrm>
            <a:off x="827691" y="688843"/>
            <a:ext cx="10713277" cy="3447098"/>
          </a:xfrm>
          <a:prstGeom prst="rect">
            <a:avLst/>
          </a:prstGeom>
          <a:noFill/>
        </p:spPr>
        <p:txBody>
          <a:bodyPr wrap="square" lIns="0" tIns="0" rIns="0" bIns="0" rtlCol="0" anchor="t" anchorCtr="0">
            <a:spAutoFit/>
          </a:bodyPr>
          <a:lstStyle/>
          <a:p>
            <a:r>
              <a:rPr lang="en-IN" sz="2800" dirty="0">
                <a:latin typeface="Arial" panose="020B0604020202020204" pitchFamily="34" charset="0"/>
                <a:ea typeface="Lato Light" panose="020F0502020204030203" pitchFamily="34" charset="0"/>
                <a:cs typeface="Arial" panose="020B0604020202020204" pitchFamily="34" charset="0"/>
              </a:rPr>
              <a:t>Front-end Development:</a:t>
            </a:r>
          </a:p>
          <a:p>
            <a:endParaRPr lang="en-IN" sz="2800" dirty="0">
              <a:latin typeface="Arial" panose="020B0604020202020204" pitchFamily="34" charset="0"/>
              <a:ea typeface="Lato Light" panose="020F0502020204030203" pitchFamily="34" charset="0"/>
              <a:cs typeface="Arial" panose="020B0604020202020204" pitchFamily="34" charset="0"/>
            </a:endParaRPr>
          </a:p>
          <a:p>
            <a:endParaRPr lang="en-IN" sz="2800" dirty="0">
              <a:latin typeface="Arial" panose="020B0604020202020204" pitchFamily="34" charset="0"/>
              <a:ea typeface="Lato Light" panose="020F0502020204030203" pitchFamily="34" charset="0"/>
              <a:cs typeface="Arial" panose="020B0604020202020204" pitchFamily="34" charset="0"/>
            </a:endParaRPr>
          </a:p>
          <a:p>
            <a:endParaRPr lang="en-IN" sz="2800" dirty="0">
              <a:latin typeface="Arial" panose="020B0604020202020204" pitchFamily="34" charset="0"/>
              <a:ea typeface="Lato Light" panose="020F0502020204030203"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ea typeface="Lato Light" panose="020F0502020204030203" pitchFamily="34" charset="0"/>
                <a:cs typeface="Arial" panose="020B0604020202020204" pitchFamily="34" charset="0"/>
              </a:rPr>
              <a:t>The frontend of a website is what you see and interact with on your browser. Also referred to as “</a:t>
            </a:r>
            <a:r>
              <a:rPr lang="en-US" sz="2800" b="1" dirty="0">
                <a:latin typeface="Arial" panose="020B0604020202020204" pitchFamily="34" charset="0"/>
                <a:ea typeface="Lato Light" panose="020F0502020204030203" pitchFamily="34" charset="0"/>
                <a:cs typeface="Arial" panose="020B0604020202020204" pitchFamily="34" charset="0"/>
              </a:rPr>
              <a:t>client-side</a:t>
            </a:r>
            <a:r>
              <a:rPr lang="en-US" sz="2800" dirty="0">
                <a:latin typeface="Arial" panose="020B0604020202020204" pitchFamily="34" charset="0"/>
                <a:ea typeface="Lato Light" panose="020F0502020204030203" pitchFamily="34" charset="0"/>
                <a:cs typeface="Arial" panose="020B0604020202020204" pitchFamily="34" charset="0"/>
              </a:rPr>
              <a:t>”, it includes everything from text and colors to buttons, images, and navigation menus</a:t>
            </a:r>
            <a:endParaRPr lang="en-IN" sz="2800" dirty="0">
              <a:latin typeface="Arial" panose="020B0604020202020204" pitchFamily="34" charset="0"/>
              <a:ea typeface="Lato Light" panose="020F0502020204030203" pitchFamily="34" charset="0"/>
              <a:cs typeface="Arial" panose="020B0604020202020204" pitchFamily="34" charset="0"/>
            </a:endParaRPr>
          </a:p>
        </p:txBody>
      </p:sp>
    </p:spTree>
    <p:extLst>
      <p:ext uri="{BB962C8B-B14F-4D97-AF65-F5344CB8AC3E}">
        <p14:creationId xmlns:p14="http://schemas.microsoft.com/office/powerpoint/2010/main" val="1308553537"/>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14:presetBounceEnd="82000">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14:bounceEnd="82000">
                                          <p:cBhvr additive="base">
                                            <p:cTn id="7" dur="1000" fill="hold"/>
                                            <p:tgtEl>
                                              <p:spTgt spid="6"/>
                                            </p:tgtEl>
                                            <p:attrNameLst>
                                              <p:attrName>ppt_x</p:attrName>
                                            </p:attrNameLst>
                                          </p:cBhvr>
                                          <p:tavLst>
                                            <p:tav tm="0">
                                              <p:val>
                                                <p:strVal val="1+#ppt_w/2"/>
                                              </p:val>
                                            </p:tav>
                                            <p:tav tm="100000">
                                              <p:val>
                                                <p:strVal val="#ppt_x"/>
                                              </p:val>
                                            </p:tav>
                                          </p:tavLst>
                                        </p:anim>
                                        <p:anim calcmode="lin" valueType="num" p14:bounceEnd="82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1C39509-8587-462C-9500-CEC3E9AC67D3}"/>
              </a:ext>
            </a:extLst>
          </p:cNvPr>
          <p:cNvSpPr txBox="1"/>
          <p:nvPr/>
        </p:nvSpPr>
        <p:spPr>
          <a:xfrm>
            <a:off x="827691" y="688843"/>
            <a:ext cx="10713277" cy="5170646"/>
          </a:xfrm>
          <a:prstGeom prst="rect">
            <a:avLst/>
          </a:prstGeom>
          <a:noFill/>
        </p:spPr>
        <p:txBody>
          <a:bodyPr wrap="square" lIns="0" tIns="0" rIns="0" bIns="0" rtlCol="0" anchor="t" anchorCtr="0">
            <a:spAutoFit/>
          </a:bodyPr>
          <a:lstStyle/>
          <a:p>
            <a:r>
              <a:rPr lang="en-IN" sz="2800" dirty="0">
                <a:latin typeface="Arial" panose="020B0604020202020204" pitchFamily="34" charset="0"/>
                <a:ea typeface="Lato Light" panose="020F0502020204030203" pitchFamily="34" charset="0"/>
                <a:cs typeface="Arial" panose="020B0604020202020204" pitchFamily="34" charset="0"/>
              </a:rPr>
              <a:t>Front-end Development:</a:t>
            </a:r>
          </a:p>
          <a:p>
            <a:endParaRPr lang="en-IN" sz="2800" dirty="0">
              <a:latin typeface="Arial" panose="020B0604020202020204" pitchFamily="34" charset="0"/>
              <a:ea typeface="Lato Light" panose="020F0502020204030203" pitchFamily="34" charset="0"/>
              <a:cs typeface="Arial" panose="020B0604020202020204" pitchFamily="34" charset="0"/>
            </a:endParaRPr>
          </a:p>
          <a:p>
            <a:endParaRPr lang="en-US" sz="2800" dirty="0">
              <a:latin typeface="Arial" panose="020B0604020202020204" pitchFamily="34" charset="0"/>
              <a:ea typeface="Lato Light" panose="020F0502020204030203"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ea typeface="Lato Light" panose="020F0502020204030203" pitchFamily="34" charset="0"/>
                <a:cs typeface="Arial" panose="020B0604020202020204" pitchFamily="34" charset="0"/>
              </a:rPr>
              <a:t>HTML : HTML is the fundamental coding language that creates and organizes web content so it can be displayed by a browser.</a:t>
            </a:r>
          </a:p>
          <a:p>
            <a:pPr marL="457200" indent="-457200">
              <a:buFont typeface="Arial" panose="020B0604020202020204" pitchFamily="34" charset="0"/>
              <a:buChar char="•"/>
            </a:pPr>
            <a:endParaRPr lang="en-US" sz="2800" dirty="0">
              <a:latin typeface="Arial" panose="020B0604020202020204" pitchFamily="34" charset="0"/>
              <a:ea typeface="Lato Light" panose="020F0502020204030203"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ea typeface="Lato Light" panose="020F0502020204030203" pitchFamily="34" charset="0"/>
                <a:cs typeface="Arial" panose="020B0604020202020204" pitchFamily="34" charset="0"/>
              </a:rPr>
              <a:t>CSS: CSS is a language that accompanies HTML, and defines the style of a website’s content, such as layout, colors, fonts, </a:t>
            </a:r>
            <a:r>
              <a:rPr lang="en-US" sz="2800" dirty="0" err="1">
                <a:latin typeface="Arial" panose="020B0604020202020204" pitchFamily="34" charset="0"/>
                <a:ea typeface="Lato Light" panose="020F0502020204030203" pitchFamily="34" charset="0"/>
                <a:cs typeface="Arial" panose="020B0604020202020204" pitchFamily="34" charset="0"/>
              </a:rPr>
              <a:t>etc</a:t>
            </a:r>
            <a:endParaRPr lang="en-US" sz="2800" dirty="0">
              <a:latin typeface="Arial" panose="020B0604020202020204" pitchFamily="34" charset="0"/>
              <a:ea typeface="Lato Light" panose="020F0502020204030203"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ea typeface="Lato Light" panose="020F0502020204030203"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ea typeface="Lato Light" panose="020F0502020204030203" pitchFamily="34" charset="0"/>
                <a:cs typeface="Arial" panose="020B0604020202020204" pitchFamily="34" charset="0"/>
              </a:rPr>
              <a:t>JavaScript: JavaScript is a programming language used for more interactive elements like drop down menus, modal windows, and contact forms</a:t>
            </a:r>
            <a:endParaRPr lang="en-IN" sz="2800" dirty="0">
              <a:latin typeface="Arial" panose="020B0604020202020204" pitchFamily="34" charset="0"/>
              <a:ea typeface="Lato Light" panose="020F0502020204030203" pitchFamily="34" charset="0"/>
              <a:cs typeface="Arial" panose="020B0604020202020204" pitchFamily="34" charset="0"/>
            </a:endParaRPr>
          </a:p>
        </p:txBody>
      </p:sp>
    </p:spTree>
    <p:extLst>
      <p:ext uri="{BB962C8B-B14F-4D97-AF65-F5344CB8AC3E}">
        <p14:creationId xmlns:p14="http://schemas.microsoft.com/office/powerpoint/2010/main" val="484090188"/>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14:presetBounceEnd="82000">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14:bounceEnd="82000">
                                          <p:cBhvr additive="base">
                                            <p:cTn id="7" dur="1000" fill="hold"/>
                                            <p:tgtEl>
                                              <p:spTgt spid="6"/>
                                            </p:tgtEl>
                                            <p:attrNameLst>
                                              <p:attrName>ppt_x</p:attrName>
                                            </p:attrNameLst>
                                          </p:cBhvr>
                                          <p:tavLst>
                                            <p:tav tm="0">
                                              <p:val>
                                                <p:strVal val="1+#ppt_w/2"/>
                                              </p:val>
                                            </p:tav>
                                            <p:tav tm="100000">
                                              <p:val>
                                                <p:strVal val="#ppt_x"/>
                                              </p:val>
                                            </p:tav>
                                          </p:tavLst>
                                        </p:anim>
                                        <p:anim calcmode="lin" valueType="num" p14:bounceEnd="82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1C39509-8587-462C-9500-CEC3E9AC67D3}"/>
              </a:ext>
            </a:extLst>
          </p:cNvPr>
          <p:cNvSpPr txBox="1"/>
          <p:nvPr/>
        </p:nvSpPr>
        <p:spPr>
          <a:xfrm>
            <a:off x="809936" y="688843"/>
            <a:ext cx="10713277" cy="4739759"/>
          </a:xfrm>
          <a:prstGeom prst="rect">
            <a:avLst/>
          </a:prstGeom>
          <a:noFill/>
        </p:spPr>
        <p:txBody>
          <a:bodyPr wrap="square" lIns="0" tIns="0" rIns="0" bIns="0" rtlCol="0" anchor="t" anchorCtr="0">
            <a:spAutoFit/>
          </a:bodyPr>
          <a:lstStyle/>
          <a:p>
            <a:r>
              <a:rPr lang="en-IN" sz="2800" dirty="0">
                <a:latin typeface="Arial" panose="020B0604020202020204" pitchFamily="34" charset="0"/>
                <a:ea typeface="Lato Light" panose="020F0502020204030203" pitchFamily="34" charset="0"/>
                <a:cs typeface="Arial" panose="020B0604020202020204" pitchFamily="34" charset="0"/>
              </a:rPr>
              <a:t>Back-end Development:</a:t>
            </a:r>
          </a:p>
          <a:p>
            <a:endParaRPr lang="en-IN" sz="2800" dirty="0">
              <a:latin typeface="Arial" panose="020B0604020202020204" pitchFamily="34" charset="0"/>
              <a:ea typeface="Lato Light" panose="020F0502020204030203" pitchFamily="34" charset="0"/>
              <a:cs typeface="Arial" panose="020B0604020202020204" pitchFamily="34" charset="0"/>
            </a:endParaRPr>
          </a:p>
          <a:p>
            <a:endParaRPr lang="en-IN" sz="2800" dirty="0">
              <a:latin typeface="Arial" panose="020B0604020202020204" pitchFamily="34" charset="0"/>
              <a:ea typeface="Lato Light" panose="020F0502020204030203" pitchFamily="34" charset="0"/>
              <a:cs typeface="Arial" panose="020B0604020202020204" pitchFamily="34" charset="0"/>
            </a:endParaRPr>
          </a:p>
          <a:p>
            <a:endParaRPr lang="en-IN" sz="2800" dirty="0">
              <a:latin typeface="Arial" panose="020B0604020202020204" pitchFamily="34" charset="0"/>
              <a:ea typeface="Lato Light" panose="020F0502020204030203"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ea typeface="Lato Light" panose="020F0502020204030203" pitchFamily="34" charset="0"/>
                <a:cs typeface="Arial" panose="020B0604020202020204" pitchFamily="34" charset="0"/>
              </a:rPr>
              <a:t>The backend development involve writing APIs, creating libraries, or working with components of systems that don’t have user interfaces or even systems of scientific programming.</a:t>
            </a:r>
          </a:p>
          <a:p>
            <a:pPr marL="457200" indent="-457200">
              <a:buFont typeface="Arial" panose="020B0604020202020204" pitchFamily="34" charset="0"/>
              <a:buChar char="•"/>
            </a:pPr>
            <a:endParaRPr lang="en-US" sz="2800" dirty="0">
              <a:latin typeface="Arial" panose="020B0604020202020204" pitchFamily="34" charset="0"/>
              <a:ea typeface="Lato Light" panose="020F0502020204030203"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ea typeface="Lato Light" panose="020F0502020204030203" pitchFamily="34" charset="0"/>
                <a:cs typeface="Arial" panose="020B0604020202020204" pitchFamily="34" charset="0"/>
              </a:rPr>
              <a:t>In the web development world, most back-end developers concern themselves with building the actual logic behind the application they are working on.</a:t>
            </a:r>
            <a:endParaRPr lang="en-IN" sz="2800" dirty="0">
              <a:latin typeface="Arial" panose="020B0604020202020204" pitchFamily="34" charset="0"/>
              <a:ea typeface="Lato Light" panose="020F0502020204030203" pitchFamily="34" charset="0"/>
              <a:cs typeface="Arial" panose="020B0604020202020204" pitchFamily="34" charset="0"/>
            </a:endParaRPr>
          </a:p>
        </p:txBody>
      </p:sp>
    </p:spTree>
    <p:extLst>
      <p:ext uri="{BB962C8B-B14F-4D97-AF65-F5344CB8AC3E}">
        <p14:creationId xmlns:p14="http://schemas.microsoft.com/office/powerpoint/2010/main" val="529430642"/>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14:presetBounceEnd="82000">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14:bounceEnd="82000">
                                          <p:cBhvr additive="base">
                                            <p:cTn id="7" dur="1000" fill="hold"/>
                                            <p:tgtEl>
                                              <p:spTgt spid="6"/>
                                            </p:tgtEl>
                                            <p:attrNameLst>
                                              <p:attrName>ppt_x</p:attrName>
                                            </p:attrNameLst>
                                          </p:cBhvr>
                                          <p:tavLst>
                                            <p:tav tm="0">
                                              <p:val>
                                                <p:strVal val="1+#ppt_w/2"/>
                                              </p:val>
                                            </p:tav>
                                            <p:tav tm="100000">
                                              <p:val>
                                                <p:strVal val="#ppt_x"/>
                                              </p:val>
                                            </p:tav>
                                          </p:tavLst>
                                        </p:anim>
                                        <p:anim calcmode="lin" valueType="num" p14:bounceEnd="82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1C39509-8587-462C-9500-CEC3E9AC67D3}"/>
              </a:ext>
            </a:extLst>
          </p:cNvPr>
          <p:cNvSpPr txBox="1"/>
          <p:nvPr/>
        </p:nvSpPr>
        <p:spPr>
          <a:xfrm>
            <a:off x="827691" y="688843"/>
            <a:ext cx="10713277" cy="2585323"/>
          </a:xfrm>
          <a:prstGeom prst="rect">
            <a:avLst/>
          </a:prstGeom>
          <a:noFill/>
        </p:spPr>
        <p:txBody>
          <a:bodyPr wrap="square" lIns="0" tIns="0" rIns="0" bIns="0" rtlCol="0" anchor="t" anchorCtr="0">
            <a:spAutoFit/>
          </a:bodyPr>
          <a:lstStyle/>
          <a:p>
            <a:r>
              <a:rPr lang="en-IN" sz="2800" dirty="0">
                <a:latin typeface="Arial" panose="020B0604020202020204" pitchFamily="34" charset="0"/>
                <a:ea typeface="Lato Light" panose="020F0502020204030203" pitchFamily="34" charset="0"/>
                <a:cs typeface="Arial" panose="020B0604020202020204" pitchFamily="34" charset="0"/>
              </a:rPr>
              <a:t>Back-end Development:</a:t>
            </a:r>
          </a:p>
          <a:p>
            <a:endParaRPr lang="en-IN" sz="2800" dirty="0">
              <a:latin typeface="Arial" panose="020B0604020202020204" pitchFamily="34" charset="0"/>
              <a:ea typeface="Lato Light" panose="020F0502020204030203" pitchFamily="34" charset="0"/>
              <a:cs typeface="Arial" panose="020B0604020202020204" pitchFamily="34" charset="0"/>
            </a:endParaRPr>
          </a:p>
          <a:p>
            <a:endParaRPr lang="en-IN" sz="2800" dirty="0">
              <a:latin typeface="Arial" panose="020B0604020202020204" pitchFamily="34" charset="0"/>
              <a:ea typeface="Lato Light" panose="020F0502020204030203" pitchFamily="34" charset="0"/>
              <a:cs typeface="Arial" panose="020B0604020202020204" pitchFamily="34" charset="0"/>
            </a:endParaRPr>
          </a:p>
          <a:p>
            <a:endParaRPr lang="en-IN" sz="2800" dirty="0">
              <a:latin typeface="Arial" panose="020B0604020202020204" pitchFamily="34" charset="0"/>
              <a:ea typeface="Lato Light" panose="020F0502020204030203" pitchFamily="34" charset="0"/>
              <a:cs typeface="Arial" panose="020B0604020202020204" pitchFamily="34" charset="0"/>
            </a:endParaRPr>
          </a:p>
          <a:p>
            <a:endParaRPr lang="en-IN" sz="2800" dirty="0">
              <a:latin typeface="Arial" panose="020B0604020202020204" pitchFamily="34" charset="0"/>
              <a:ea typeface="Lato Light" panose="020F0502020204030203"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ea typeface="Lato Light" panose="020F0502020204030203" pitchFamily="34" charset="0"/>
                <a:cs typeface="Arial" panose="020B0604020202020204" pitchFamily="34" charset="0"/>
              </a:rPr>
              <a:t>Java, PHP, Ruby on Rails, Python, C, #C Sharp, C++ and </a:t>
            </a:r>
            <a:r>
              <a:rPr lang="en-US" sz="2800" dirty="0" err="1">
                <a:latin typeface="Arial" panose="020B0604020202020204" pitchFamily="34" charset="0"/>
                <a:ea typeface="Lato Light" panose="020F0502020204030203" pitchFamily="34" charset="0"/>
                <a:cs typeface="Arial" panose="020B0604020202020204" pitchFamily="34" charset="0"/>
              </a:rPr>
              <a:t>.Net</a:t>
            </a:r>
            <a:endParaRPr lang="en-IN" sz="2800" dirty="0">
              <a:latin typeface="Arial" panose="020B0604020202020204" pitchFamily="34" charset="0"/>
              <a:ea typeface="Lato Light" panose="020F0502020204030203" pitchFamily="34" charset="0"/>
              <a:cs typeface="Arial" panose="020B0604020202020204" pitchFamily="34" charset="0"/>
            </a:endParaRPr>
          </a:p>
        </p:txBody>
      </p:sp>
    </p:spTree>
    <p:extLst>
      <p:ext uri="{BB962C8B-B14F-4D97-AF65-F5344CB8AC3E}">
        <p14:creationId xmlns:p14="http://schemas.microsoft.com/office/powerpoint/2010/main" val="470341954"/>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14:presetBounceEnd="82000">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14:bounceEnd="82000">
                                          <p:cBhvr additive="base">
                                            <p:cTn id="7" dur="1000" fill="hold"/>
                                            <p:tgtEl>
                                              <p:spTgt spid="6"/>
                                            </p:tgtEl>
                                            <p:attrNameLst>
                                              <p:attrName>ppt_x</p:attrName>
                                            </p:attrNameLst>
                                          </p:cBhvr>
                                          <p:tavLst>
                                            <p:tav tm="0">
                                              <p:val>
                                                <p:strVal val="1+#ppt_w/2"/>
                                              </p:val>
                                            </p:tav>
                                            <p:tav tm="100000">
                                              <p:val>
                                                <p:strVal val="#ppt_x"/>
                                              </p:val>
                                            </p:tav>
                                          </p:tavLst>
                                        </p:anim>
                                        <p:anim calcmode="lin" valueType="num" p14:bounceEnd="82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6CDC666-6C4C-4074-B148-D67414ED1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50" y="454981"/>
            <a:ext cx="9277165" cy="5215028"/>
          </a:xfrm>
          <a:prstGeom prst="rect">
            <a:avLst/>
          </a:prstGeom>
        </p:spPr>
      </p:pic>
    </p:spTree>
    <p:extLst>
      <p:ext uri="{BB962C8B-B14F-4D97-AF65-F5344CB8AC3E}">
        <p14:creationId xmlns:p14="http://schemas.microsoft.com/office/powerpoint/2010/main" val="3214353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231C0E-8405-4132-A7C3-3D6B93554196}"/>
              </a:ext>
            </a:extLst>
          </p:cNvPr>
          <p:cNvSpPr/>
          <p:nvPr/>
        </p:nvSpPr>
        <p:spPr>
          <a:xfrm>
            <a:off x="656448" y="518890"/>
            <a:ext cx="3643498" cy="630942"/>
          </a:xfrm>
          <a:prstGeom prst="rect">
            <a:avLst/>
          </a:prstGeom>
        </p:spPr>
        <p:txBody>
          <a:bodyPr wrap="none">
            <a:spAutoFit/>
          </a:bodyPr>
          <a:lstStyle/>
          <a:p>
            <a:r>
              <a:rPr lang="en-US" sz="3500" dirty="0"/>
              <a:t>Environment setup</a:t>
            </a:r>
          </a:p>
        </p:txBody>
      </p:sp>
      <p:sp>
        <p:nvSpPr>
          <p:cNvPr id="3" name="Rectangle 2">
            <a:extLst>
              <a:ext uri="{FF2B5EF4-FFF2-40B4-BE49-F238E27FC236}">
                <a16:creationId xmlns:a16="http://schemas.microsoft.com/office/drawing/2014/main" id="{FBA9AC99-CA58-497C-A176-A677E75EACAE}"/>
              </a:ext>
            </a:extLst>
          </p:cNvPr>
          <p:cNvSpPr/>
          <p:nvPr/>
        </p:nvSpPr>
        <p:spPr>
          <a:xfrm>
            <a:off x="656448" y="1593088"/>
            <a:ext cx="10129920" cy="3554819"/>
          </a:xfrm>
          <a:prstGeom prst="rect">
            <a:avLst/>
          </a:prstGeom>
        </p:spPr>
        <p:txBody>
          <a:bodyPr wrap="square">
            <a:spAutoFit/>
          </a:bodyPr>
          <a:lstStyle/>
          <a:p>
            <a:pPr marL="285750" indent="-285750">
              <a:buFont typeface="Arial" panose="020B0604020202020204" pitchFamily="34" charset="0"/>
              <a:buChar char="•"/>
            </a:pPr>
            <a:r>
              <a:rPr lang="en-US" sz="2500" dirty="0"/>
              <a:t>Sublime text editor.</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Create a GitHub account.</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Create a repository.</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Clone the repository.</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You are good to start coding from now.</a:t>
            </a:r>
          </a:p>
        </p:txBody>
      </p:sp>
    </p:spTree>
    <p:extLst>
      <p:ext uri="{BB962C8B-B14F-4D97-AF65-F5344CB8AC3E}">
        <p14:creationId xmlns:p14="http://schemas.microsoft.com/office/powerpoint/2010/main" val="2454113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231C0E-8405-4132-A7C3-3D6B93554196}"/>
              </a:ext>
            </a:extLst>
          </p:cNvPr>
          <p:cNvSpPr/>
          <p:nvPr/>
        </p:nvSpPr>
        <p:spPr>
          <a:xfrm>
            <a:off x="656448" y="518890"/>
            <a:ext cx="3016082" cy="646331"/>
          </a:xfrm>
          <a:prstGeom prst="rect">
            <a:avLst/>
          </a:prstGeom>
        </p:spPr>
        <p:txBody>
          <a:bodyPr wrap="none">
            <a:spAutoFit/>
          </a:bodyPr>
          <a:lstStyle/>
          <a:p>
            <a:r>
              <a:rPr lang="en-US" altLang="en-US" sz="3600" dirty="0"/>
              <a:t>What is HTML?</a:t>
            </a:r>
            <a:endParaRPr lang="en-US" sz="3500" dirty="0"/>
          </a:p>
        </p:txBody>
      </p:sp>
      <p:sp>
        <p:nvSpPr>
          <p:cNvPr id="3" name="Rectangle 2">
            <a:extLst>
              <a:ext uri="{FF2B5EF4-FFF2-40B4-BE49-F238E27FC236}">
                <a16:creationId xmlns:a16="http://schemas.microsoft.com/office/drawing/2014/main" id="{FBA9AC99-CA58-497C-A176-A677E75EACAE}"/>
              </a:ext>
            </a:extLst>
          </p:cNvPr>
          <p:cNvSpPr/>
          <p:nvPr/>
        </p:nvSpPr>
        <p:spPr>
          <a:xfrm>
            <a:off x="656448" y="1593088"/>
            <a:ext cx="10129920" cy="2246769"/>
          </a:xfrm>
          <a:prstGeom prst="rect">
            <a:avLst/>
          </a:prstGeom>
        </p:spPr>
        <p:txBody>
          <a:bodyPr wrap="square">
            <a:spAutoFit/>
          </a:bodyPr>
          <a:lstStyle/>
          <a:p>
            <a:pPr marL="457200" indent="-457200">
              <a:buFont typeface="Arial" panose="020B0604020202020204" pitchFamily="34" charset="0"/>
              <a:buChar char="•"/>
            </a:pPr>
            <a:r>
              <a:rPr lang="en-US" altLang="en-US" sz="2800" dirty="0"/>
              <a:t>HTML, otherwise known as </a:t>
            </a:r>
            <a:r>
              <a:rPr lang="en-US" altLang="en-US" sz="2800" dirty="0" err="1"/>
              <a:t>HyperText</a:t>
            </a:r>
            <a:r>
              <a:rPr lang="en-US" altLang="en-US" sz="2800" dirty="0"/>
              <a:t> Markup Language, is the language used to create Web pages</a:t>
            </a:r>
          </a:p>
          <a:p>
            <a:endParaRPr lang="en-US" altLang="en-US" sz="2800" dirty="0"/>
          </a:p>
          <a:p>
            <a:pPr marL="457200" indent="-457200">
              <a:buFont typeface="Arial" panose="020B0604020202020204" pitchFamily="34" charset="0"/>
              <a:buChar char="•"/>
            </a:pPr>
            <a:r>
              <a:rPr lang="en-US" altLang="en-US" sz="2800" dirty="0"/>
              <a:t>Using HTML, you can create a Web page with text, graphics, sound, and video</a:t>
            </a:r>
          </a:p>
        </p:txBody>
      </p:sp>
    </p:spTree>
    <p:extLst>
      <p:ext uri="{BB962C8B-B14F-4D97-AF65-F5344CB8AC3E}">
        <p14:creationId xmlns:p14="http://schemas.microsoft.com/office/powerpoint/2010/main" val="2491531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231C0E-8405-4132-A7C3-3D6B93554196}"/>
              </a:ext>
            </a:extLst>
          </p:cNvPr>
          <p:cNvSpPr/>
          <p:nvPr/>
        </p:nvSpPr>
        <p:spPr>
          <a:xfrm>
            <a:off x="656448" y="518890"/>
            <a:ext cx="3016082" cy="646331"/>
          </a:xfrm>
          <a:prstGeom prst="rect">
            <a:avLst/>
          </a:prstGeom>
        </p:spPr>
        <p:txBody>
          <a:bodyPr wrap="none">
            <a:spAutoFit/>
          </a:bodyPr>
          <a:lstStyle/>
          <a:p>
            <a:r>
              <a:rPr lang="en-US" altLang="en-US" sz="3600" dirty="0"/>
              <a:t>What is HTML?</a:t>
            </a:r>
            <a:endParaRPr lang="en-US" sz="3500" dirty="0"/>
          </a:p>
        </p:txBody>
      </p:sp>
      <p:sp>
        <p:nvSpPr>
          <p:cNvPr id="3" name="Rectangle 2">
            <a:extLst>
              <a:ext uri="{FF2B5EF4-FFF2-40B4-BE49-F238E27FC236}">
                <a16:creationId xmlns:a16="http://schemas.microsoft.com/office/drawing/2014/main" id="{FBA9AC99-CA58-497C-A176-A677E75EACAE}"/>
              </a:ext>
            </a:extLst>
          </p:cNvPr>
          <p:cNvSpPr/>
          <p:nvPr/>
        </p:nvSpPr>
        <p:spPr>
          <a:xfrm>
            <a:off x="656448" y="1593088"/>
            <a:ext cx="10129920" cy="2677656"/>
          </a:xfrm>
          <a:prstGeom prst="rect">
            <a:avLst/>
          </a:prstGeom>
        </p:spPr>
        <p:txBody>
          <a:bodyPr wrap="square">
            <a:spAutoFit/>
          </a:bodyPr>
          <a:lstStyle/>
          <a:p>
            <a:pPr marL="457200" indent="-457200">
              <a:buFont typeface="Arial" panose="020B0604020202020204" pitchFamily="34" charset="0"/>
              <a:buChar char="•"/>
            </a:pPr>
            <a:r>
              <a:rPr lang="en-US" altLang="en-US" sz="2800" dirty="0"/>
              <a:t>The essence of HTML programming is tags</a:t>
            </a:r>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r>
              <a:rPr lang="en-US" altLang="en-US" sz="2800" dirty="0"/>
              <a:t>A tag is a keyword enclosed by angle brackets ( Example: &lt;I&gt; )</a:t>
            </a:r>
          </a:p>
          <a:p>
            <a:endParaRPr lang="en-US" altLang="en-US" sz="2800" dirty="0"/>
          </a:p>
          <a:p>
            <a:pPr marL="457200" indent="-457200">
              <a:buFont typeface="Arial" panose="020B0604020202020204" pitchFamily="34" charset="0"/>
              <a:buChar char="•"/>
            </a:pPr>
            <a:r>
              <a:rPr lang="en-US" altLang="en-US" sz="2800" dirty="0"/>
              <a:t>There are opening and closing tags for many but not all tags; The affected text is between the two tags </a:t>
            </a:r>
          </a:p>
        </p:txBody>
      </p:sp>
    </p:spTree>
    <p:extLst>
      <p:ext uri="{BB962C8B-B14F-4D97-AF65-F5344CB8AC3E}">
        <p14:creationId xmlns:p14="http://schemas.microsoft.com/office/powerpoint/2010/main" val="47452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3869174-E748-44FE-9FA1-9CD7F205764F}"/>
              </a:ext>
            </a:extLst>
          </p:cNvPr>
          <p:cNvSpPr txBox="1"/>
          <p:nvPr/>
        </p:nvSpPr>
        <p:spPr>
          <a:xfrm>
            <a:off x="794835" y="511290"/>
            <a:ext cx="8073957" cy="615553"/>
          </a:xfrm>
          <a:prstGeom prst="rect">
            <a:avLst/>
          </a:prstGeom>
          <a:noFill/>
        </p:spPr>
        <p:txBody>
          <a:bodyPr wrap="square" lIns="0" tIns="0" rIns="0" bIns="0" rtlCol="0" anchor="t" anchorCtr="0">
            <a:spAutoFit/>
          </a:bodyPr>
          <a:lstStyle/>
          <a:p>
            <a:r>
              <a:rPr lang="en-IN" sz="4000" dirty="0">
                <a:latin typeface="Arial" panose="020B0604020202020204" pitchFamily="34" charset="0"/>
                <a:ea typeface="Lato Light" panose="020F0502020204030203" pitchFamily="34" charset="0"/>
                <a:cs typeface="Arial" panose="020B0604020202020204" pitchFamily="34" charset="0"/>
              </a:rPr>
              <a:t>Introduction</a:t>
            </a:r>
          </a:p>
        </p:txBody>
      </p:sp>
      <p:sp>
        <p:nvSpPr>
          <p:cNvPr id="8" name="TextBox 7">
            <a:extLst>
              <a:ext uri="{FF2B5EF4-FFF2-40B4-BE49-F238E27FC236}">
                <a16:creationId xmlns:a16="http://schemas.microsoft.com/office/drawing/2014/main" id="{AF02166A-A3E7-45EC-8A38-B171A46B03E4}"/>
              </a:ext>
            </a:extLst>
          </p:cNvPr>
          <p:cNvSpPr txBox="1"/>
          <p:nvPr/>
        </p:nvSpPr>
        <p:spPr>
          <a:xfrm>
            <a:off x="794835" y="1715545"/>
            <a:ext cx="7390376" cy="6383479"/>
          </a:xfrm>
          <a:prstGeom prst="rect">
            <a:avLst/>
          </a:prstGeom>
          <a:noFill/>
        </p:spPr>
        <p:txBody>
          <a:bodyPr wrap="square" lIns="0" tIns="0" rIns="0" bIns="0" rtlCol="0" anchor="t" anchorCtr="0">
            <a:spAutoFit/>
          </a:bodyPr>
          <a:lstStyle/>
          <a:p>
            <a:pPr marL="342900" indent="-342900">
              <a:lnSpc>
                <a:spcPct val="150000"/>
              </a:lnSpc>
              <a:buFont typeface="Arial" panose="020B0604020202020204" pitchFamily="34" charset="0"/>
              <a:buChar char="•"/>
            </a:pPr>
            <a:r>
              <a:rPr lang="en-IN" sz="2800" dirty="0">
                <a:latin typeface="Arial" panose="020B0604020202020204" pitchFamily="34" charset="0"/>
                <a:ea typeface="Lato Light" panose="020F0502020204030203" pitchFamily="34" charset="0"/>
                <a:cs typeface="Arial" panose="020B0604020202020204" pitchFamily="34" charset="0"/>
              </a:rPr>
              <a:t>Name</a:t>
            </a:r>
          </a:p>
          <a:p>
            <a:pPr marL="342900" indent="-342900">
              <a:lnSpc>
                <a:spcPct val="150000"/>
              </a:lnSpc>
              <a:buFont typeface="Arial" panose="020B0604020202020204" pitchFamily="34" charset="0"/>
              <a:buChar char="•"/>
            </a:pPr>
            <a:r>
              <a:rPr lang="en-IN" sz="2800" dirty="0">
                <a:latin typeface="Arial" panose="020B0604020202020204" pitchFamily="34" charset="0"/>
                <a:ea typeface="Lato Light" panose="020F0502020204030203" pitchFamily="34" charset="0"/>
                <a:cs typeface="Arial" panose="020B0604020202020204" pitchFamily="34" charset="0"/>
              </a:rPr>
              <a:t>From where </a:t>
            </a:r>
          </a:p>
          <a:p>
            <a:pPr marL="342900" indent="-342900">
              <a:lnSpc>
                <a:spcPct val="150000"/>
              </a:lnSpc>
              <a:buFont typeface="Arial" panose="020B0604020202020204" pitchFamily="34" charset="0"/>
              <a:buChar char="•"/>
            </a:pPr>
            <a:r>
              <a:rPr lang="en-IN" sz="2800" dirty="0">
                <a:latin typeface="Arial" panose="020B0604020202020204" pitchFamily="34" charset="0"/>
                <a:ea typeface="Lato Light" panose="020F0502020204030203" pitchFamily="34" charset="0"/>
                <a:cs typeface="Arial" panose="020B0604020202020204" pitchFamily="34" charset="0"/>
              </a:rPr>
              <a:t>Previous School</a:t>
            </a:r>
          </a:p>
          <a:p>
            <a:pPr marL="342900" indent="-342900">
              <a:lnSpc>
                <a:spcPct val="150000"/>
              </a:lnSpc>
              <a:buFont typeface="Arial" panose="020B0604020202020204" pitchFamily="34" charset="0"/>
              <a:buChar char="•"/>
            </a:pPr>
            <a:r>
              <a:rPr lang="en-IN" sz="2800" dirty="0">
                <a:latin typeface="Arial" panose="020B0604020202020204" pitchFamily="34" charset="0"/>
                <a:ea typeface="Lato Light" panose="020F0502020204030203" pitchFamily="34" charset="0"/>
                <a:cs typeface="Arial" panose="020B0604020202020204" pitchFamily="34" charset="0"/>
              </a:rPr>
              <a:t>Hobbies</a:t>
            </a:r>
          </a:p>
          <a:p>
            <a:pPr marL="342900" indent="-342900">
              <a:lnSpc>
                <a:spcPct val="150000"/>
              </a:lnSpc>
              <a:buFont typeface="Arial" panose="020B0604020202020204" pitchFamily="34" charset="0"/>
              <a:buChar char="•"/>
            </a:pPr>
            <a:r>
              <a:rPr lang="en-IN" sz="2800" dirty="0">
                <a:latin typeface="Arial" panose="020B0604020202020204" pitchFamily="34" charset="0"/>
                <a:ea typeface="Lato Light" panose="020F0502020204030203" pitchFamily="34" charset="0"/>
                <a:cs typeface="Arial" panose="020B0604020202020204" pitchFamily="34" charset="0"/>
              </a:rPr>
              <a:t>Why web development</a:t>
            </a:r>
          </a:p>
          <a:p>
            <a:pPr marL="342900" indent="-342900">
              <a:lnSpc>
                <a:spcPct val="150000"/>
              </a:lnSpc>
              <a:buFont typeface="Arial" panose="020B0604020202020204" pitchFamily="34" charset="0"/>
              <a:buChar char="•"/>
            </a:pPr>
            <a:r>
              <a:rPr lang="en-IN" sz="2800" dirty="0">
                <a:latin typeface="Arial" panose="020B0604020202020204" pitchFamily="34" charset="0"/>
                <a:ea typeface="Lato Light" panose="020F0502020204030203" pitchFamily="34" charset="0"/>
                <a:cs typeface="Arial" panose="020B0604020202020204" pitchFamily="34" charset="0"/>
              </a:rPr>
              <a:t>What you hope to learn from this course</a:t>
            </a:r>
          </a:p>
          <a:p>
            <a:pPr marL="342900" indent="-342900">
              <a:lnSpc>
                <a:spcPct val="150000"/>
              </a:lnSpc>
              <a:buFont typeface="Arial" panose="020B0604020202020204" pitchFamily="34" charset="0"/>
              <a:buChar char="•"/>
            </a:pPr>
            <a:r>
              <a:rPr lang="en-IN" sz="2800" dirty="0">
                <a:latin typeface="Arial" panose="020B0604020202020204" pitchFamily="34" charset="0"/>
                <a:ea typeface="Lato Light" panose="020F0502020204030203" pitchFamily="34" charset="0"/>
                <a:cs typeface="Arial" panose="020B0604020202020204" pitchFamily="34" charset="0"/>
              </a:rPr>
              <a:t>Any prior experience ?</a:t>
            </a:r>
          </a:p>
          <a:p>
            <a:pPr marL="342900" indent="-342900">
              <a:lnSpc>
                <a:spcPct val="150000"/>
              </a:lnSpc>
              <a:buFont typeface="Arial" panose="020B0604020202020204" pitchFamily="34" charset="0"/>
              <a:buChar char="•"/>
            </a:pPr>
            <a:endParaRPr lang="en-IN" sz="2800" dirty="0">
              <a:latin typeface="Arial" panose="020B0604020202020204" pitchFamily="34" charset="0"/>
              <a:ea typeface="Lato Light" panose="020F0502020204030203" pitchFamily="34" charset="0"/>
              <a:cs typeface="Arial" panose="020B0604020202020204" pitchFamily="34" charset="0"/>
            </a:endParaRPr>
          </a:p>
          <a:p>
            <a:pPr>
              <a:lnSpc>
                <a:spcPct val="150000"/>
              </a:lnSpc>
            </a:pPr>
            <a:endParaRPr lang="en-IN" sz="2800" dirty="0">
              <a:latin typeface="Arial" panose="020B0604020202020204" pitchFamily="34" charset="0"/>
              <a:ea typeface="Lato Light" panose="020F0502020204030203" pitchFamily="34" charset="0"/>
              <a:cs typeface="Arial" panose="020B0604020202020204" pitchFamily="34" charset="0"/>
            </a:endParaRPr>
          </a:p>
          <a:p>
            <a:pPr>
              <a:lnSpc>
                <a:spcPct val="150000"/>
              </a:lnSpc>
            </a:pPr>
            <a:endParaRPr lang="en-IN" sz="2800" dirty="0">
              <a:latin typeface="Arial" panose="020B0604020202020204" pitchFamily="34" charset="0"/>
              <a:ea typeface="Lato Light" panose="020F0502020204030203" pitchFamily="34" charset="0"/>
              <a:cs typeface="Arial" panose="020B0604020202020204" pitchFamily="34" charset="0"/>
            </a:endParaRPr>
          </a:p>
        </p:txBody>
      </p:sp>
    </p:spTree>
    <p:extLst>
      <p:ext uri="{BB962C8B-B14F-4D97-AF65-F5344CB8AC3E}">
        <p14:creationId xmlns:p14="http://schemas.microsoft.com/office/powerpoint/2010/main" val="222408298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14:presetBounceEnd="82000">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14:bounceEnd="82000">
                                          <p:cBhvr additive="base">
                                            <p:cTn id="7" dur="1000" fill="hold"/>
                                            <p:tgtEl>
                                              <p:spTgt spid="6"/>
                                            </p:tgtEl>
                                            <p:attrNameLst>
                                              <p:attrName>ppt_x</p:attrName>
                                            </p:attrNameLst>
                                          </p:cBhvr>
                                          <p:tavLst>
                                            <p:tav tm="0">
                                              <p:val>
                                                <p:strVal val="1+#ppt_w/2"/>
                                              </p:val>
                                            </p:tav>
                                            <p:tav tm="100000">
                                              <p:val>
                                                <p:strVal val="#ppt_x"/>
                                              </p:val>
                                            </p:tav>
                                          </p:tavLst>
                                        </p:anim>
                                        <p:anim calcmode="lin" valueType="num" p14:bounceEnd="82000">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accel="34000" fill="hold" grpId="0" nodeType="withEffect" p14:presetBounceEnd="82000">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14:bounceEnd="82000">
                                          <p:cBhvr additive="base">
                                            <p:cTn id="11" dur="1000" fill="hold"/>
                                            <p:tgtEl>
                                              <p:spTgt spid="8"/>
                                            </p:tgtEl>
                                            <p:attrNameLst>
                                              <p:attrName>ppt_x</p:attrName>
                                            </p:attrNameLst>
                                          </p:cBhvr>
                                          <p:tavLst>
                                            <p:tav tm="0">
                                              <p:val>
                                                <p:strVal val="1+#ppt_w/2"/>
                                              </p:val>
                                            </p:tav>
                                            <p:tav tm="100000">
                                              <p:val>
                                                <p:strVal val="#ppt_x"/>
                                              </p:val>
                                            </p:tav>
                                          </p:tavLst>
                                        </p:anim>
                                        <p:anim calcmode="lin" valueType="num" p14:bounceEnd="82000">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accel="34000" fill="hold" grpId="0" nodeType="withEffect">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231C0E-8405-4132-A7C3-3D6B93554196}"/>
              </a:ext>
            </a:extLst>
          </p:cNvPr>
          <p:cNvSpPr/>
          <p:nvPr/>
        </p:nvSpPr>
        <p:spPr>
          <a:xfrm>
            <a:off x="656448" y="518890"/>
            <a:ext cx="3016082" cy="646331"/>
          </a:xfrm>
          <a:prstGeom prst="rect">
            <a:avLst/>
          </a:prstGeom>
        </p:spPr>
        <p:txBody>
          <a:bodyPr wrap="none">
            <a:spAutoFit/>
          </a:bodyPr>
          <a:lstStyle/>
          <a:p>
            <a:r>
              <a:rPr lang="en-US" altLang="en-US" sz="3600" dirty="0"/>
              <a:t>What is HTML?</a:t>
            </a:r>
            <a:endParaRPr lang="en-US" sz="3500" dirty="0"/>
          </a:p>
        </p:txBody>
      </p:sp>
      <p:sp>
        <p:nvSpPr>
          <p:cNvPr id="3" name="Rectangle 2">
            <a:extLst>
              <a:ext uri="{FF2B5EF4-FFF2-40B4-BE49-F238E27FC236}">
                <a16:creationId xmlns:a16="http://schemas.microsoft.com/office/drawing/2014/main" id="{FBA9AC99-CA58-497C-A176-A677E75EACAE}"/>
              </a:ext>
            </a:extLst>
          </p:cNvPr>
          <p:cNvSpPr/>
          <p:nvPr/>
        </p:nvSpPr>
        <p:spPr>
          <a:xfrm>
            <a:off x="656448" y="1593088"/>
            <a:ext cx="10129920" cy="2677656"/>
          </a:xfrm>
          <a:prstGeom prst="rect">
            <a:avLst/>
          </a:prstGeom>
        </p:spPr>
        <p:txBody>
          <a:bodyPr wrap="square">
            <a:spAutoFit/>
          </a:bodyPr>
          <a:lstStyle/>
          <a:p>
            <a:pPr marL="457200" indent="-457200">
              <a:buFont typeface="Arial" panose="020B0604020202020204" pitchFamily="34" charset="0"/>
              <a:buChar char="•"/>
            </a:pPr>
            <a:r>
              <a:rPr lang="en-US" altLang="en-US" sz="2800" dirty="0"/>
              <a:t>The opening and closing tags use the same command except the closing tag contains and additional forward slash /</a:t>
            </a:r>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r>
              <a:rPr lang="en-US" altLang="en-US" sz="2800" dirty="0"/>
              <a:t>For example, the expression </a:t>
            </a:r>
            <a:r>
              <a:rPr lang="en-US" altLang="en-US" sz="2800" dirty="0">
                <a:latin typeface="Courier" charset="0"/>
              </a:rPr>
              <a:t>&lt;B&gt; Warning &lt;/B&gt;</a:t>
            </a:r>
            <a:r>
              <a:rPr lang="en-US" altLang="en-US" sz="2800" dirty="0"/>
              <a:t> would cause the word ‘Warning’ to appear in bold face on a Web page</a:t>
            </a:r>
          </a:p>
        </p:txBody>
      </p:sp>
    </p:spTree>
    <p:extLst>
      <p:ext uri="{BB962C8B-B14F-4D97-AF65-F5344CB8AC3E}">
        <p14:creationId xmlns:p14="http://schemas.microsoft.com/office/powerpoint/2010/main" val="144464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231C0E-8405-4132-A7C3-3D6B93554196}"/>
              </a:ext>
            </a:extLst>
          </p:cNvPr>
          <p:cNvSpPr/>
          <p:nvPr/>
        </p:nvSpPr>
        <p:spPr>
          <a:xfrm>
            <a:off x="656448" y="518890"/>
            <a:ext cx="2421112" cy="646331"/>
          </a:xfrm>
          <a:prstGeom prst="rect">
            <a:avLst/>
          </a:prstGeom>
        </p:spPr>
        <p:txBody>
          <a:bodyPr wrap="none">
            <a:spAutoFit/>
          </a:bodyPr>
          <a:lstStyle/>
          <a:p>
            <a:r>
              <a:rPr lang="en-US" altLang="en-US" sz="3600" dirty="0"/>
              <a:t>Nested Tags</a:t>
            </a:r>
            <a:endParaRPr lang="en-US" sz="3500" dirty="0"/>
          </a:p>
        </p:txBody>
      </p:sp>
      <p:sp>
        <p:nvSpPr>
          <p:cNvPr id="3" name="Rectangle 2">
            <a:extLst>
              <a:ext uri="{FF2B5EF4-FFF2-40B4-BE49-F238E27FC236}">
                <a16:creationId xmlns:a16="http://schemas.microsoft.com/office/drawing/2014/main" id="{FBA9AC99-CA58-497C-A176-A677E75EACAE}"/>
              </a:ext>
            </a:extLst>
          </p:cNvPr>
          <p:cNvSpPr/>
          <p:nvPr/>
        </p:nvSpPr>
        <p:spPr>
          <a:xfrm>
            <a:off x="656448" y="1593088"/>
            <a:ext cx="10129920" cy="2677656"/>
          </a:xfrm>
          <a:prstGeom prst="rect">
            <a:avLst/>
          </a:prstGeom>
        </p:spPr>
        <p:txBody>
          <a:bodyPr wrap="square">
            <a:spAutoFit/>
          </a:bodyPr>
          <a:lstStyle/>
          <a:p>
            <a:pPr marL="457200" indent="-457200">
              <a:buFont typeface="Arial" panose="020B0604020202020204" pitchFamily="34" charset="0"/>
              <a:buChar char="•"/>
            </a:pPr>
            <a:r>
              <a:rPr lang="en-US" altLang="en-US" sz="2800" dirty="0"/>
              <a:t>Whenever you have HTML tags within other HTML tags, you must close the nearest tag first</a:t>
            </a:r>
          </a:p>
          <a:p>
            <a:endParaRPr lang="en-US" altLang="en-US" sz="2800" dirty="0"/>
          </a:p>
          <a:p>
            <a:endParaRPr lang="en-US" altLang="en-US" sz="2800" dirty="0"/>
          </a:p>
          <a:p>
            <a:r>
              <a:rPr lang="en-US" altLang="en-US" sz="2800" dirty="0"/>
              <a:t>Example:</a:t>
            </a:r>
          </a:p>
          <a:p>
            <a:r>
              <a:rPr lang="en-US" altLang="en-US" sz="2800" dirty="0"/>
              <a:t>&lt;H1&gt; &lt;I&gt; The Nation &lt;/I&gt; &lt;/H1&gt;</a:t>
            </a:r>
          </a:p>
        </p:txBody>
      </p:sp>
    </p:spTree>
    <p:extLst>
      <p:ext uri="{BB962C8B-B14F-4D97-AF65-F5344CB8AC3E}">
        <p14:creationId xmlns:p14="http://schemas.microsoft.com/office/powerpoint/2010/main" val="74360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231C0E-8405-4132-A7C3-3D6B93554196}"/>
              </a:ext>
            </a:extLst>
          </p:cNvPr>
          <p:cNvSpPr/>
          <p:nvPr/>
        </p:nvSpPr>
        <p:spPr>
          <a:xfrm>
            <a:off x="656448" y="518890"/>
            <a:ext cx="4708405" cy="646331"/>
          </a:xfrm>
          <a:prstGeom prst="rect">
            <a:avLst/>
          </a:prstGeom>
        </p:spPr>
        <p:txBody>
          <a:bodyPr wrap="none">
            <a:spAutoFit/>
          </a:bodyPr>
          <a:lstStyle/>
          <a:p>
            <a:r>
              <a:rPr lang="en-US" altLang="en-US" sz="3600" dirty="0"/>
              <a:t>Structure of a Web Page</a:t>
            </a:r>
            <a:endParaRPr lang="en-US" sz="3500" dirty="0"/>
          </a:p>
        </p:txBody>
      </p:sp>
      <p:sp>
        <p:nvSpPr>
          <p:cNvPr id="3" name="Rectangle 2">
            <a:extLst>
              <a:ext uri="{FF2B5EF4-FFF2-40B4-BE49-F238E27FC236}">
                <a16:creationId xmlns:a16="http://schemas.microsoft.com/office/drawing/2014/main" id="{FBA9AC99-CA58-497C-A176-A677E75EACAE}"/>
              </a:ext>
            </a:extLst>
          </p:cNvPr>
          <p:cNvSpPr/>
          <p:nvPr/>
        </p:nvSpPr>
        <p:spPr>
          <a:xfrm>
            <a:off x="656448" y="1593088"/>
            <a:ext cx="10129920" cy="1384995"/>
          </a:xfrm>
          <a:prstGeom prst="rect">
            <a:avLst/>
          </a:prstGeom>
        </p:spPr>
        <p:txBody>
          <a:bodyPr wrap="square">
            <a:spAutoFit/>
          </a:bodyPr>
          <a:lstStyle/>
          <a:p>
            <a:r>
              <a:rPr lang="en-US" altLang="en-US" sz="2800" dirty="0"/>
              <a:t>All Web pages share a common structure</a:t>
            </a:r>
          </a:p>
          <a:p>
            <a:r>
              <a:rPr lang="en-US" altLang="en-US" sz="2800" dirty="0"/>
              <a:t>All Web pages should contain a pair of &lt;HTML&gt;, &lt;HEAD&gt;, &lt;TITLE&gt;, and &lt;BODY&gt; tags</a:t>
            </a:r>
          </a:p>
        </p:txBody>
      </p:sp>
    </p:spTree>
    <p:extLst>
      <p:ext uri="{BB962C8B-B14F-4D97-AF65-F5344CB8AC3E}">
        <p14:creationId xmlns:p14="http://schemas.microsoft.com/office/powerpoint/2010/main" val="312838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0231C0E-8405-4132-A7C3-3D6B93554196}"/>
              </a:ext>
            </a:extLst>
          </p:cNvPr>
          <p:cNvSpPr/>
          <p:nvPr/>
        </p:nvSpPr>
        <p:spPr>
          <a:xfrm>
            <a:off x="656448" y="518890"/>
            <a:ext cx="4708405" cy="646331"/>
          </a:xfrm>
          <a:prstGeom prst="rect">
            <a:avLst/>
          </a:prstGeom>
        </p:spPr>
        <p:txBody>
          <a:bodyPr wrap="none">
            <a:spAutoFit/>
          </a:bodyPr>
          <a:lstStyle/>
          <a:p>
            <a:r>
              <a:rPr lang="en-US" altLang="en-US" sz="3600" dirty="0"/>
              <a:t>Structure of a Web Page</a:t>
            </a:r>
            <a:endParaRPr lang="en-US" sz="3500" dirty="0"/>
          </a:p>
        </p:txBody>
      </p:sp>
      <p:sp>
        <p:nvSpPr>
          <p:cNvPr id="3" name="Rectangle 2">
            <a:extLst>
              <a:ext uri="{FF2B5EF4-FFF2-40B4-BE49-F238E27FC236}">
                <a16:creationId xmlns:a16="http://schemas.microsoft.com/office/drawing/2014/main" id="{FBA9AC99-CA58-497C-A176-A677E75EACAE}"/>
              </a:ext>
            </a:extLst>
          </p:cNvPr>
          <p:cNvSpPr/>
          <p:nvPr/>
        </p:nvSpPr>
        <p:spPr>
          <a:xfrm>
            <a:off x="656448" y="1593088"/>
            <a:ext cx="10129920" cy="5816977"/>
          </a:xfrm>
          <a:prstGeom prst="rect">
            <a:avLst/>
          </a:prstGeom>
        </p:spPr>
        <p:txBody>
          <a:bodyPr wrap="square">
            <a:spAutoFit/>
          </a:bodyPr>
          <a:lstStyle/>
          <a:p>
            <a:pPr>
              <a:buFontTx/>
              <a:buNone/>
            </a:pPr>
            <a:r>
              <a:rPr lang="en-US" altLang="en-US" sz="2800" dirty="0"/>
              <a:t>&lt;HTML&gt;</a:t>
            </a:r>
          </a:p>
          <a:p>
            <a:pPr>
              <a:buFontTx/>
              <a:buNone/>
            </a:pPr>
            <a:r>
              <a:rPr lang="en-US" altLang="en-US" sz="2800" dirty="0"/>
              <a:t>&lt;HEAD&gt;</a:t>
            </a:r>
          </a:p>
          <a:p>
            <a:pPr>
              <a:buFontTx/>
              <a:buNone/>
            </a:pPr>
            <a:r>
              <a:rPr lang="en-US" altLang="en-US" sz="2800" dirty="0"/>
              <a:t>&lt;TITLE&gt; Example &lt;/TITLE&gt;</a:t>
            </a:r>
          </a:p>
          <a:p>
            <a:pPr>
              <a:buFontTx/>
              <a:buNone/>
            </a:pPr>
            <a:r>
              <a:rPr lang="en-US" altLang="en-US" sz="2800" dirty="0"/>
              <a:t>&lt;/HEAD&gt;</a:t>
            </a:r>
          </a:p>
          <a:p>
            <a:pPr>
              <a:buFontTx/>
              <a:buNone/>
            </a:pPr>
            <a:r>
              <a:rPr lang="en-US" altLang="en-US" sz="2800" dirty="0"/>
              <a:t>&lt;BODY&gt;</a:t>
            </a:r>
          </a:p>
          <a:p>
            <a:pPr>
              <a:buFontTx/>
              <a:buNone/>
            </a:pPr>
            <a:r>
              <a:rPr lang="en-US" altLang="en-US" sz="2800" dirty="0"/>
              <a:t>      This is where you would include the text and images on your Web page.</a:t>
            </a:r>
          </a:p>
          <a:p>
            <a:pPr>
              <a:buFontTx/>
              <a:buNone/>
            </a:pPr>
            <a:r>
              <a:rPr lang="en-US" altLang="en-US" sz="2800" dirty="0"/>
              <a:t>&lt;/BODY&gt;</a:t>
            </a:r>
          </a:p>
          <a:p>
            <a:pPr>
              <a:buFontTx/>
              <a:buNone/>
            </a:pPr>
            <a:r>
              <a:rPr lang="en-US" altLang="en-US" sz="2800" dirty="0"/>
              <a:t>&lt;/HTML&gt;</a:t>
            </a:r>
          </a:p>
          <a:p>
            <a:pPr>
              <a:buFontTx/>
              <a:buNone/>
            </a:pPr>
            <a:endParaRPr lang="en-US" altLang="en-US" sz="4000" dirty="0"/>
          </a:p>
          <a:p>
            <a:pPr>
              <a:buFontTx/>
              <a:buNone/>
            </a:pPr>
            <a:endParaRPr lang="en-US" altLang="en-US" sz="4000" dirty="0"/>
          </a:p>
          <a:p>
            <a:endParaRPr lang="en-US" altLang="en-US" sz="4000" dirty="0"/>
          </a:p>
        </p:txBody>
      </p:sp>
    </p:spTree>
    <p:extLst>
      <p:ext uri="{BB962C8B-B14F-4D97-AF65-F5344CB8AC3E}">
        <p14:creationId xmlns:p14="http://schemas.microsoft.com/office/powerpoint/2010/main" val="1070151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7D86EDB-6D60-45BA-BBD3-FD38EEB3FFEF}"/>
              </a:ext>
            </a:extLst>
          </p:cNvPr>
          <p:cNvSpPr/>
          <p:nvPr/>
        </p:nvSpPr>
        <p:spPr>
          <a:xfrm>
            <a:off x="4613179" y="2905780"/>
            <a:ext cx="2965641" cy="523220"/>
          </a:xfrm>
          <a:prstGeom prst="rect">
            <a:avLst/>
          </a:prstGeom>
        </p:spPr>
        <p:txBody>
          <a:bodyPr wrap="square">
            <a:spAutoFit/>
          </a:bodyPr>
          <a:lstStyle/>
          <a:p>
            <a:pPr>
              <a:buFontTx/>
              <a:buNone/>
            </a:pPr>
            <a:r>
              <a:rPr lang="en-US" altLang="en-US" sz="2800" dirty="0"/>
              <a:t>That’s it for today.</a:t>
            </a:r>
            <a:endParaRPr lang="en-US" altLang="en-US" sz="4000" dirty="0"/>
          </a:p>
        </p:txBody>
      </p:sp>
    </p:spTree>
    <p:extLst>
      <p:ext uri="{BB962C8B-B14F-4D97-AF65-F5344CB8AC3E}">
        <p14:creationId xmlns:p14="http://schemas.microsoft.com/office/powerpoint/2010/main" val="347903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7D86EDB-6D60-45BA-BBD3-FD38EEB3FFEF}"/>
              </a:ext>
            </a:extLst>
          </p:cNvPr>
          <p:cNvSpPr/>
          <p:nvPr/>
        </p:nvSpPr>
        <p:spPr>
          <a:xfrm>
            <a:off x="733638" y="491054"/>
            <a:ext cx="2965641" cy="615553"/>
          </a:xfrm>
          <a:prstGeom prst="rect">
            <a:avLst/>
          </a:prstGeom>
        </p:spPr>
        <p:txBody>
          <a:bodyPr wrap="square">
            <a:spAutoFit/>
          </a:bodyPr>
          <a:lstStyle/>
          <a:p>
            <a:pPr>
              <a:buFontTx/>
              <a:buNone/>
            </a:pPr>
            <a:r>
              <a:rPr lang="en-US" altLang="en-US" sz="3400" dirty="0"/>
              <a:t>Contact</a:t>
            </a:r>
          </a:p>
        </p:txBody>
      </p:sp>
      <p:sp>
        <p:nvSpPr>
          <p:cNvPr id="8" name="Rectangle 7">
            <a:extLst>
              <a:ext uri="{FF2B5EF4-FFF2-40B4-BE49-F238E27FC236}">
                <a16:creationId xmlns:a16="http://schemas.microsoft.com/office/drawing/2014/main" id="{71D881E1-A0B0-458E-8471-9F91E0A6AB5F}"/>
              </a:ext>
            </a:extLst>
          </p:cNvPr>
          <p:cNvSpPr/>
          <p:nvPr/>
        </p:nvSpPr>
        <p:spPr>
          <a:xfrm>
            <a:off x="733638" y="1557854"/>
            <a:ext cx="7522595" cy="2785378"/>
          </a:xfrm>
          <a:prstGeom prst="rect">
            <a:avLst/>
          </a:prstGeom>
        </p:spPr>
        <p:txBody>
          <a:bodyPr wrap="square">
            <a:spAutoFit/>
          </a:bodyPr>
          <a:lstStyle/>
          <a:p>
            <a:pPr marL="342900" indent="-342900">
              <a:buFont typeface="Arial" panose="020B0604020202020204" pitchFamily="34" charset="0"/>
              <a:buChar char="•"/>
            </a:pPr>
            <a:r>
              <a:rPr lang="en-US" altLang="en-US" sz="2500" dirty="0"/>
              <a:t>Harsh Patel</a:t>
            </a:r>
          </a:p>
          <a:p>
            <a:pPr marL="342900" indent="-342900">
              <a:buFont typeface="Arial" panose="020B0604020202020204" pitchFamily="34" charset="0"/>
              <a:buChar char="•"/>
            </a:pPr>
            <a:endParaRPr lang="en-US" altLang="en-US" sz="2500" dirty="0"/>
          </a:p>
          <a:p>
            <a:pPr marL="342900" indent="-342900">
              <a:buFont typeface="Arial" panose="020B0604020202020204" pitchFamily="34" charset="0"/>
              <a:buChar char="•"/>
            </a:pPr>
            <a:r>
              <a:rPr lang="en-US" altLang="en-US" sz="2500" dirty="0"/>
              <a:t>(302) 213 2158</a:t>
            </a:r>
          </a:p>
          <a:p>
            <a:pPr marL="342900" indent="-342900">
              <a:buFont typeface="Arial" panose="020B0604020202020204" pitchFamily="34" charset="0"/>
              <a:buChar char="•"/>
            </a:pPr>
            <a:endParaRPr lang="en-US" altLang="en-US" sz="2500" dirty="0"/>
          </a:p>
          <a:p>
            <a:pPr marL="342900" indent="-342900">
              <a:buFont typeface="Arial" panose="020B0604020202020204" pitchFamily="34" charset="0"/>
              <a:buChar char="•"/>
            </a:pPr>
            <a:r>
              <a:rPr lang="en-US" altLang="en-US" sz="2500" dirty="0">
                <a:hlinkClick r:id="rId3"/>
              </a:rPr>
              <a:t>la83051@umbc.edu</a:t>
            </a:r>
            <a:endParaRPr lang="en-US" altLang="en-US" sz="2500" dirty="0"/>
          </a:p>
          <a:p>
            <a:pPr marL="342900" indent="-342900">
              <a:buFont typeface="Arial" panose="020B0604020202020204" pitchFamily="34" charset="0"/>
              <a:buChar char="•"/>
            </a:pPr>
            <a:endParaRPr lang="en-US" altLang="en-US" sz="2500" dirty="0"/>
          </a:p>
          <a:p>
            <a:pPr marL="342900" indent="-342900">
              <a:buFont typeface="Arial" panose="020B0604020202020204" pitchFamily="34" charset="0"/>
              <a:buChar char="•"/>
            </a:pPr>
            <a:r>
              <a:rPr lang="en-US" altLang="en-US" sz="2500" dirty="0"/>
              <a:t>www.hegvi.com</a:t>
            </a:r>
          </a:p>
        </p:txBody>
      </p:sp>
    </p:spTree>
    <p:extLst>
      <p:ext uri="{BB962C8B-B14F-4D97-AF65-F5344CB8AC3E}">
        <p14:creationId xmlns:p14="http://schemas.microsoft.com/office/powerpoint/2010/main" val="281468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3869174-E748-44FE-9FA1-9CD7F205764F}"/>
              </a:ext>
            </a:extLst>
          </p:cNvPr>
          <p:cNvSpPr txBox="1"/>
          <p:nvPr/>
        </p:nvSpPr>
        <p:spPr>
          <a:xfrm>
            <a:off x="794835" y="511290"/>
            <a:ext cx="8073957" cy="615553"/>
          </a:xfrm>
          <a:prstGeom prst="rect">
            <a:avLst/>
          </a:prstGeom>
          <a:noFill/>
        </p:spPr>
        <p:txBody>
          <a:bodyPr wrap="square" lIns="0" tIns="0" rIns="0" bIns="0" rtlCol="0" anchor="t" anchorCtr="0">
            <a:spAutoFit/>
          </a:bodyPr>
          <a:lstStyle/>
          <a:p>
            <a:r>
              <a:rPr lang="en-IN" sz="4000" dirty="0">
                <a:latin typeface="Arial" panose="020B0604020202020204" pitchFamily="34" charset="0"/>
                <a:ea typeface="Lato Light" panose="020F0502020204030203" pitchFamily="34" charset="0"/>
                <a:cs typeface="Arial" panose="020B0604020202020204" pitchFamily="34" charset="0"/>
              </a:rPr>
              <a:t>Class Activities	</a:t>
            </a:r>
          </a:p>
        </p:txBody>
      </p:sp>
      <p:sp>
        <p:nvSpPr>
          <p:cNvPr id="8" name="TextBox 7">
            <a:extLst>
              <a:ext uri="{FF2B5EF4-FFF2-40B4-BE49-F238E27FC236}">
                <a16:creationId xmlns:a16="http://schemas.microsoft.com/office/drawing/2014/main" id="{AF02166A-A3E7-45EC-8A38-B171A46B03E4}"/>
              </a:ext>
            </a:extLst>
          </p:cNvPr>
          <p:cNvSpPr txBox="1"/>
          <p:nvPr/>
        </p:nvSpPr>
        <p:spPr>
          <a:xfrm>
            <a:off x="794835" y="1715545"/>
            <a:ext cx="7390376" cy="2505494"/>
          </a:xfrm>
          <a:prstGeom prst="rect">
            <a:avLst/>
          </a:prstGeom>
          <a:noFill/>
        </p:spPr>
        <p:txBody>
          <a:bodyPr wrap="square" lIns="0" tIns="0" rIns="0" bIns="0" rtlCol="0" anchor="t" anchorCtr="0">
            <a:spAutoFit/>
          </a:bodyPr>
          <a:lstStyle/>
          <a:p>
            <a:pPr marL="342900" indent="-342900">
              <a:lnSpc>
                <a:spcPct val="150000"/>
              </a:lnSpc>
              <a:buFont typeface="Arial" panose="020B0604020202020204" pitchFamily="34" charset="0"/>
              <a:buChar char="•"/>
            </a:pPr>
            <a:r>
              <a:rPr lang="en-IN" sz="2800" dirty="0">
                <a:latin typeface="Arial" panose="020B0604020202020204" pitchFamily="34" charset="0"/>
                <a:ea typeface="Lato Light" panose="020F0502020204030203" pitchFamily="34" charset="0"/>
                <a:cs typeface="Arial" panose="020B0604020202020204" pitchFamily="34" charset="0"/>
              </a:rPr>
              <a:t>Practical Approach of the topics</a:t>
            </a:r>
          </a:p>
          <a:p>
            <a:pPr marL="342900" indent="-342900">
              <a:lnSpc>
                <a:spcPct val="150000"/>
              </a:lnSpc>
              <a:buFont typeface="Arial" panose="020B0604020202020204" pitchFamily="34" charset="0"/>
              <a:buChar char="•"/>
            </a:pPr>
            <a:r>
              <a:rPr lang="en-IN" sz="2800" dirty="0">
                <a:latin typeface="Arial" panose="020B0604020202020204" pitchFamily="34" charset="0"/>
                <a:ea typeface="Lato Light" panose="020F0502020204030203" pitchFamily="34" charset="0"/>
                <a:cs typeface="Arial" panose="020B0604020202020204" pitchFamily="34" charset="0"/>
              </a:rPr>
              <a:t>Daily Assignments (depends)</a:t>
            </a:r>
          </a:p>
          <a:p>
            <a:pPr marL="342900" indent="-342900">
              <a:lnSpc>
                <a:spcPct val="150000"/>
              </a:lnSpc>
              <a:buFont typeface="Arial" panose="020B0604020202020204" pitchFamily="34" charset="0"/>
              <a:buChar char="•"/>
            </a:pPr>
            <a:r>
              <a:rPr lang="en-IN" sz="2800" dirty="0">
                <a:latin typeface="Arial" panose="020B0604020202020204" pitchFamily="34" charset="0"/>
                <a:ea typeface="Lato Light" panose="020F0502020204030203" pitchFamily="34" charset="0"/>
                <a:cs typeface="Arial" panose="020B0604020202020204" pitchFamily="34" charset="0"/>
              </a:rPr>
              <a:t>Trending Topic Discussions</a:t>
            </a:r>
          </a:p>
          <a:p>
            <a:pPr marL="342900" indent="-342900">
              <a:lnSpc>
                <a:spcPct val="150000"/>
              </a:lnSpc>
              <a:buFont typeface="Arial" panose="020B0604020202020204" pitchFamily="34" charset="0"/>
              <a:buChar char="•"/>
            </a:pPr>
            <a:r>
              <a:rPr lang="en-IN" sz="2800" dirty="0">
                <a:latin typeface="Arial" panose="020B0604020202020204" pitchFamily="34" charset="0"/>
                <a:ea typeface="Lato Light" panose="020F0502020204030203" pitchFamily="34" charset="0"/>
                <a:cs typeface="Arial" panose="020B0604020202020204" pitchFamily="34" charset="0"/>
              </a:rPr>
              <a:t>In-class Assessment</a:t>
            </a:r>
          </a:p>
        </p:txBody>
      </p:sp>
    </p:spTree>
    <p:extLst>
      <p:ext uri="{BB962C8B-B14F-4D97-AF65-F5344CB8AC3E}">
        <p14:creationId xmlns:p14="http://schemas.microsoft.com/office/powerpoint/2010/main" val="3544276714"/>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14:presetBounceEnd="82000">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14:bounceEnd="82000">
                                          <p:cBhvr additive="base">
                                            <p:cTn id="7" dur="1000" fill="hold"/>
                                            <p:tgtEl>
                                              <p:spTgt spid="6"/>
                                            </p:tgtEl>
                                            <p:attrNameLst>
                                              <p:attrName>ppt_x</p:attrName>
                                            </p:attrNameLst>
                                          </p:cBhvr>
                                          <p:tavLst>
                                            <p:tav tm="0">
                                              <p:val>
                                                <p:strVal val="1+#ppt_w/2"/>
                                              </p:val>
                                            </p:tav>
                                            <p:tav tm="100000">
                                              <p:val>
                                                <p:strVal val="#ppt_x"/>
                                              </p:val>
                                            </p:tav>
                                          </p:tavLst>
                                        </p:anim>
                                        <p:anim calcmode="lin" valueType="num" p14:bounceEnd="82000">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accel="34000" fill="hold" grpId="0" nodeType="withEffect" p14:presetBounceEnd="82000">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14:bounceEnd="82000">
                                          <p:cBhvr additive="base">
                                            <p:cTn id="11" dur="1000" fill="hold"/>
                                            <p:tgtEl>
                                              <p:spTgt spid="8"/>
                                            </p:tgtEl>
                                            <p:attrNameLst>
                                              <p:attrName>ppt_x</p:attrName>
                                            </p:attrNameLst>
                                          </p:cBhvr>
                                          <p:tavLst>
                                            <p:tav tm="0">
                                              <p:val>
                                                <p:strVal val="1+#ppt_w/2"/>
                                              </p:val>
                                            </p:tav>
                                            <p:tav tm="100000">
                                              <p:val>
                                                <p:strVal val="#ppt_x"/>
                                              </p:val>
                                            </p:tav>
                                          </p:tavLst>
                                        </p:anim>
                                        <p:anim calcmode="lin" valueType="num" p14:bounceEnd="82000">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accel="34000" fill="hold" grpId="0" nodeType="withEffect">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3869174-E748-44FE-9FA1-9CD7F205764F}"/>
              </a:ext>
            </a:extLst>
          </p:cNvPr>
          <p:cNvSpPr txBox="1"/>
          <p:nvPr/>
        </p:nvSpPr>
        <p:spPr>
          <a:xfrm>
            <a:off x="794835" y="511290"/>
            <a:ext cx="8073957" cy="615553"/>
          </a:xfrm>
          <a:prstGeom prst="rect">
            <a:avLst/>
          </a:prstGeom>
          <a:noFill/>
        </p:spPr>
        <p:txBody>
          <a:bodyPr wrap="square" lIns="0" tIns="0" rIns="0" bIns="0" rtlCol="0" anchor="t" anchorCtr="0">
            <a:spAutoFit/>
          </a:bodyPr>
          <a:lstStyle/>
          <a:p>
            <a:r>
              <a:rPr lang="en-US" sz="4000" dirty="0"/>
              <a:t>Grading</a:t>
            </a:r>
            <a:endParaRPr lang="en-IN" sz="4000" dirty="0">
              <a:latin typeface="Arial" panose="020B0604020202020204" pitchFamily="34" charset="0"/>
              <a:ea typeface="Lato Light" panose="020F0502020204030203" pitchFamily="34" charset="0"/>
              <a:cs typeface="Arial" panose="020B0604020202020204" pitchFamily="34" charset="0"/>
            </a:endParaRPr>
          </a:p>
        </p:txBody>
      </p:sp>
      <p:sp>
        <p:nvSpPr>
          <p:cNvPr id="8" name="TextBox 7">
            <a:extLst>
              <a:ext uri="{FF2B5EF4-FFF2-40B4-BE49-F238E27FC236}">
                <a16:creationId xmlns:a16="http://schemas.microsoft.com/office/drawing/2014/main" id="{AF02166A-A3E7-45EC-8A38-B171A46B03E4}"/>
              </a:ext>
            </a:extLst>
          </p:cNvPr>
          <p:cNvSpPr txBox="1"/>
          <p:nvPr/>
        </p:nvSpPr>
        <p:spPr>
          <a:xfrm>
            <a:off x="794835" y="1715545"/>
            <a:ext cx="7390376" cy="2154436"/>
          </a:xfrm>
          <a:prstGeom prst="rect">
            <a:avLst/>
          </a:prstGeom>
          <a:noFill/>
        </p:spPr>
        <p:txBody>
          <a:bodyPr wrap="square" lIns="0" tIns="0" rIns="0" bIns="0" rtlCol="0" anchor="t" anchorCtr="0">
            <a:spAutoFit/>
          </a:bodyPr>
          <a:lstStyle/>
          <a:p>
            <a:pPr marL="457200" indent="-457200">
              <a:buFont typeface="Arial" panose="020B0604020202020204" pitchFamily="34" charset="0"/>
              <a:buChar char="•"/>
            </a:pPr>
            <a:r>
              <a:rPr lang="en-US" sz="2800" dirty="0"/>
              <a:t>Daily homework / assignments – </a:t>
            </a:r>
            <a:r>
              <a:rPr lang="en-US" sz="2800" b="1" dirty="0"/>
              <a:t>40%</a:t>
            </a:r>
          </a:p>
          <a:p>
            <a:endParaRPr lang="en-US" sz="2800" dirty="0"/>
          </a:p>
          <a:p>
            <a:pPr marL="457200" indent="-457200">
              <a:buFont typeface="Arial" panose="020B0604020202020204" pitchFamily="34" charset="0"/>
              <a:buChar char="•"/>
            </a:pPr>
            <a:r>
              <a:rPr lang="en-US" sz="2800" dirty="0"/>
              <a:t>Exams 2 @ 15% each – </a:t>
            </a:r>
            <a:r>
              <a:rPr lang="en-US" sz="2800" b="1" dirty="0"/>
              <a:t>30%</a:t>
            </a:r>
          </a:p>
          <a:p>
            <a:endParaRPr lang="en-US" sz="2800" dirty="0"/>
          </a:p>
          <a:p>
            <a:pPr marL="457200" indent="-457200">
              <a:buFont typeface="Arial" panose="020B0604020202020204" pitchFamily="34" charset="0"/>
              <a:buChar char="•"/>
            </a:pPr>
            <a:r>
              <a:rPr lang="en-US" sz="2800" dirty="0"/>
              <a:t>Final Project – Portfolio / Website – </a:t>
            </a:r>
            <a:r>
              <a:rPr lang="en-US" sz="2800" b="1" dirty="0"/>
              <a:t>30%</a:t>
            </a:r>
          </a:p>
        </p:txBody>
      </p:sp>
    </p:spTree>
    <p:extLst>
      <p:ext uri="{BB962C8B-B14F-4D97-AF65-F5344CB8AC3E}">
        <p14:creationId xmlns:p14="http://schemas.microsoft.com/office/powerpoint/2010/main" val="27874305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14:presetBounceEnd="82000">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14:bounceEnd="82000">
                                          <p:cBhvr additive="base">
                                            <p:cTn id="7" dur="1000" fill="hold"/>
                                            <p:tgtEl>
                                              <p:spTgt spid="6"/>
                                            </p:tgtEl>
                                            <p:attrNameLst>
                                              <p:attrName>ppt_x</p:attrName>
                                            </p:attrNameLst>
                                          </p:cBhvr>
                                          <p:tavLst>
                                            <p:tav tm="0">
                                              <p:val>
                                                <p:strVal val="1+#ppt_w/2"/>
                                              </p:val>
                                            </p:tav>
                                            <p:tav tm="100000">
                                              <p:val>
                                                <p:strVal val="#ppt_x"/>
                                              </p:val>
                                            </p:tav>
                                          </p:tavLst>
                                        </p:anim>
                                        <p:anim calcmode="lin" valueType="num" p14:bounceEnd="82000">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accel="34000" fill="hold" grpId="0" nodeType="withEffect" p14:presetBounceEnd="82000">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14:bounceEnd="82000">
                                          <p:cBhvr additive="base">
                                            <p:cTn id="11" dur="1000" fill="hold"/>
                                            <p:tgtEl>
                                              <p:spTgt spid="8"/>
                                            </p:tgtEl>
                                            <p:attrNameLst>
                                              <p:attrName>ppt_x</p:attrName>
                                            </p:attrNameLst>
                                          </p:cBhvr>
                                          <p:tavLst>
                                            <p:tav tm="0">
                                              <p:val>
                                                <p:strVal val="1+#ppt_w/2"/>
                                              </p:val>
                                            </p:tav>
                                            <p:tav tm="100000">
                                              <p:val>
                                                <p:strVal val="#ppt_x"/>
                                              </p:val>
                                            </p:tav>
                                          </p:tavLst>
                                        </p:anim>
                                        <p:anim calcmode="lin" valueType="num" p14:bounceEnd="82000">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accel="34000" fill="hold" grpId="0" nodeType="withEffect">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3869174-E748-44FE-9FA1-9CD7F205764F}"/>
              </a:ext>
            </a:extLst>
          </p:cNvPr>
          <p:cNvSpPr txBox="1"/>
          <p:nvPr/>
        </p:nvSpPr>
        <p:spPr>
          <a:xfrm>
            <a:off x="794835" y="511290"/>
            <a:ext cx="8073957" cy="615553"/>
          </a:xfrm>
          <a:prstGeom prst="rect">
            <a:avLst/>
          </a:prstGeom>
          <a:noFill/>
        </p:spPr>
        <p:txBody>
          <a:bodyPr wrap="square" lIns="0" tIns="0" rIns="0" bIns="0" rtlCol="0" anchor="t" anchorCtr="0">
            <a:spAutoFit/>
          </a:bodyPr>
          <a:lstStyle/>
          <a:p>
            <a:r>
              <a:rPr lang="en-US" sz="4000" dirty="0"/>
              <a:t>Late work</a:t>
            </a:r>
            <a:endParaRPr lang="en-IN" sz="4000" dirty="0">
              <a:latin typeface="Arial" panose="020B0604020202020204" pitchFamily="34" charset="0"/>
              <a:ea typeface="Lato Light" panose="020F0502020204030203" pitchFamily="34" charset="0"/>
              <a:cs typeface="Arial" panose="020B0604020202020204" pitchFamily="34" charset="0"/>
            </a:endParaRPr>
          </a:p>
        </p:txBody>
      </p:sp>
      <p:sp>
        <p:nvSpPr>
          <p:cNvPr id="8" name="TextBox 7">
            <a:extLst>
              <a:ext uri="{FF2B5EF4-FFF2-40B4-BE49-F238E27FC236}">
                <a16:creationId xmlns:a16="http://schemas.microsoft.com/office/drawing/2014/main" id="{AF02166A-A3E7-45EC-8A38-B171A46B03E4}"/>
              </a:ext>
            </a:extLst>
          </p:cNvPr>
          <p:cNvSpPr txBox="1"/>
          <p:nvPr/>
        </p:nvSpPr>
        <p:spPr>
          <a:xfrm>
            <a:off x="794834" y="1715545"/>
            <a:ext cx="11017785" cy="3323987"/>
          </a:xfrm>
          <a:prstGeom prst="rect">
            <a:avLst/>
          </a:prstGeom>
          <a:noFill/>
        </p:spPr>
        <p:txBody>
          <a:bodyPr wrap="square" lIns="0" tIns="0" rIns="0" bIns="0" rtlCol="0" anchor="t" anchorCtr="0">
            <a:spAutoFit/>
          </a:bodyPr>
          <a:lstStyle/>
          <a:p>
            <a:pPr marL="342900" indent="-342900">
              <a:buFont typeface="Arial" panose="020B0604020202020204" pitchFamily="34" charset="0"/>
              <a:buChar char="•"/>
            </a:pPr>
            <a:r>
              <a:rPr lang="en-US" sz="2400" dirty="0"/>
              <a:t>All assignments and exams are to be completed by the due date.</a:t>
            </a:r>
          </a:p>
          <a:p>
            <a:pPr marL="342900" indent="-342900">
              <a:buFont typeface="Arial" panose="020B0604020202020204" pitchFamily="34" charset="0"/>
              <a:buChar char="•"/>
            </a:pPr>
            <a:r>
              <a:rPr lang="en-US" sz="2400" dirty="0"/>
              <a:t>In the case of significant events warranting late assignments, it is the student's responsibility to confer with me about the need well before it occurs.</a:t>
            </a:r>
          </a:p>
          <a:p>
            <a:pPr marL="342900" indent="-342900">
              <a:buFont typeface="Arial" panose="020B0604020202020204" pitchFamily="34" charset="0"/>
              <a:buChar char="•"/>
            </a:pPr>
            <a:r>
              <a:rPr lang="en-US" sz="2400" dirty="0"/>
              <a:t>I do not allow for makeups on weekly assignments – I will either allow you to turn in work late, excuse the assignment, or it will be counted against your grade.</a:t>
            </a:r>
          </a:p>
          <a:p>
            <a:pPr marL="342900" indent="-342900">
              <a:buFont typeface="Arial" panose="020B0604020202020204" pitchFamily="34" charset="0"/>
              <a:buChar char="•"/>
            </a:pPr>
            <a:r>
              <a:rPr lang="en-US" sz="2400" dirty="0"/>
              <a:t>Likewise, there is no make-up exams except through arrangement with me prior to the exam date: and then for reasons deemed valid enough to warrant the making of a new, and potentially harder, test.</a:t>
            </a:r>
          </a:p>
          <a:p>
            <a:pPr marL="342900" indent="-342900">
              <a:buFont typeface="Arial" panose="020B0604020202020204" pitchFamily="34" charset="0"/>
              <a:buChar char="•"/>
            </a:pPr>
            <a:r>
              <a:rPr lang="en-US" sz="2400" dirty="0"/>
              <a:t>There is no extra credit you can score unless specified. </a:t>
            </a:r>
          </a:p>
        </p:txBody>
      </p:sp>
    </p:spTree>
    <p:extLst>
      <p:ext uri="{BB962C8B-B14F-4D97-AF65-F5344CB8AC3E}">
        <p14:creationId xmlns:p14="http://schemas.microsoft.com/office/powerpoint/2010/main" val="5114788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14:presetBounceEnd="82000">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14:bounceEnd="82000">
                                          <p:cBhvr additive="base">
                                            <p:cTn id="7" dur="1000" fill="hold"/>
                                            <p:tgtEl>
                                              <p:spTgt spid="6"/>
                                            </p:tgtEl>
                                            <p:attrNameLst>
                                              <p:attrName>ppt_x</p:attrName>
                                            </p:attrNameLst>
                                          </p:cBhvr>
                                          <p:tavLst>
                                            <p:tav tm="0">
                                              <p:val>
                                                <p:strVal val="1+#ppt_w/2"/>
                                              </p:val>
                                            </p:tav>
                                            <p:tav tm="100000">
                                              <p:val>
                                                <p:strVal val="#ppt_x"/>
                                              </p:val>
                                            </p:tav>
                                          </p:tavLst>
                                        </p:anim>
                                        <p:anim calcmode="lin" valueType="num" p14:bounceEnd="82000">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accel="34000" fill="hold" grpId="0" nodeType="withEffect" p14:presetBounceEnd="82000">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14:bounceEnd="82000">
                                          <p:cBhvr additive="base">
                                            <p:cTn id="11" dur="1000" fill="hold"/>
                                            <p:tgtEl>
                                              <p:spTgt spid="8"/>
                                            </p:tgtEl>
                                            <p:attrNameLst>
                                              <p:attrName>ppt_x</p:attrName>
                                            </p:attrNameLst>
                                          </p:cBhvr>
                                          <p:tavLst>
                                            <p:tav tm="0">
                                              <p:val>
                                                <p:strVal val="1+#ppt_w/2"/>
                                              </p:val>
                                            </p:tav>
                                            <p:tav tm="100000">
                                              <p:val>
                                                <p:strVal val="#ppt_x"/>
                                              </p:val>
                                            </p:tav>
                                          </p:tavLst>
                                        </p:anim>
                                        <p:anim calcmode="lin" valueType="num" p14:bounceEnd="82000">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accel="34000" fill="hold" grpId="0" nodeType="withEffect">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3869174-E748-44FE-9FA1-9CD7F205764F}"/>
              </a:ext>
            </a:extLst>
          </p:cNvPr>
          <p:cNvSpPr txBox="1"/>
          <p:nvPr/>
        </p:nvSpPr>
        <p:spPr>
          <a:xfrm>
            <a:off x="794835" y="511290"/>
            <a:ext cx="8073957" cy="615553"/>
          </a:xfrm>
          <a:prstGeom prst="rect">
            <a:avLst/>
          </a:prstGeom>
          <a:noFill/>
        </p:spPr>
        <p:txBody>
          <a:bodyPr wrap="square" lIns="0" tIns="0" rIns="0" bIns="0" rtlCol="0" anchor="t" anchorCtr="0">
            <a:spAutoFit/>
          </a:bodyPr>
          <a:lstStyle/>
          <a:p>
            <a:r>
              <a:rPr lang="en-IN" sz="4000" dirty="0">
                <a:latin typeface="Arial" panose="020B0604020202020204" pitchFamily="34" charset="0"/>
                <a:ea typeface="Lato Light" panose="020F0502020204030203" pitchFamily="34" charset="0"/>
                <a:cs typeface="Arial" panose="020B0604020202020204" pitchFamily="34" charset="0"/>
              </a:rPr>
              <a:t>Reference Materials</a:t>
            </a:r>
          </a:p>
        </p:txBody>
      </p:sp>
      <p:sp>
        <p:nvSpPr>
          <p:cNvPr id="8" name="TextBox 7">
            <a:extLst>
              <a:ext uri="{FF2B5EF4-FFF2-40B4-BE49-F238E27FC236}">
                <a16:creationId xmlns:a16="http://schemas.microsoft.com/office/drawing/2014/main" id="{AF02166A-A3E7-45EC-8A38-B171A46B03E4}"/>
              </a:ext>
            </a:extLst>
          </p:cNvPr>
          <p:cNvSpPr txBox="1"/>
          <p:nvPr/>
        </p:nvSpPr>
        <p:spPr>
          <a:xfrm>
            <a:off x="794835" y="1715545"/>
            <a:ext cx="7390376" cy="4308872"/>
          </a:xfrm>
          <a:prstGeom prst="rect">
            <a:avLst/>
          </a:prstGeom>
          <a:noFill/>
        </p:spPr>
        <p:txBody>
          <a:bodyPr wrap="square" lIns="0" tIns="0" rIns="0" bIns="0" rtlCol="0" anchor="t" anchorCtr="0">
            <a:spAutoFit/>
          </a:bodyPr>
          <a:lstStyle/>
          <a:p>
            <a:r>
              <a:rPr lang="en-US" sz="2800" dirty="0">
                <a:hlinkClick r:id="rId3"/>
              </a:rPr>
              <a:t>www.w3schools.com</a:t>
            </a:r>
            <a:endParaRPr lang="en-US" sz="2800" dirty="0"/>
          </a:p>
          <a:p>
            <a:endParaRPr lang="en-US" sz="2800" dirty="0"/>
          </a:p>
          <a:p>
            <a:r>
              <a:rPr lang="en-US" sz="2800" dirty="0">
                <a:hlinkClick r:id="rId4"/>
              </a:rPr>
              <a:t>www.tutorialspoint.com</a:t>
            </a:r>
            <a:endParaRPr lang="en-US" sz="2800" dirty="0"/>
          </a:p>
          <a:p>
            <a:endParaRPr lang="en-US" sz="2800" dirty="0"/>
          </a:p>
          <a:p>
            <a:r>
              <a:rPr lang="en-US" sz="2800" dirty="0">
                <a:hlinkClick r:id="rId5"/>
              </a:rPr>
              <a:t>www.udacity.com</a:t>
            </a:r>
            <a:endParaRPr lang="en-US" sz="2800" dirty="0"/>
          </a:p>
          <a:p>
            <a:endParaRPr lang="en-US" sz="2800" dirty="0"/>
          </a:p>
          <a:p>
            <a:r>
              <a:rPr lang="en-US" sz="2800" dirty="0">
                <a:hlinkClick r:id="rId6"/>
              </a:rPr>
              <a:t>https://youtu.be/ctMd2-ixxMw</a:t>
            </a:r>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2052133441"/>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14:presetBounceEnd="82000">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14:bounceEnd="82000">
                                          <p:cBhvr additive="base">
                                            <p:cTn id="7" dur="1000" fill="hold"/>
                                            <p:tgtEl>
                                              <p:spTgt spid="6"/>
                                            </p:tgtEl>
                                            <p:attrNameLst>
                                              <p:attrName>ppt_x</p:attrName>
                                            </p:attrNameLst>
                                          </p:cBhvr>
                                          <p:tavLst>
                                            <p:tav tm="0">
                                              <p:val>
                                                <p:strVal val="1+#ppt_w/2"/>
                                              </p:val>
                                            </p:tav>
                                            <p:tav tm="100000">
                                              <p:val>
                                                <p:strVal val="#ppt_x"/>
                                              </p:val>
                                            </p:tav>
                                          </p:tavLst>
                                        </p:anim>
                                        <p:anim calcmode="lin" valueType="num" p14:bounceEnd="82000">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accel="34000" fill="hold" grpId="0" nodeType="withEffect" p14:presetBounceEnd="82000">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14:bounceEnd="82000">
                                          <p:cBhvr additive="base">
                                            <p:cTn id="11" dur="1000" fill="hold"/>
                                            <p:tgtEl>
                                              <p:spTgt spid="8"/>
                                            </p:tgtEl>
                                            <p:attrNameLst>
                                              <p:attrName>ppt_x</p:attrName>
                                            </p:attrNameLst>
                                          </p:cBhvr>
                                          <p:tavLst>
                                            <p:tav tm="0">
                                              <p:val>
                                                <p:strVal val="1+#ppt_w/2"/>
                                              </p:val>
                                            </p:tav>
                                            <p:tav tm="100000">
                                              <p:val>
                                                <p:strVal val="#ppt_x"/>
                                              </p:val>
                                            </p:tav>
                                          </p:tavLst>
                                        </p:anim>
                                        <p:anim calcmode="lin" valueType="num" p14:bounceEnd="82000">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accel="34000" fill="hold" grpId="0" nodeType="withEffect">
                                      <p:stCondLst>
                                        <p:cond delay="9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BC-primary-logo-wTagline-RGB">
            <a:extLst>
              <a:ext uri="{FF2B5EF4-FFF2-40B4-BE49-F238E27FC236}">
                <a16:creationId xmlns:a16="http://schemas.microsoft.com/office/drawing/2014/main" id="{414D693D-73A8-43D9-BA38-1F6143F94B77}"/>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883301" y="6026543"/>
            <a:ext cx="1929319" cy="545133"/>
          </a:xfrm>
          <a:prstGeom prst="rect">
            <a:avLst/>
          </a:prstGeom>
        </p:spPr>
      </p:pic>
      <p:sp>
        <p:nvSpPr>
          <p:cNvPr id="5" name="TextBox 4">
            <a:extLst>
              <a:ext uri="{FF2B5EF4-FFF2-40B4-BE49-F238E27FC236}">
                <a16:creationId xmlns:a16="http://schemas.microsoft.com/office/drawing/2014/main" id="{FDB9705E-526F-44A1-9552-35BA4C16FD0A}"/>
              </a:ext>
            </a:extLst>
          </p:cNvPr>
          <p:cNvSpPr txBox="1"/>
          <p:nvPr/>
        </p:nvSpPr>
        <p:spPr>
          <a:xfrm>
            <a:off x="7883371" y="6079233"/>
            <a:ext cx="182880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Upward Bound Program</a:t>
            </a:r>
          </a:p>
          <a:p>
            <a:pPr algn="r"/>
            <a:r>
              <a:rPr lang="en-US" sz="1200" dirty="0">
                <a:latin typeface="Arial" panose="020B0604020202020204" pitchFamily="34" charset="0"/>
                <a:cs typeface="Arial" panose="020B0604020202020204" pitchFamily="34" charset="0"/>
              </a:rPr>
              <a:t>Summer-2019</a:t>
            </a:r>
          </a:p>
        </p:txBody>
      </p:sp>
      <p:cxnSp>
        <p:nvCxnSpPr>
          <p:cNvPr id="7" name="Straight Connector 6">
            <a:extLst>
              <a:ext uri="{FF2B5EF4-FFF2-40B4-BE49-F238E27FC236}">
                <a16:creationId xmlns:a16="http://schemas.microsoft.com/office/drawing/2014/main" id="{934990F3-6463-410C-8471-8D2E3967F440}"/>
              </a:ext>
            </a:extLst>
          </p:cNvPr>
          <p:cNvCxnSpPr/>
          <p:nvPr/>
        </p:nvCxnSpPr>
        <p:spPr>
          <a:xfrm>
            <a:off x="9729927" y="6026543"/>
            <a:ext cx="0" cy="613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1C39509-8587-462C-9500-CEC3E9AC67D3}"/>
              </a:ext>
            </a:extLst>
          </p:cNvPr>
          <p:cNvSpPr txBox="1"/>
          <p:nvPr/>
        </p:nvSpPr>
        <p:spPr>
          <a:xfrm>
            <a:off x="2932144" y="2813447"/>
            <a:ext cx="6327711" cy="615553"/>
          </a:xfrm>
          <a:prstGeom prst="rect">
            <a:avLst/>
          </a:prstGeom>
          <a:noFill/>
        </p:spPr>
        <p:txBody>
          <a:bodyPr wrap="square" lIns="0" tIns="0" rIns="0" bIns="0" rtlCol="0" anchor="t" anchorCtr="0">
            <a:spAutoFit/>
          </a:bodyPr>
          <a:lstStyle/>
          <a:p>
            <a:r>
              <a:rPr lang="en-IN" sz="4000" dirty="0">
                <a:latin typeface="Arial" panose="020B0604020202020204" pitchFamily="34" charset="0"/>
                <a:ea typeface="Lato Light" panose="020F0502020204030203" pitchFamily="34" charset="0"/>
                <a:cs typeface="Arial" panose="020B0604020202020204" pitchFamily="34" charset="0"/>
              </a:rPr>
              <a:t>What is Web Development?</a:t>
            </a:r>
          </a:p>
        </p:txBody>
      </p:sp>
    </p:spTree>
    <p:extLst>
      <p:ext uri="{BB962C8B-B14F-4D97-AF65-F5344CB8AC3E}">
        <p14:creationId xmlns:p14="http://schemas.microsoft.com/office/powerpoint/2010/main" val="95243188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14:presetBounceEnd="82000">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14:bounceEnd="82000">
                                          <p:cBhvr additive="base">
                                            <p:cTn id="7" dur="1000" fill="hold"/>
                                            <p:tgtEl>
                                              <p:spTgt spid="6"/>
                                            </p:tgtEl>
                                            <p:attrNameLst>
                                              <p:attrName>ppt_x</p:attrName>
                                            </p:attrNameLst>
                                          </p:cBhvr>
                                          <p:tavLst>
                                            <p:tav tm="0">
                                              <p:val>
                                                <p:strVal val="1+#ppt_w/2"/>
                                              </p:val>
                                            </p:tav>
                                            <p:tav tm="100000">
                                              <p:val>
                                                <p:strVal val="#ppt_x"/>
                                              </p:val>
                                            </p:tav>
                                          </p:tavLst>
                                        </p:anim>
                                        <p:anim calcmode="lin" valueType="num" p14:bounceEnd="82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34000" fill="hold" grpId="0" nodeType="withEffect">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2428</TotalTime>
  <Words>1525</Words>
  <Application>Microsoft Office PowerPoint</Application>
  <PresentationFormat>Widescreen</PresentationFormat>
  <Paragraphs>292</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Courier</vt:lpstr>
      <vt:lpstr>Lato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Patel</dc:creator>
  <cp:lastModifiedBy>Harsh Patel</cp:lastModifiedBy>
  <cp:revision>63</cp:revision>
  <dcterms:created xsi:type="dcterms:W3CDTF">2019-06-22T23:16:33Z</dcterms:created>
  <dcterms:modified xsi:type="dcterms:W3CDTF">2019-06-24T15:45:15Z</dcterms:modified>
</cp:coreProperties>
</file>