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74" r:id="rId4"/>
    <p:sldId id="273" r:id="rId5"/>
    <p:sldId id="260" r:id="rId6"/>
    <p:sldId id="272" r:id="rId7"/>
    <p:sldId id="262" r:id="rId8"/>
    <p:sldId id="267" r:id="rId9"/>
    <p:sldId id="271" r:id="rId10"/>
    <p:sldId id="279" r:id="rId11"/>
    <p:sldId id="280" r:id="rId12"/>
    <p:sldId id="263" r:id="rId13"/>
    <p:sldId id="264" r:id="rId14"/>
    <p:sldId id="268" r:id="rId15"/>
    <p:sldId id="275" r:id="rId16"/>
    <p:sldId id="276" r:id="rId17"/>
    <p:sldId id="277" r:id="rId18"/>
    <p:sldId id="278" r:id="rId19"/>
    <p:sldId id="265" r:id="rId20"/>
    <p:sldId id="266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4"/>
    <p:restoredTop sz="94611"/>
  </p:normalViewPr>
  <p:slideViewPr>
    <p:cSldViewPr snapToGrid="0" snapToObjects="1">
      <p:cViewPr varScale="1">
        <p:scale>
          <a:sx n="80" d="100"/>
          <a:sy n="80" d="100"/>
        </p:scale>
        <p:origin x="1568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jpeg"/><Relationship Id="rId4" Type="http://schemas.openxmlformats.org/officeDocument/2006/relationships/image" Target="../media/image35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sv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hyperlink" Target="https://www.kaggle.com/datasets/yukisim/sales-and-inventory-dataset/data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kaggle.com/datasets/yukisim/sales-and-inventory-dataset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73C994B4-9721-4148-9EEC-6793CECDE8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142" y="-1"/>
            <a:ext cx="9141714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9D95E49-763A-4886-B038-82F734740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" y="0"/>
            <a:ext cx="9141714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FC9858F-A31F-4B2E-998C-663913EFD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8743" y="699899"/>
            <a:ext cx="8035257" cy="54333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49019" y="1629993"/>
            <a:ext cx="4371282" cy="213586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900" kern="1200" dirty="0">
                <a:latin typeface="+mj-lt"/>
                <a:ea typeface="+mj-ea"/>
                <a:cs typeface="+mj-cs"/>
              </a:rPr>
              <a:t>Optimal Inventory Control Using Linear Programming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F790E19-E9B6-4BD2-909F-5CC48808D2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5418178"/>
            <a:ext cx="3247587" cy="684606"/>
          </a:xfrm>
          <a:prstGeom prst="rect">
            <a:avLst/>
          </a:prstGeom>
          <a:solidFill>
            <a:schemeClr val="accent1">
              <a:alpha val="2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7" name="Graphic 6" descr="Gears">
            <a:extLst>
              <a:ext uri="{FF2B5EF4-FFF2-40B4-BE49-F238E27FC236}">
                <a16:creationId xmlns:a16="http://schemas.microsoft.com/office/drawing/2014/main" id="{B3C822B9-3929-E4CF-2376-FCE062ABEB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259986" cy="3259986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49019" y="3870455"/>
            <a:ext cx="4371282" cy="309544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</a:rPr>
              <a:t>A Case Study with Real Sales and Inventory Data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085D7B9-E066-4923-8CB7-294BF3062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524492" y="561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3A4393C-77E8-4622-B7C7-5C6E80973C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18001"/>
            <a:ext cx="9144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59D2F83-E6EC-D8E2-3917-F1D01E6E42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4F9D73E7-BC8C-1DE0-1C03-BE5AB35A1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9144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64ACD9-20B5-EBC1-9001-2CF3FF8A3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399" y="643467"/>
            <a:ext cx="8408193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2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Output</a:t>
            </a:r>
            <a:endParaRPr lang="en-US" sz="28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Content Placeholder 3" descr="A black screen with white text&#10;&#10;Description automatically generated">
            <a:extLst>
              <a:ext uri="{FF2B5EF4-FFF2-40B4-BE49-F238E27FC236}">
                <a16:creationId xmlns:a16="http://schemas.microsoft.com/office/drawing/2014/main" id="{7019A6A8-6C79-9B48-F5B8-24BE5A5939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7355" y="1606735"/>
            <a:ext cx="8588237" cy="2269320"/>
          </a:xfrm>
        </p:spPr>
      </p:pic>
      <p:pic>
        <p:nvPicPr>
          <p:cNvPr id="14" name="Picture 13" descr="A black screen with white text&#10;&#10;Description automatically generated">
            <a:extLst>
              <a:ext uri="{FF2B5EF4-FFF2-40B4-BE49-F238E27FC236}">
                <a16:creationId xmlns:a16="http://schemas.microsoft.com/office/drawing/2014/main" id="{F5F0B9EA-7B40-A8F7-DD9C-7388853059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461" y="4116605"/>
            <a:ext cx="8674068" cy="2269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2107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19DFE08-9EBE-C999-B85C-3FA892D817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C01FE279-7762-5249-F8A4-C5554B9E54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9144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2FBA5C-F55C-145A-C69D-437128459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399" y="643467"/>
            <a:ext cx="8408193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2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Output</a:t>
            </a:r>
            <a:endParaRPr lang="en-US" sz="28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 descr="A black screen with white text&#10;&#10;Description automatically generated">
            <a:extLst>
              <a:ext uri="{FF2B5EF4-FFF2-40B4-BE49-F238E27FC236}">
                <a16:creationId xmlns:a16="http://schemas.microsoft.com/office/drawing/2014/main" id="{1E302C2B-8923-1061-FA37-1605007555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409" y="1600199"/>
            <a:ext cx="8651854" cy="2265948"/>
          </a:xfrm>
          <a:prstGeom prst="rect">
            <a:avLst/>
          </a:prstGeom>
        </p:spPr>
      </p:pic>
      <p:pic>
        <p:nvPicPr>
          <p:cNvPr id="11" name="Picture 10" descr="A black screen with white text&#10;&#10;Description automatically generated">
            <a:extLst>
              <a:ext uri="{FF2B5EF4-FFF2-40B4-BE49-F238E27FC236}">
                <a16:creationId xmlns:a16="http://schemas.microsoft.com/office/drawing/2014/main" id="{C2D5DECF-2E7B-738A-55AC-8CBEB1567E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409" y="4078043"/>
            <a:ext cx="8621324" cy="2265948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2A014BD-2641-4FE5-C316-516C17F179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044580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2363" y="344743"/>
            <a:ext cx="5605629" cy="994172"/>
          </a:xfrm>
        </p:spPr>
        <p:txBody>
          <a:bodyPr>
            <a:normAutofit/>
          </a:bodyPr>
          <a:lstStyle/>
          <a:p>
            <a:r>
              <a:rPr lang="en-GB" sz="3600" dirty="0"/>
              <a:t>Results</a:t>
            </a:r>
          </a:p>
        </p:txBody>
      </p:sp>
      <p:sp>
        <p:nvSpPr>
          <p:cNvPr id="21" name="Content Placeholder 2"/>
          <p:cNvSpPr>
            <a:spLocks noGrp="1"/>
          </p:cNvSpPr>
          <p:nvPr>
            <p:ph idx="1"/>
          </p:nvPr>
        </p:nvSpPr>
        <p:spPr>
          <a:xfrm>
            <a:off x="852321" y="1459832"/>
            <a:ext cx="5605629" cy="5053425"/>
          </a:xfrm>
        </p:spPr>
        <p:txBody>
          <a:bodyPr anchor="ctr">
            <a:normAutofit fontScale="92500" lnSpcReduction="10000"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GB" sz="1900" b="1" dirty="0">
                <a:effectLst/>
              </a:rPr>
              <a:t>Outputs for All Products</a:t>
            </a:r>
            <a:r>
              <a:rPr lang="en-GB" sz="1900" dirty="0">
                <a:effectLst/>
              </a:rPr>
              <a:t>:</a:t>
            </a:r>
          </a:p>
          <a:p>
            <a:pPr marL="0" indent="0">
              <a:lnSpc>
                <a:spcPct val="90000"/>
              </a:lnSpc>
              <a:spcBef>
                <a:spcPts val="900"/>
              </a:spcBef>
              <a:buNone/>
            </a:pPr>
            <a:r>
              <a:rPr lang="en-GB" sz="1900" dirty="0">
                <a:effectLst/>
              </a:rPr>
              <a:t>	1. </a:t>
            </a:r>
            <a:r>
              <a:rPr lang="en-GB" sz="1900" b="1" dirty="0">
                <a:effectLst/>
              </a:rPr>
              <a:t>Optimal Order Quantities (xₜ)</a:t>
            </a:r>
            <a:r>
              <a:rPr lang="en-GB" sz="1900" dirty="0">
                <a:effectLst/>
              </a:rPr>
              <a:t>: Precisely calculated 	monthly order quantities to meet demand and 	minimize 	costs.</a:t>
            </a:r>
          </a:p>
          <a:p>
            <a:pPr marL="0" indent="0">
              <a:lnSpc>
                <a:spcPct val="90000"/>
              </a:lnSpc>
              <a:spcBef>
                <a:spcPts val="900"/>
              </a:spcBef>
              <a:buNone/>
            </a:pPr>
            <a:r>
              <a:rPr lang="en-GB" sz="1900" dirty="0">
                <a:effectLst/>
              </a:rPr>
              <a:t>	2. </a:t>
            </a:r>
            <a:r>
              <a:rPr lang="en-GB" sz="1900" b="1" dirty="0">
                <a:effectLst/>
              </a:rPr>
              <a:t>Inventory Levels (Iₜ)</a:t>
            </a:r>
            <a:r>
              <a:rPr lang="en-GB" sz="1900" dirty="0">
                <a:effectLst/>
              </a:rPr>
              <a:t>: Maintained inventory within 	storage capacity constraints throughout the year.</a:t>
            </a:r>
          </a:p>
          <a:p>
            <a:pPr marL="0" indent="0">
              <a:lnSpc>
                <a:spcPct val="90000"/>
              </a:lnSpc>
              <a:spcBef>
                <a:spcPts val="900"/>
              </a:spcBef>
              <a:buNone/>
            </a:pPr>
            <a:r>
              <a:rPr lang="en-GB" sz="1900" dirty="0">
                <a:effectLst/>
              </a:rPr>
              <a:t>	3. </a:t>
            </a:r>
            <a:r>
              <a:rPr lang="en-GB" sz="1900" b="1" dirty="0">
                <a:effectLst/>
              </a:rPr>
              <a:t>Cost Efficiency</a:t>
            </a:r>
            <a:r>
              <a:rPr lang="en-GB" sz="1900" dirty="0">
                <a:effectLst/>
              </a:rPr>
              <a:t>: Minimized total inventory 			management costs over the entire year.</a:t>
            </a:r>
          </a:p>
          <a:p>
            <a:pPr marL="0" indent="0">
              <a:lnSpc>
                <a:spcPct val="90000"/>
              </a:lnSpc>
              <a:spcBef>
                <a:spcPts val="900"/>
              </a:spcBef>
              <a:buNone/>
            </a:pPr>
            <a:r>
              <a:rPr lang="en-GB" sz="1900" dirty="0">
                <a:effectLst/>
              </a:rPr>
              <a:t> </a:t>
            </a:r>
            <a:r>
              <a:rPr lang="en-GB" sz="1900" b="1" dirty="0">
                <a:effectLst/>
              </a:rPr>
              <a:t>Visualizations</a:t>
            </a:r>
            <a:r>
              <a:rPr lang="en-GB" sz="1900" dirty="0">
                <a:effectLst/>
              </a:rPr>
              <a:t>:</a:t>
            </a:r>
          </a:p>
          <a:p>
            <a:pPr marL="0" indent="0">
              <a:lnSpc>
                <a:spcPct val="90000"/>
              </a:lnSpc>
              <a:spcBef>
                <a:spcPts val="900"/>
              </a:spcBef>
              <a:buNone/>
            </a:pPr>
            <a:r>
              <a:rPr lang="en-GB" sz="1900" dirty="0">
                <a:effectLst/>
              </a:rPr>
              <a:t>	1. </a:t>
            </a:r>
            <a:r>
              <a:rPr lang="en-GB" sz="1900" b="1" dirty="0">
                <a:effectLst/>
              </a:rPr>
              <a:t>Monthly Demand vs. Order Quantities</a:t>
            </a:r>
            <a:r>
              <a:rPr lang="en-GB" sz="1900" dirty="0">
                <a:effectLst/>
              </a:rPr>
              <a:t>:</a:t>
            </a:r>
          </a:p>
          <a:p>
            <a:pPr marL="0" indent="0">
              <a:lnSpc>
                <a:spcPct val="90000"/>
              </a:lnSpc>
              <a:spcBef>
                <a:spcPts val="900"/>
              </a:spcBef>
              <a:buNone/>
            </a:pPr>
            <a:r>
              <a:rPr lang="en-GB" sz="1900" dirty="0"/>
              <a:t>	</a:t>
            </a:r>
            <a:r>
              <a:rPr lang="en-GB" sz="1900" dirty="0">
                <a:effectLst/>
              </a:rPr>
              <a:t> Compared monthly demand with calculated order 	 quantities.</a:t>
            </a:r>
          </a:p>
          <a:p>
            <a:pPr marL="0" indent="0">
              <a:lnSpc>
                <a:spcPct val="90000"/>
              </a:lnSpc>
              <a:spcBef>
                <a:spcPts val="900"/>
              </a:spcBef>
              <a:buNone/>
            </a:pPr>
            <a:r>
              <a:rPr lang="en-GB" sz="1900" dirty="0"/>
              <a:t>	 </a:t>
            </a:r>
            <a:r>
              <a:rPr lang="en-GB" sz="1900" dirty="0">
                <a:effectLst/>
              </a:rPr>
              <a:t>Highlighted alignment with demand requirements.</a:t>
            </a:r>
          </a:p>
          <a:p>
            <a:pPr marL="0" indent="0">
              <a:lnSpc>
                <a:spcPct val="90000"/>
              </a:lnSpc>
              <a:spcBef>
                <a:spcPts val="900"/>
              </a:spcBef>
              <a:buNone/>
            </a:pPr>
            <a:r>
              <a:rPr lang="en-GB" sz="1900" dirty="0">
                <a:effectLst/>
              </a:rPr>
              <a:t>	2. </a:t>
            </a:r>
            <a:r>
              <a:rPr lang="en-GB" sz="1900" b="1" dirty="0">
                <a:effectLst/>
              </a:rPr>
              <a:t>Inventory Trends</a:t>
            </a:r>
            <a:r>
              <a:rPr lang="en-GB" sz="1900" dirty="0">
                <a:effectLst/>
              </a:rPr>
              <a:t>:</a:t>
            </a:r>
          </a:p>
          <a:p>
            <a:pPr marL="0" indent="0">
              <a:lnSpc>
                <a:spcPct val="90000"/>
              </a:lnSpc>
              <a:spcBef>
                <a:spcPts val="900"/>
              </a:spcBef>
              <a:buNone/>
            </a:pPr>
            <a:r>
              <a:rPr lang="en-GB" sz="1900" dirty="0"/>
              <a:t>	</a:t>
            </a:r>
            <a:r>
              <a:rPr lang="en-GB" sz="1900" dirty="0">
                <a:effectLst/>
              </a:rPr>
              <a:t>Showed inventory levels over time.</a:t>
            </a:r>
          </a:p>
          <a:p>
            <a:pPr marL="0" indent="0">
              <a:lnSpc>
                <a:spcPct val="90000"/>
              </a:lnSpc>
              <a:spcBef>
                <a:spcPts val="900"/>
              </a:spcBef>
              <a:buNone/>
            </a:pPr>
            <a:r>
              <a:rPr lang="en-GB" sz="1900" dirty="0"/>
              <a:t>	</a:t>
            </a:r>
            <a:r>
              <a:rPr lang="en-GB" sz="1900" dirty="0">
                <a:effectLst/>
              </a:rPr>
              <a:t>Demonstrated adherence to storage limits and 	smooth fluctuations in stock.</a:t>
            </a:r>
          </a:p>
          <a:p>
            <a:pPr marL="0" indent="0">
              <a:lnSpc>
                <a:spcPct val="90000"/>
              </a:lnSpc>
              <a:spcBef>
                <a:spcPts val="900"/>
              </a:spcBef>
              <a:buNone/>
            </a:pPr>
            <a:endParaRPr lang="en-GB" sz="1200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89435" y="0"/>
            <a:ext cx="195456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9567" y="2369132"/>
            <a:ext cx="2119736" cy="2119736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32" name="Graphic 31" descr="Workflow">
            <a:extLst>
              <a:ext uri="{FF2B5EF4-FFF2-40B4-BE49-F238E27FC236}">
                <a16:creationId xmlns:a16="http://schemas.microsoft.com/office/drawing/2014/main" id="{A1923C63-43BF-7960-4267-85DA0B2672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24964" y="2865141"/>
            <a:ext cx="1143455" cy="114345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3938" y="241072"/>
            <a:ext cx="5605629" cy="994172"/>
          </a:xfrm>
        </p:spPr>
        <p:txBody>
          <a:bodyPr>
            <a:normAutofit/>
          </a:bodyPr>
          <a:lstStyle/>
          <a:p>
            <a:r>
              <a:rPr lang="en-GB" sz="3600" dirty="0"/>
              <a:t>Inferences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9914" y="1235244"/>
            <a:ext cx="5033221" cy="446008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GB" sz="1800" b="1" dirty="0">
                <a:solidFill>
                  <a:srgbClr val="0E0E0E"/>
                </a:solidFill>
                <a:effectLst/>
              </a:rPr>
              <a:t>Cost Analysis</a:t>
            </a:r>
            <a:r>
              <a:rPr lang="en-GB" sz="1800" dirty="0">
                <a:solidFill>
                  <a:srgbClr val="0E0E0E"/>
                </a:solidFill>
                <a:effectLst/>
              </a:rPr>
              <a:t>: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en-GB" sz="1800" dirty="0">
                <a:solidFill>
                  <a:srgbClr val="0E0E0E"/>
                </a:solidFill>
                <a:effectLst/>
              </a:rPr>
              <a:t> Achieved significant reductions in ordering and holding costs for </a:t>
            </a:r>
            <a:r>
              <a:rPr lang="en-GB" sz="1800" b="1" dirty="0">
                <a:solidFill>
                  <a:srgbClr val="0E0E0E"/>
                </a:solidFill>
                <a:effectLst/>
              </a:rPr>
              <a:t>Apple Cider</a:t>
            </a:r>
            <a:r>
              <a:rPr lang="en-GB" sz="1800" dirty="0">
                <a:solidFill>
                  <a:srgbClr val="0E0E0E"/>
                </a:solidFill>
                <a:effectLst/>
              </a:rPr>
              <a:t>, </a:t>
            </a:r>
            <a:r>
              <a:rPr lang="en-GB" sz="1800" b="1" dirty="0">
                <a:solidFill>
                  <a:srgbClr val="0E0E0E"/>
                </a:solidFill>
                <a:effectLst/>
              </a:rPr>
              <a:t>Berry Juice</a:t>
            </a:r>
            <a:r>
              <a:rPr lang="en-GB" sz="1800" dirty="0">
                <a:solidFill>
                  <a:srgbClr val="0E0E0E"/>
                </a:solidFill>
                <a:effectLst/>
              </a:rPr>
              <a:t>, </a:t>
            </a:r>
            <a:r>
              <a:rPr lang="en-GB" sz="1800" b="1" dirty="0">
                <a:solidFill>
                  <a:srgbClr val="0E0E0E"/>
                </a:solidFill>
                <a:effectLst/>
              </a:rPr>
              <a:t>Mango Smoothie</a:t>
            </a:r>
            <a:r>
              <a:rPr lang="en-GB" sz="1800" dirty="0">
                <a:solidFill>
                  <a:srgbClr val="0E0E0E"/>
                </a:solidFill>
                <a:effectLst/>
              </a:rPr>
              <a:t>, and </a:t>
            </a:r>
            <a:r>
              <a:rPr lang="en-GB" sz="1800" b="1" dirty="0">
                <a:solidFill>
                  <a:srgbClr val="0E0E0E"/>
                </a:solidFill>
                <a:effectLst/>
              </a:rPr>
              <a:t>Orange Soda</a:t>
            </a:r>
            <a:r>
              <a:rPr lang="en-GB" sz="1800" dirty="0">
                <a:solidFill>
                  <a:srgbClr val="0E0E0E"/>
                </a:solidFill>
                <a:effectLst/>
              </a:rPr>
              <a:t> compared to traditional heuristic methods.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en-GB" sz="1800" b="1" dirty="0">
                <a:solidFill>
                  <a:srgbClr val="0E0E0E"/>
                </a:solidFill>
                <a:effectLst/>
              </a:rPr>
              <a:t>Efficiency Gains</a:t>
            </a:r>
            <a:r>
              <a:rPr lang="en-GB" sz="1800" dirty="0">
                <a:solidFill>
                  <a:srgbClr val="0E0E0E"/>
                </a:solidFill>
                <a:effectLst/>
              </a:rPr>
              <a:t>: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en-GB" sz="1800" dirty="0">
                <a:solidFill>
                  <a:srgbClr val="0E0E0E"/>
                </a:solidFill>
                <a:effectLst/>
              </a:rPr>
              <a:t>1. Met all monthly demand requirements for the </a:t>
            </a:r>
            <a:r>
              <a:rPr lang="en-GB" sz="1800" dirty="0" err="1">
                <a:solidFill>
                  <a:srgbClr val="0E0E0E"/>
                </a:solidFill>
                <a:effectLst/>
              </a:rPr>
              <a:t>analyzed</a:t>
            </a:r>
            <a:r>
              <a:rPr lang="en-GB" sz="1800" dirty="0">
                <a:solidFill>
                  <a:srgbClr val="0E0E0E"/>
                </a:solidFill>
                <a:effectLst/>
              </a:rPr>
              <a:t> products.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en-GB" sz="1800" dirty="0">
                <a:solidFill>
                  <a:srgbClr val="0E0E0E"/>
                </a:solidFill>
                <a:effectLst/>
              </a:rPr>
              <a:t>2. Maintained inventory levels within optimal limits.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en-GB" sz="1800" dirty="0">
                <a:solidFill>
                  <a:srgbClr val="0E0E0E"/>
                </a:solidFill>
                <a:effectLst/>
              </a:rPr>
              <a:t>3. Addressed demand variability effectively, ensuring smooth operations and consistent supply throughout the year.</a:t>
            </a:r>
          </a:p>
          <a:p>
            <a:pPr marL="0" indent="0">
              <a:lnSpc>
                <a:spcPct val="90000"/>
              </a:lnSpc>
              <a:buNone/>
            </a:pPr>
            <a:endParaRPr lang="en-GB" sz="18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89435" y="0"/>
            <a:ext cx="195456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9567" y="2369132"/>
            <a:ext cx="2119736" cy="2119736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7" name="Graphic 6" descr="CRM Customer Insights App">
            <a:extLst>
              <a:ext uri="{FF2B5EF4-FFF2-40B4-BE49-F238E27FC236}">
                <a16:creationId xmlns:a16="http://schemas.microsoft.com/office/drawing/2014/main" id="{FDA22FDE-F6FE-C9F4-DF28-459EE08111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24964" y="2865141"/>
            <a:ext cx="1143455" cy="114345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22BDE4A-8A20-4A69-9C5A-581C82036A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DD6F13-0FF5-349B-32F6-53991609C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263" y="170412"/>
            <a:ext cx="7634200" cy="1328730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4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Berry Juice Insights</a:t>
            </a:r>
          </a:p>
        </p:txBody>
      </p:sp>
      <p:pic>
        <p:nvPicPr>
          <p:cNvPr id="6" name="Content Placeholder 5" descr="A graph with orange and blue lines&#10;&#10;Description automatically generated">
            <a:extLst>
              <a:ext uri="{FF2B5EF4-FFF2-40B4-BE49-F238E27FC236}">
                <a16:creationId xmlns:a16="http://schemas.microsoft.com/office/drawing/2014/main" id="{339C2734-A164-CA07-9CCD-16DF62C6F4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14534" r="18339" b="1"/>
          <a:stretch/>
        </p:blipFill>
        <p:spPr>
          <a:xfrm>
            <a:off x="149055" y="2410448"/>
            <a:ext cx="4352493" cy="3890357"/>
          </a:xfrm>
          <a:prstGeom prst="rect">
            <a:avLst/>
          </a:prstGeom>
        </p:spPr>
      </p:pic>
      <p:pic>
        <p:nvPicPr>
          <p:cNvPr id="9" name="Picture 8" descr="A graph with a green line&#10;&#10;Description automatically generated">
            <a:extLst>
              <a:ext uri="{FF2B5EF4-FFF2-40B4-BE49-F238E27FC236}">
                <a16:creationId xmlns:a16="http://schemas.microsoft.com/office/drawing/2014/main" id="{A3E7BDFA-22D1-86D2-84C0-711E3E7B4B5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9725" r="23148" b="1"/>
          <a:stretch/>
        </p:blipFill>
        <p:spPr>
          <a:xfrm>
            <a:off x="4642450" y="2410448"/>
            <a:ext cx="4352492" cy="3890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255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DEDB22E-C799-83A4-B6DD-A630606D0D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022BDE4A-8A20-4A69-9C5A-581C82036A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233E6C-C08A-DC2D-70D9-5CD1DC4FC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263" y="170412"/>
            <a:ext cx="7634200" cy="1328730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4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Apple Cider Insights</a:t>
            </a:r>
          </a:p>
        </p:txBody>
      </p:sp>
      <p:pic>
        <p:nvPicPr>
          <p:cNvPr id="7" name="Content Placeholder 6" descr="A graph with orange lines and blue dots&#10;&#10;Description automatically generated">
            <a:extLst>
              <a:ext uri="{FF2B5EF4-FFF2-40B4-BE49-F238E27FC236}">
                <a16:creationId xmlns:a16="http://schemas.microsoft.com/office/drawing/2014/main" id="{635254AD-89A5-6C19-39F3-093FEECF85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12670" r="20203" b="1"/>
          <a:stretch/>
        </p:blipFill>
        <p:spPr>
          <a:xfrm>
            <a:off x="149055" y="2410448"/>
            <a:ext cx="4352493" cy="3890357"/>
          </a:xfrm>
          <a:prstGeom prst="rect">
            <a:avLst/>
          </a:prstGeom>
        </p:spPr>
      </p:pic>
      <p:pic>
        <p:nvPicPr>
          <p:cNvPr id="10" name="Picture 9" descr="A graph with a green line&#10;&#10;Description automatically generated">
            <a:extLst>
              <a:ext uri="{FF2B5EF4-FFF2-40B4-BE49-F238E27FC236}">
                <a16:creationId xmlns:a16="http://schemas.microsoft.com/office/drawing/2014/main" id="{67808506-D2B1-E590-1E25-9A17F72AE8E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9736" r="23137" b="1"/>
          <a:stretch/>
        </p:blipFill>
        <p:spPr>
          <a:xfrm>
            <a:off x="4642450" y="2410448"/>
            <a:ext cx="4352492" cy="3890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7794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E1C54E7-1019-957A-B870-A238964B76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022BDE4A-8A20-4A69-9C5A-581C82036A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2A5690-C852-A1E4-251C-9D68E78ED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263" y="170412"/>
            <a:ext cx="7634200" cy="1328730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4500" dirty="0"/>
              <a:t>Mango Smoothie </a:t>
            </a:r>
            <a:r>
              <a:rPr lang="en-US" sz="4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Insights</a:t>
            </a:r>
          </a:p>
        </p:txBody>
      </p:sp>
      <p:pic>
        <p:nvPicPr>
          <p:cNvPr id="9" name="Picture 8" descr="A graph with a green line&#10;&#10;Description automatically generated">
            <a:extLst>
              <a:ext uri="{FF2B5EF4-FFF2-40B4-BE49-F238E27FC236}">
                <a16:creationId xmlns:a16="http://schemas.microsoft.com/office/drawing/2014/main" id="{EAB1A4AE-DA92-1338-3D0E-65935F82DF4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741" r="23133" b="1"/>
          <a:stretch/>
        </p:blipFill>
        <p:spPr>
          <a:xfrm>
            <a:off x="149055" y="2410448"/>
            <a:ext cx="4352493" cy="3890357"/>
          </a:xfrm>
          <a:prstGeom prst="rect">
            <a:avLst/>
          </a:prstGeom>
        </p:spPr>
      </p:pic>
      <p:pic>
        <p:nvPicPr>
          <p:cNvPr id="6" name="Content Placeholder 5" descr="A graph with orange and blue lines&#10;&#10;Description automatically generated">
            <a:extLst>
              <a:ext uri="{FF2B5EF4-FFF2-40B4-BE49-F238E27FC236}">
                <a16:creationId xmlns:a16="http://schemas.microsoft.com/office/drawing/2014/main" id="{9CDF35CB-4AA7-8B9B-109B-DCDA62A8CA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 l="13380" r="19493" b="1"/>
          <a:stretch/>
        </p:blipFill>
        <p:spPr>
          <a:xfrm>
            <a:off x="4642450" y="2410448"/>
            <a:ext cx="4352492" cy="3890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0370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960739E-10CA-8452-D11F-AB0D9B7144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022BDE4A-8A20-4A69-9C5A-581C82036A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D6195F-8BE6-3026-90C9-A68853E27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263" y="170412"/>
            <a:ext cx="7634200" cy="1328730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45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Orange Soda Insights</a:t>
            </a:r>
            <a:endParaRPr lang="en-US" sz="45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0" name="Picture 9" descr="A graph with a green line&#10;&#10;Description automatically generated">
            <a:extLst>
              <a:ext uri="{FF2B5EF4-FFF2-40B4-BE49-F238E27FC236}">
                <a16:creationId xmlns:a16="http://schemas.microsoft.com/office/drawing/2014/main" id="{F6A68E80-0B0E-2C43-7FC5-97B61DB39BD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466" r="23407" b="1"/>
          <a:stretch/>
        </p:blipFill>
        <p:spPr>
          <a:xfrm>
            <a:off x="149055" y="2410448"/>
            <a:ext cx="4352493" cy="3890357"/>
          </a:xfrm>
          <a:prstGeom prst="rect">
            <a:avLst/>
          </a:prstGeom>
        </p:spPr>
      </p:pic>
      <p:pic>
        <p:nvPicPr>
          <p:cNvPr id="7" name="Content Placeholder 6" descr="A graph with orange and blue lines&#10;&#10;Description automatically generated">
            <a:extLst>
              <a:ext uri="{FF2B5EF4-FFF2-40B4-BE49-F238E27FC236}">
                <a16:creationId xmlns:a16="http://schemas.microsoft.com/office/drawing/2014/main" id="{635BAA94-40E6-AC3A-7B3B-BD1AA9709B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 l="12587" r="20286" b="1"/>
          <a:stretch/>
        </p:blipFill>
        <p:spPr>
          <a:xfrm>
            <a:off x="4642450" y="2410448"/>
            <a:ext cx="4352492" cy="3890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3201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E605579-A3D7-8CD2-F703-73B046B708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" name="Rectangle 101">
            <a:extLst>
              <a:ext uri="{FF2B5EF4-FFF2-40B4-BE49-F238E27FC236}">
                <a16:creationId xmlns:a16="http://schemas.microsoft.com/office/drawing/2014/main" id="{201C88F9-E440-45DE-A776-9609EB590B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B959DA-CA8D-C4DD-FACD-3DC7CE1A1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57189"/>
            <a:ext cx="2979507" cy="557189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4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Insights</a:t>
            </a:r>
          </a:p>
        </p:txBody>
      </p:sp>
      <p:pic>
        <p:nvPicPr>
          <p:cNvPr id="12" name="Picture 11" descr="A table of numbers and letters&#10;&#10;Description automatically generated with medium confidence">
            <a:extLst>
              <a:ext uri="{FF2B5EF4-FFF2-40B4-BE49-F238E27FC236}">
                <a16:creationId xmlns:a16="http://schemas.microsoft.com/office/drawing/2014/main" id="{38594680-23A1-2FA4-995C-00868CFA10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0094" y="279920"/>
            <a:ext cx="2481921" cy="2885954"/>
          </a:xfrm>
          <a:prstGeom prst="rect">
            <a:avLst/>
          </a:prstGeom>
        </p:spPr>
      </p:pic>
      <p:pic>
        <p:nvPicPr>
          <p:cNvPr id="6" name="Content Placeholder 5" descr="A table of juice with numbers and letters&#10;&#10;Description automatically generated">
            <a:extLst>
              <a:ext uri="{FF2B5EF4-FFF2-40B4-BE49-F238E27FC236}">
                <a16:creationId xmlns:a16="http://schemas.microsoft.com/office/drawing/2014/main" id="{6DE81461-BED0-EA55-FF6C-3FEADAC47D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2645" y="385010"/>
            <a:ext cx="2481921" cy="2780863"/>
          </a:xfrm>
          <a:prstGeom prst="rect">
            <a:avLst/>
          </a:prstGeom>
        </p:spPr>
      </p:pic>
      <p:pic>
        <p:nvPicPr>
          <p:cNvPr id="9" name="Picture 8" descr="A table with numbers and letters&#10;&#10;Description automatically generated">
            <a:extLst>
              <a:ext uri="{FF2B5EF4-FFF2-40B4-BE49-F238E27FC236}">
                <a16:creationId xmlns:a16="http://schemas.microsoft.com/office/drawing/2014/main" id="{AA131751-39AD-2E7C-087A-9E8B7E30CC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0094" y="3337589"/>
            <a:ext cx="2481921" cy="2619441"/>
          </a:xfrm>
          <a:prstGeom prst="rect">
            <a:avLst/>
          </a:prstGeom>
        </p:spPr>
      </p:pic>
      <p:pic>
        <p:nvPicPr>
          <p:cNvPr id="14" name="Picture 13" descr="A table of numbers and numbers&#10;&#10;Description automatically generated with medium confidence">
            <a:extLst>
              <a:ext uri="{FF2B5EF4-FFF2-40B4-BE49-F238E27FC236}">
                <a16:creationId xmlns:a16="http://schemas.microsoft.com/office/drawing/2014/main" id="{54FB0C78-FC3A-1531-A06D-4E6F96AAF1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22645" y="3337589"/>
            <a:ext cx="2481921" cy="259887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B6591AD-2FD4-30CA-B393-DDA86B2768F3}"/>
              </a:ext>
            </a:extLst>
          </p:cNvPr>
          <p:cNvSpPr txBox="1"/>
          <p:nvPr/>
        </p:nvSpPr>
        <p:spPr>
          <a:xfrm>
            <a:off x="689811" y="737937"/>
            <a:ext cx="18473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endParaRPr lang="en-DE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2A48E84-E633-B610-C32D-DF70E4F2B167}"/>
              </a:ext>
            </a:extLst>
          </p:cNvPr>
          <p:cNvSpPr txBox="1"/>
          <p:nvPr/>
        </p:nvSpPr>
        <p:spPr>
          <a:xfrm>
            <a:off x="465221" y="62564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9997443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699" y="687480"/>
            <a:ext cx="5605629" cy="994172"/>
          </a:xfrm>
        </p:spPr>
        <p:txBody>
          <a:bodyPr>
            <a:normAutofit/>
          </a:bodyPr>
          <a:lstStyle/>
          <a:p>
            <a:r>
              <a:rPr lang="en-GB" sz="3850"/>
              <a:t>Conclusion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C16B99-EB4F-B553-E08B-AD3EA715EB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2321" y="2227943"/>
            <a:ext cx="5033221" cy="3788227"/>
          </a:xfrm>
        </p:spPr>
        <p:txBody>
          <a:bodyPr anchor="ctr">
            <a:normAutofit/>
          </a:bodyPr>
          <a:lstStyle/>
          <a:p>
            <a:pPr>
              <a:spcBef>
                <a:spcPts val="900"/>
              </a:spcBef>
            </a:pPr>
            <a:r>
              <a:rPr lang="en-GB" sz="2100">
                <a:effectLst/>
              </a:rPr>
              <a:t>Effective inventory management balances demand and storage capacity.</a:t>
            </a:r>
          </a:p>
          <a:p>
            <a:pPr>
              <a:spcBef>
                <a:spcPts val="900"/>
              </a:spcBef>
            </a:pPr>
            <a:r>
              <a:rPr lang="en-GB" sz="2100">
                <a:effectLst/>
              </a:rPr>
              <a:t>Optimization insights help align orders with demand trends.</a:t>
            </a:r>
          </a:p>
          <a:p>
            <a:pPr>
              <a:spcBef>
                <a:spcPts val="900"/>
              </a:spcBef>
            </a:pPr>
            <a:r>
              <a:rPr lang="en-GB" sz="2100">
                <a:effectLst/>
              </a:rPr>
              <a:t>Implement recommendations to enhance efficiency and reduce costs.</a:t>
            </a:r>
          </a:p>
          <a:p>
            <a:endParaRPr lang="en-DE" sz="21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89435" y="0"/>
            <a:ext cx="195456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9567" y="2369132"/>
            <a:ext cx="2119736" cy="2119736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8" name="Graphic 7" descr="Upward trend">
            <a:extLst>
              <a:ext uri="{FF2B5EF4-FFF2-40B4-BE49-F238E27FC236}">
                <a16:creationId xmlns:a16="http://schemas.microsoft.com/office/drawing/2014/main" id="{690B2A3D-35B4-1CFC-0C40-FEDCDBA1C5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24964" y="2865141"/>
            <a:ext cx="1143455" cy="114345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3C994B4-9721-4148-9EEC-6793CECDE8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142" y="-1"/>
            <a:ext cx="9141714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9D95E49-763A-4886-B038-82F734740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" y="0"/>
            <a:ext cx="9141714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FC9858F-A31F-4B2E-998C-663913EFD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8743" y="699899"/>
            <a:ext cx="8035257" cy="54333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00399" y="-717984"/>
            <a:ext cx="4371282" cy="2135867"/>
          </a:xfrm>
        </p:spPr>
        <p:txBody>
          <a:bodyPr anchor="b">
            <a:normAutofit/>
          </a:bodyPr>
          <a:lstStyle/>
          <a:p>
            <a:r>
              <a:rPr lang="en-GB" sz="3600" dirty="0"/>
              <a:t>Introduction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F790E19-E9B6-4BD2-909F-5CC48808D2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5418178"/>
            <a:ext cx="3247587" cy="684606"/>
          </a:xfrm>
          <a:prstGeom prst="rect">
            <a:avLst/>
          </a:prstGeom>
          <a:solidFill>
            <a:schemeClr val="accent1">
              <a:alpha val="2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8" name="Graphic 7" descr="Robot Outline">
            <a:extLst>
              <a:ext uri="{FF2B5EF4-FFF2-40B4-BE49-F238E27FC236}">
                <a16:creationId xmlns:a16="http://schemas.microsoft.com/office/drawing/2014/main" id="{F4E33883-0153-F9DF-F2A0-8EB9005864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259986" cy="3259986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AFB635-CB88-35BF-0D0A-683E96B17C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9020" y="1636306"/>
            <a:ext cx="4371266" cy="4339591"/>
          </a:xfrm>
        </p:spPr>
        <p:txBody>
          <a:bodyPr anchor="t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GB" sz="1800" b="1" dirty="0">
                <a:effectLst/>
              </a:rPr>
              <a:t>Objectives of the Analysis</a:t>
            </a:r>
            <a:r>
              <a:rPr lang="en-GB" sz="1800" dirty="0">
                <a:effectLst/>
              </a:rPr>
              <a:t>:</a:t>
            </a:r>
          </a:p>
          <a:p>
            <a:pPr marL="0" indent="0">
              <a:lnSpc>
                <a:spcPct val="90000"/>
              </a:lnSpc>
              <a:spcBef>
                <a:spcPts val="900"/>
              </a:spcBef>
              <a:buNone/>
            </a:pPr>
            <a:r>
              <a:rPr lang="en-GB" sz="1800" dirty="0">
                <a:effectLst/>
              </a:rPr>
              <a:t>	1. </a:t>
            </a:r>
            <a:r>
              <a:rPr lang="en-GB" sz="1800" dirty="0" err="1">
                <a:effectLst/>
              </a:rPr>
              <a:t>Analyze</a:t>
            </a:r>
            <a:r>
              <a:rPr lang="en-GB" sz="1800" dirty="0">
                <a:effectLst/>
              </a:rPr>
              <a:t> inventory levels compared to 	    storage capacity.</a:t>
            </a:r>
          </a:p>
          <a:p>
            <a:pPr marL="0" indent="0">
              <a:lnSpc>
                <a:spcPct val="90000"/>
              </a:lnSpc>
              <a:spcBef>
                <a:spcPts val="900"/>
              </a:spcBef>
              <a:buNone/>
            </a:pPr>
            <a:r>
              <a:rPr lang="en-GB" sz="1800" dirty="0">
                <a:effectLst/>
              </a:rPr>
              <a:t>	2. Study demand trends versus order 	   	    quantities.</a:t>
            </a:r>
          </a:p>
          <a:p>
            <a:pPr marL="0" indent="0">
              <a:lnSpc>
                <a:spcPct val="90000"/>
              </a:lnSpc>
              <a:spcBef>
                <a:spcPts val="900"/>
              </a:spcBef>
              <a:buNone/>
            </a:pPr>
            <a:r>
              <a:rPr lang="en-GB" sz="1800" dirty="0">
                <a:effectLst/>
              </a:rPr>
              <a:t>	3. Offer optimization insights for better 	    inventory control.</a:t>
            </a:r>
          </a:p>
          <a:p>
            <a:pPr marL="0" indent="0">
              <a:lnSpc>
                <a:spcPct val="90000"/>
              </a:lnSpc>
              <a:spcBef>
                <a:spcPts val="900"/>
              </a:spcBef>
              <a:buNone/>
            </a:pPr>
            <a:endParaRPr lang="en-GB" sz="1800" dirty="0"/>
          </a:p>
          <a:p>
            <a:pPr marL="0" indent="0">
              <a:lnSpc>
                <a:spcPct val="90000"/>
              </a:lnSpc>
              <a:spcBef>
                <a:spcPts val="900"/>
              </a:spcBef>
              <a:buNone/>
            </a:pPr>
            <a:r>
              <a:rPr lang="en-GB" sz="1800" dirty="0">
                <a:effectLst/>
              </a:rPr>
              <a:t> </a:t>
            </a:r>
            <a:r>
              <a:rPr lang="en-GB" sz="1800" b="1" dirty="0">
                <a:effectLst/>
              </a:rPr>
              <a:t>Products </a:t>
            </a:r>
            <a:r>
              <a:rPr lang="en-GB" sz="1800" b="1" dirty="0" err="1">
                <a:effectLst/>
              </a:rPr>
              <a:t>Analyzed</a:t>
            </a:r>
            <a:r>
              <a:rPr lang="en-GB" sz="1800" dirty="0">
                <a:effectLst/>
              </a:rPr>
              <a:t>:</a:t>
            </a:r>
          </a:p>
          <a:p>
            <a:pPr marL="0" indent="0">
              <a:lnSpc>
                <a:spcPct val="90000"/>
              </a:lnSpc>
              <a:spcBef>
                <a:spcPts val="900"/>
              </a:spcBef>
              <a:buNone/>
            </a:pPr>
            <a:r>
              <a:rPr lang="en-GB" sz="1800" dirty="0"/>
              <a:t>	</a:t>
            </a:r>
            <a:r>
              <a:rPr lang="en-GB" sz="1800" dirty="0">
                <a:effectLst/>
              </a:rPr>
              <a:t>Apple Cider</a:t>
            </a:r>
          </a:p>
          <a:p>
            <a:pPr marL="0" indent="0">
              <a:lnSpc>
                <a:spcPct val="90000"/>
              </a:lnSpc>
              <a:spcBef>
                <a:spcPts val="900"/>
              </a:spcBef>
              <a:buNone/>
            </a:pPr>
            <a:r>
              <a:rPr lang="en-GB" sz="1800" dirty="0">
                <a:effectLst/>
              </a:rPr>
              <a:t> 	Berry Juice</a:t>
            </a:r>
          </a:p>
          <a:p>
            <a:pPr marL="0" indent="0">
              <a:lnSpc>
                <a:spcPct val="90000"/>
              </a:lnSpc>
              <a:spcBef>
                <a:spcPts val="900"/>
              </a:spcBef>
              <a:buNone/>
            </a:pPr>
            <a:r>
              <a:rPr lang="en-GB" sz="1800" dirty="0"/>
              <a:t>	</a:t>
            </a:r>
            <a:r>
              <a:rPr lang="en-GB" sz="1800" dirty="0">
                <a:effectLst/>
              </a:rPr>
              <a:t>Mango Smoothie</a:t>
            </a:r>
          </a:p>
          <a:p>
            <a:pPr marL="0" indent="0">
              <a:lnSpc>
                <a:spcPct val="90000"/>
              </a:lnSpc>
              <a:spcBef>
                <a:spcPts val="900"/>
              </a:spcBef>
              <a:buNone/>
            </a:pPr>
            <a:r>
              <a:rPr lang="en-GB" sz="1800" dirty="0"/>
              <a:t>	</a:t>
            </a:r>
            <a:r>
              <a:rPr lang="en-GB" sz="1800" dirty="0">
                <a:effectLst/>
              </a:rPr>
              <a:t>Orange Soda</a:t>
            </a:r>
          </a:p>
          <a:p>
            <a:pPr>
              <a:lnSpc>
                <a:spcPct val="90000"/>
              </a:lnSpc>
            </a:pPr>
            <a:endParaRPr lang="en-DE" sz="120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85D7B9-E066-4923-8CB7-294BF3062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524492" y="561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3A4393C-77E8-4622-B7C7-5C6E80973C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18001"/>
            <a:ext cx="9144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699" y="687480"/>
            <a:ext cx="5605629" cy="994172"/>
          </a:xfrm>
        </p:spPr>
        <p:txBody>
          <a:bodyPr>
            <a:normAutofit/>
          </a:bodyPr>
          <a:lstStyle/>
          <a:p>
            <a:r>
              <a:rPr lang="en-GB" sz="3600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2321" y="2227943"/>
            <a:ext cx="5033221" cy="3788227"/>
          </a:xfrm>
        </p:spPr>
        <p:txBody>
          <a:bodyPr anchor="ctr"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GB" sz="1900" dirty="0"/>
              <a:t>Kaggle Sales and Inventory Dataset.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GB" sz="1900" dirty="0"/>
              <a:t>	</a:t>
            </a:r>
            <a:r>
              <a:rPr lang="en-GB" sz="19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https://www.kaggle.com/datasets/yukisim/sales-and-inventory-dataset/data</a:t>
            </a:r>
            <a:endParaRPr lang="en-GB" sz="1900" dirty="0"/>
          </a:p>
          <a:p>
            <a:pPr marL="0" indent="0">
              <a:lnSpc>
                <a:spcPct val="90000"/>
              </a:lnSpc>
              <a:buNone/>
            </a:pPr>
            <a:endParaRPr lang="en-GB" sz="1900" dirty="0"/>
          </a:p>
          <a:p>
            <a:pPr>
              <a:lnSpc>
                <a:spcPct val="90000"/>
              </a:lnSpc>
            </a:pPr>
            <a:r>
              <a:rPr lang="en-GB" sz="1900" dirty="0"/>
              <a:t>Python Libraries: </a:t>
            </a:r>
            <a:r>
              <a:rPr lang="en-GB" sz="1900" dirty="0" err="1"/>
              <a:t>cvxpy</a:t>
            </a:r>
            <a:r>
              <a:rPr lang="en-GB" sz="1900" dirty="0"/>
              <a:t>, matplotlib, pandas.</a:t>
            </a:r>
          </a:p>
          <a:p>
            <a:pPr>
              <a:lnSpc>
                <a:spcPct val="90000"/>
              </a:lnSpc>
            </a:pPr>
            <a:endParaRPr lang="en-GB" sz="1900" dirty="0"/>
          </a:p>
          <a:p>
            <a:pPr>
              <a:lnSpc>
                <a:spcPct val="90000"/>
              </a:lnSpc>
            </a:pPr>
            <a:r>
              <a:rPr lang="en-GB" sz="1900" dirty="0"/>
              <a:t>Nayak, S. (2020). Fundamentals of Optimization Techniques with Algorithms. United Kingdom: Elsevier Science.</a:t>
            </a:r>
          </a:p>
          <a:p>
            <a:pPr>
              <a:lnSpc>
                <a:spcPct val="90000"/>
              </a:lnSpc>
            </a:pPr>
            <a:endParaRPr lang="en-GB" sz="1900" dirty="0"/>
          </a:p>
          <a:p>
            <a:pPr>
              <a:lnSpc>
                <a:spcPct val="90000"/>
              </a:lnSpc>
            </a:pPr>
            <a:r>
              <a:rPr lang="en-GB" sz="1900" dirty="0">
                <a:effectLst/>
              </a:rPr>
              <a:t>Taha, H. A. (2013). </a:t>
            </a:r>
            <a:r>
              <a:rPr lang="en-GB" sz="1900" i="1" dirty="0">
                <a:effectLst/>
              </a:rPr>
              <a:t>Operations research: An introduction</a:t>
            </a:r>
            <a:r>
              <a:rPr lang="en-GB" sz="1900" dirty="0">
                <a:effectLst/>
              </a:rPr>
              <a:t> (9th ed.). Pearson Education.</a:t>
            </a:r>
          </a:p>
          <a:p>
            <a:pPr>
              <a:lnSpc>
                <a:spcPct val="90000"/>
              </a:lnSpc>
            </a:pPr>
            <a:endParaRPr lang="en-GB" sz="1900" dirty="0">
              <a:effectLst/>
            </a:endParaRPr>
          </a:p>
          <a:p>
            <a:pPr>
              <a:lnSpc>
                <a:spcPct val="90000"/>
              </a:lnSpc>
            </a:pPr>
            <a:r>
              <a:rPr lang="en-GB" sz="1900" dirty="0">
                <a:effectLst/>
              </a:rPr>
              <a:t>Kwon, C. (2019). </a:t>
            </a:r>
            <a:r>
              <a:rPr lang="en-GB" sz="1900" i="1" dirty="0">
                <a:effectLst/>
              </a:rPr>
              <a:t>Julia programming for operations research</a:t>
            </a:r>
            <a:r>
              <a:rPr lang="en-GB" sz="1900" dirty="0">
                <a:effectLst/>
              </a:rPr>
              <a:t>. </a:t>
            </a:r>
            <a:r>
              <a:rPr lang="en-GB" sz="1900" dirty="0" err="1">
                <a:effectLst/>
              </a:rPr>
              <a:t>Changhyun</a:t>
            </a:r>
            <a:r>
              <a:rPr lang="en-GB" sz="1900" dirty="0">
                <a:effectLst/>
              </a:rPr>
              <a:t> Kwon.</a:t>
            </a:r>
          </a:p>
          <a:p>
            <a:pPr>
              <a:lnSpc>
                <a:spcPct val="90000"/>
              </a:lnSpc>
            </a:pPr>
            <a:endParaRPr lang="en-GB" sz="1300" dirty="0">
              <a:effectLst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89435" y="0"/>
            <a:ext cx="195456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9567" y="2369132"/>
            <a:ext cx="2119736" cy="2119736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7" name="Graphic 6" descr="Database">
            <a:extLst>
              <a:ext uri="{FF2B5EF4-FFF2-40B4-BE49-F238E27FC236}">
                <a16:creationId xmlns:a16="http://schemas.microsoft.com/office/drawing/2014/main" id="{E7F9D8AF-AF05-1ECF-0389-BA46455E5C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24964" y="2865141"/>
            <a:ext cx="1143455" cy="114345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B530976-123A-4036-46E9-66256C5B0E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55D12E0-E2FC-E057-CDF5-BD259137E4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142" y="-1"/>
            <a:ext cx="9141714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C762ED-93DE-1C37-89EC-2F939D7A5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" y="0"/>
            <a:ext cx="9141714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127E262-DED8-4685-DA6B-A75A78D8B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8743" y="699899"/>
            <a:ext cx="8035257" cy="54333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73545C-1807-B956-4706-03ED7159E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0399" y="-873367"/>
            <a:ext cx="4371282" cy="2135867"/>
          </a:xfrm>
        </p:spPr>
        <p:txBody>
          <a:bodyPr anchor="b">
            <a:normAutofit/>
          </a:bodyPr>
          <a:lstStyle/>
          <a:p>
            <a:r>
              <a:rPr lang="en-GB" sz="3600" dirty="0"/>
              <a:t>Problem Statement</a:t>
            </a:r>
            <a:endParaRPr lang="en-US" sz="36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AFDD9AB-8B5B-74DA-FE6C-EC72C9B76D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5418178"/>
            <a:ext cx="3247587" cy="684606"/>
          </a:xfrm>
          <a:prstGeom prst="rect">
            <a:avLst/>
          </a:prstGeom>
          <a:solidFill>
            <a:schemeClr val="accent1">
              <a:alpha val="2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8" name="Graphic 7" descr="Research">
            <a:extLst>
              <a:ext uri="{FF2B5EF4-FFF2-40B4-BE49-F238E27FC236}">
                <a16:creationId xmlns:a16="http://schemas.microsoft.com/office/drawing/2014/main" id="{7BD34692-50BF-13CC-17AA-76BE24699A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259986" cy="3259986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7E2878-1542-AF67-F7EA-545A0F6B15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9019" y="1475901"/>
            <a:ext cx="4674298" cy="5101361"/>
          </a:xfrm>
        </p:spPr>
        <p:txBody>
          <a:bodyPr anchor="t">
            <a:normAutofit/>
          </a:bodyPr>
          <a:lstStyle/>
          <a:p>
            <a:pPr marL="400050" lvl="1" indent="0">
              <a:buNone/>
            </a:pPr>
            <a:r>
              <a:rPr lang="en-GB" sz="1800" b="1" dirty="0"/>
              <a:t>Business Context</a:t>
            </a:r>
            <a:r>
              <a:rPr lang="en-GB" sz="1800" dirty="0"/>
              <a:t>:</a:t>
            </a:r>
          </a:p>
          <a:p>
            <a:pPr marL="400050" lvl="1" indent="0">
              <a:buNone/>
            </a:pPr>
            <a:r>
              <a:rPr lang="en-GB" sz="1800" dirty="0"/>
              <a:t>	Retailer managing inventory for </a:t>
            </a:r>
            <a:r>
              <a:rPr lang="en-GB" sz="1800" dirty="0">
                <a:effectLst/>
              </a:rPr>
              <a:t>Apple 	Cider, Berry Juice, Mango Smoothie and 	Orange Soda.</a:t>
            </a:r>
          </a:p>
          <a:p>
            <a:pPr marL="400050" lvl="1" indent="0">
              <a:buNone/>
            </a:pPr>
            <a:r>
              <a:rPr lang="en-GB" sz="1800" b="1" dirty="0"/>
              <a:t>Dataset Source</a:t>
            </a:r>
            <a:r>
              <a:rPr lang="en-GB" sz="1800" dirty="0"/>
              <a:t>: </a:t>
            </a:r>
          </a:p>
          <a:p>
            <a:pPr marL="400050" lvl="1" indent="0">
              <a:buNone/>
            </a:pPr>
            <a:r>
              <a:rPr lang="en-GB" sz="1800" dirty="0"/>
              <a:t>	Kaggle’s “</a:t>
            </a:r>
            <a:r>
              <a:rPr lang="en-GB" sz="1800" dirty="0">
                <a:hlinkClick r:id="rId4"/>
              </a:rPr>
              <a:t>Sales and Inventory Dataset</a:t>
            </a:r>
            <a:r>
              <a:rPr lang="en-GB" sz="1800" dirty="0"/>
              <a:t>”.</a:t>
            </a:r>
          </a:p>
          <a:p>
            <a:pPr marL="400050" lvl="1" indent="0">
              <a:buNone/>
            </a:pPr>
            <a:r>
              <a:rPr lang="en-GB" sz="1800" dirty="0"/>
              <a:t> </a:t>
            </a:r>
            <a:r>
              <a:rPr lang="en-GB" sz="1800" b="1" dirty="0"/>
              <a:t>Goal</a:t>
            </a:r>
            <a:r>
              <a:rPr lang="en-GB" sz="1800" dirty="0"/>
              <a:t>: </a:t>
            </a:r>
          </a:p>
          <a:p>
            <a:pPr marL="400050" lvl="1" indent="0">
              <a:buNone/>
            </a:pPr>
            <a:r>
              <a:rPr lang="en-GB" sz="1800" dirty="0"/>
              <a:t>	Determine the optimal order quantities 	that minimize costs for </a:t>
            </a:r>
            <a:r>
              <a:rPr lang="en-GB" sz="1800" dirty="0">
                <a:effectLst/>
              </a:rPr>
              <a:t>Apple Cider, 	Berry Juice, Mango Smoothie and 	Orange Soda</a:t>
            </a:r>
          </a:p>
          <a:p>
            <a:pPr marL="400050" lvl="1" indent="0">
              <a:buNone/>
            </a:pPr>
            <a:r>
              <a:rPr lang="en-GB" sz="1800" b="1" dirty="0"/>
              <a:t>Metrics</a:t>
            </a:r>
            <a:r>
              <a:rPr lang="en-GB" sz="1800" dirty="0"/>
              <a:t>: </a:t>
            </a:r>
          </a:p>
          <a:p>
            <a:pPr marL="400050" lvl="1" indent="0">
              <a:buNone/>
            </a:pPr>
            <a:r>
              <a:rPr lang="en-GB" sz="1800" dirty="0"/>
              <a:t>	Monthly demand for </a:t>
            </a:r>
            <a:r>
              <a:rPr lang="en-GB" sz="1800" dirty="0">
                <a:effectLst/>
              </a:rPr>
              <a:t>Apple Cider, 	Berry Juice, Mango Smoothie and 	Orange Soda</a:t>
            </a:r>
          </a:p>
          <a:p>
            <a:pPr marL="400050" lvl="1" indent="0">
              <a:buNone/>
            </a:pPr>
            <a:r>
              <a:rPr lang="en-GB" sz="1800" dirty="0"/>
              <a:t>Initial inventory, storage capacity, and associated costs</a:t>
            </a:r>
          </a:p>
          <a:p>
            <a:pPr lvl="1"/>
            <a:endParaRPr lang="en-US" sz="1800" dirty="0"/>
          </a:p>
          <a:p>
            <a:endParaRPr lang="en-US" sz="800" dirty="0">
              <a:effectLst/>
            </a:endParaRPr>
          </a:p>
          <a:p>
            <a:endParaRPr lang="en-US" sz="1050" dirty="0"/>
          </a:p>
          <a:p>
            <a:endParaRPr lang="en-DE" sz="160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275B8E9-F7F2-12B8-F775-F928C71BF3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524492" y="561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5A3965E-D6E8-C636-20A6-8E68621222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18001"/>
            <a:ext cx="9144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6936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D07EE2C-80DD-BAE5-450E-0F686E89C4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3C994B4-9721-4148-9EEC-6793CECDE8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142" y="-1"/>
            <a:ext cx="9141714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9D95E49-763A-4886-B038-82F734740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" y="0"/>
            <a:ext cx="9141714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FC9858F-A31F-4B2E-998C-663913EFD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8743" y="699899"/>
            <a:ext cx="8035257" cy="54333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739DD5-5B47-E4DA-A763-9ACDF4528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2678" y="-699786"/>
            <a:ext cx="4371282" cy="2135867"/>
          </a:xfrm>
        </p:spPr>
        <p:txBody>
          <a:bodyPr anchor="b">
            <a:normAutofit/>
          </a:bodyPr>
          <a:lstStyle/>
          <a:p>
            <a:r>
              <a:rPr lang="en-US" sz="3600" dirty="0"/>
              <a:t>Methodology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F790E19-E9B6-4BD2-909F-5CC48808D2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5418178"/>
            <a:ext cx="3247587" cy="684606"/>
          </a:xfrm>
          <a:prstGeom prst="rect">
            <a:avLst/>
          </a:prstGeom>
          <a:solidFill>
            <a:schemeClr val="accent1">
              <a:alpha val="2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8" name="Graphic 7" descr="Research">
            <a:extLst>
              <a:ext uri="{FF2B5EF4-FFF2-40B4-BE49-F238E27FC236}">
                <a16:creationId xmlns:a16="http://schemas.microsoft.com/office/drawing/2014/main" id="{3A2499C5-DAB6-E12C-2FB1-534D001AC6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259986" cy="3259986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DA6F9F-B565-3758-429A-459CE94D84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26810" y="1629993"/>
            <a:ext cx="4585283" cy="458369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GB" sz="1900" b="1" dirty="0">
                <a:effectLst/>
              </a:rPr>
              <a:t>Data Sources and Preprocessing</a:t>
            </a:r>
            <a:r>
              <a:rPr lang="en-GB" sz="1900" dirty="0">
                <a:effectLst/>
              </a:rPr>
              <a:t>: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en-GB" sz="1900" dirty="0"/>
              <a:t>	</a:t>
            </a:r>
            <a:r>
              <a:rPr lang="en-GB" sz="1900" dirty="0">
                <a:effectLst/>
              </a:rPr>
              <a:t> Input data from </a:t>
            </a:r>
            <a:r>
              <a:rPr lang="en-GB" sz="1900" dirty="0" err="1">
                <a:effectLst/>
              </a:rPr>
              <a:t>Inventory.xlsx</a:t>
            </a:r>
            <a:r>
              <a:rPr lang="en-GB" sz="1900" dirty="0">
                <a:effectLst/>
              </a:rPr>
              <a:t>.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en-GB" sz="1900" dirty="0">
                <a:effectLst/>
              </a:rPr>
              <a:t>	Optimization results integrated into the 	analysis.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en-GB" sz="1900" dirty="0">
                <a:effectLst/>
              </a:rPr>
              <a:t> </a:t>
            </a:r>
            <a:r>
              <a:rPr lang="en-GB" sz="1900" b="1" dirty="0">
                <a:effectLst/>
              </a:rPr>
              <a:t>Tools and Techniques Used</a:t>
            </a:r>
            <a:r>
              <a:rPr lang="en-GB" sz="1900" dirty="0">
                <a:effectLst/>
              </a:rPr>
              <a:t>: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en-GB" sz="1900" dirty="0">
                <a:effectLst/>
              </a:rPr>
              <a:t>	1. </a:t>
            </a:r>
            <a:r>
              <a:rPr lang="en-GB" sz="1900" b="1" dirty="0">
                <a:effectLst/>
              </a:rPr>
              <a:t>CVXPY</a:t>
            </a:r>
            <a:r>
              <a:rPr lang="en-GB" sz="1900" dirty="0">
                <a:effectLst/>
              </a:rPr>
              <a:t>: For optimization tasks.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en-GB" sz="1900" dirty="0">
                <a:effectLst/>
              </a:rPr>
              <a:t>	2. </a:t>
            </a:r>
            <a:r>
              <a:rPr lang="en-GB" sz="1900" b="1" dirty="0">
                <a:effectLst/>
              </a:rPr>
              <a:t>Pandas</a:t>
            </a:r>
            <a:r>
              <a:rPr lang="en-GB" sz="1900" dirty="0">
                <a:effectLst/>
              </a:rPr>
              <a:t>: For data cleaning and 		     analysis.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en-GB" sz="1900" dirty="0">
                <a:effectLst/>
              </a:rPr>
              <a:t>	3. </a:t>
            </a:r>
            <a:r>
              <a:rPr lang="en-GB" sz="1900" b="1" dirty="0">
                <a:effectLst/>
              </a:rPr>
              <a:t>Matplotlib</a:t>
            </a:r>
            <a:r>
              <a:rPr lang="en-GB" sz="1900" dirty="0">
                <a:effectLst/>
              </a:rPr>
              <a:t>: For creating      	  	   	     visualizations.</a:t>
            </a:r>
          </a:p>
          <a:p>
            <a:endParaRPr lang="en-DE" sz="160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85D7B9-E066-4923-8CB7-294BF3062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524492" y="561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3A4393C-77E8-4622-B7C7-5C6E80973C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18001"/>
            <a:ext cx="9144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2399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72018E1B-E0B9-4440-AFF3-4112E50A27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850" y="444895"/>
            <a:ext cx="6911139" cy="13197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Dataset Overview</a:t>
            </a:r>
          </a:p>
        </p:txBody>
      </p:sp>
      <p:pic>
        <p:nvPicPr>
          <p:cNvPr id="8" name="Picture 7" descr="A table of numbers and letters&#10;&#10;Description automatically generated">
            <a:extLst>
              <a:ext uri="{FF2B5EF4-FFF2-40B4-BE49-F238E27FC236}">
                <a16:creationId xmlns:a16="http://schemas.microsoft.com/office/drawing/2014/main" id="{E0EB5B36-CF0F-CFDD-DFB3-968AD765CE2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3412" r="26576"/>
          <a:stretch/>
        </p:blipFill>
        <p:spPr>
          <a:xfrm>
            <a:off x="137090" y="2558694"/>
            <a:ext cx="2120899" cy="3731891"/>
          </a:xfrm>
          <a:prstGeom prst="rect">
            <a:avLst/>
          </a:prstGeom>
        </p:spPr>
      </p:pic>
      <p:pic>
        <p:nvPicPr>
          <p:cNvPr id="6" name="Content Placeholder 5" descr="A table of fruit juice&#10;&#10;Description automatically generated">
            <a:extLst>
              <a:ext uri="{FF2B5EF4-FFF2-40B4-BE49-F238E27FC236}">
                <a16:creationId xmlns:a16="http://schemas.microsoft.com/office/drawing/2014/main" id="{7763457D-BEAD-9DE8-0232-DC8868FE22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 l="42425" r="2589" b="-1"/>
          <a:stretch/>
        </p:blipFill>
        <p:spPr>
          <a:xfrm>
            <a:off x="2385570" y="2558694"/>
            <a:ext cx="2120898" cy="3731891"/>
          </a:xfrm>
          <a:prstGeom prst="rect">
            <a:avLst/>
          </a:prstGeom>
        </p:spPr>
      </p:pic>
      <p:pic>
        <p:nvPicPr>
          <p:cNvPr id="10" name="Picture 9" descr="A table with numbers and letters&#10;&#10;Description automatically generated">
            <a:extLst>
              <a:ext uri="{FF2B5EF4-FFF2-40B4-BE49-F238E27FC236}">
                <a16:creationId xmlns:a16="http://schemas.microsoft.com/office/drawing/2014/main" id="{CF710EA7-CF06-119F-31AA-179286E6096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50741" r="4222" b="4"/>
          <a:stretch/>
        </p:blipFill>
        <p:spPr>
          <a:xfrm>
            <a:off x="4634049" y="2558694"/>
            <a:ext cx="2120899" cy="3731891"/>
          </a:xfrm>
          <a:prstGeom prst="rect">
            <a:avLst/>
          </a:prstGeom>
        </p:spPr>
      </p:pic>
      <p:pic>
        <p:nvPicPr>
          <p:cNvPr id="12" name="Picture 11" descr="A table with numbers and text&#10;&#10;Description automatically generated with medium confidence">
            <a:extLst>
              <a:ext uri="{FF2B5EF4-FFF2-40B4-BE49-F238E27FC236}">
                <a16:creationId xmlns:a16="http://schemas.microsoft.com/office/drawing/2014/main" id="{2735F4EB-C5F2-A14A-9075-7758FDA66CB9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28491" r="20929" b="2"/>
          <a:stretch/>
        </p:blipFill>
        <p:spPr>
          <a:xfrm>
            <a:off x="6882529" y="2558694"/>
            <a:ext cx="2120899" cy="373189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9144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217A50-815B-8F08-138A-03D1A1BE3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399" y="643467"/>
            <a:ext cx="8408193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Mathematical Formulation</a:t>
            </a:r>
          </a:p>
        </p:txBody>
      </p:sp>
      <p:pic>
        <p:nvPicPr>
          <p:cNvPr id="5" name="Content Placeholder 4" descr="A screenshot of a math test&#10;&#10;Description automatically generated">
            <a:extLst>
              <a:ext uri="{FF2B5EF4-FFF2-40B4-BE49-F238E27FC236}">
                <a16:creationId xmlns:a16="http://schemas.microsoft.com/office/drawing/2014/main" id="{761476FC-78D1-3D52-E623-84773595E7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3594" y="1586612"/>
            <a:ext cx="7956811" cy="5271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1233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9144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7399" y="643467"/>
            <a:ext cx="8408193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2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Python Implementation</a:t>
            </a:r>
          </a:p>
        </p:txBody>
      </p:sp>
      <p:pic>
        <p:nvPicPr>
          <p:cNvPr id="8" name="Content Placeholder 7" descr="A black rectangular object with white text&#10;&#10;Description automatically generated">
            <a:extLst>
              <a:ext uri="{FF2B5EF4-FFF2-40B4-BE49-F238E27FC236}">
                <a16:creationId xmlns:a16="http://schemas.microsoft.com/office/drawing/2014/main" id="{4D375FB8-0D2D-D1A5-7C6F-40E950B23B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637960"/>
            <a:ext cx="8229600" cy="1791040"/>
          </a:xfrm>
        </p:spPr>
      </p:pic>
      <p:pic>
        <p:nvPicPr>
          <p:cNvPr id="11" name="Picture 10" descr="A computer screen shot of a black screen with green text&#10;&#10;Description automatically generated">
            <a:extLst>
              <a:ext uri="{FF2B5EF4-FFF2-40B4-BE49-F238E27FC236}">
                <a16:creationId xmlns:a16="http://schemas.microsoft.com/office/drawing/2014/main" id="{3960E5FB-3D14-7973-965E-12B300AECB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678657"/>
            <a:ext cx="7772400" cy="179099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F1018C6-CBC5-767A-EDD4-61F66F5F7B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9144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0611EA-7EFB-8263-B18D-37A622211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399" y="643467"/>
            <a:ext cx="8408193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2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Python Implementation</a:t>
            </a:r>
          </a:p>
        </p:txBody>
      </p:sp>
      <p:pic>
        <p:nvPicPr>
          <p:cNvPr id="10" name="Picture 9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8F9BB8FF-A19E-728C-0F8F-5AF1561682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399" y="2097506"/>
            <a:ext cx="8195570" cy="3570285"/>
          </a:xfrm>
          <a:prstGeom prst="rect">
            <a:avLst/>
          </a:prstGeom>
        </p:spPr>
      </p:pic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38A21E57-1CCA-A5E4-A4B9-4328C1FC24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097506"/>
            <a:ext cx="8229600" cy="4525963"/>
          </a:xfrm>
        </p:spPr>
        <p:txBody>
          <a:bodyPr/>
          <a:lstStyle/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4367514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4772974-7114-6A84-13E1-570077462F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E956939-14BF-B433-2C20-B85C0AD2E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9144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C9BFD6-0717-17A6-9D84-99F4485BF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399" y="643467"/>
            <a:ext cx="8408193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2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Python Implementation</a:t>
            </a:r>
          </a:p>
        </p:txBody>
      </p:sp>
      <p:pic>
        <p:nvPicPr>
          <p:cNvPr id="17" name="Content Placeholder 16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E2E9197A-39CB-8C00-6E21-9998AC4AED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3945" y="3752516"/>
            <a:ext cx="7531100" cy="1727200"/>
          </a:xfrm>
        </p:spPr>
      </p:pic>
      <p:pic>
        <p:nvPicPr>
          <p:cNvPr id="18" name="Content Placeholder 8" descr="A black screen with white text&#10;&#10;Description automatically generated">
            <a:extLst>
              <a:ext uri="{FF2B5EF4-FFF2-40B4-BE49-F238E27FC236}">
                <a16:creationId xmlns:a16="http://schemas.microsoft.com/office/drawing/2014/main" id="{33D02A27-84A1-2D50-9D61-A72A59D1BF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944" y="1909509"/>
            <a:ext cx="7531099" cy="119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6835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572</TotalTime>
  <Words>578</Words>
  <Application>Microsoft Macintosh PowerPoint</Application>
  <PresentationFormat>On-screen Show (4:3)</PresentationFormat>
  <Paragraphs>79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Helvetica Neue Medium</vt:lpstr>
      <vt:lpstr>Office Theme</vt:lpstr>
      <vt:lpstr>Optimal Inventory Control Using Linear Programming</vt:lpstr>
      <vt:lpstr>Introduction</vt:lpstr>
      <vt:lpstr>Problem Statement</vt:lpstr>
      <vt:lpstr>Methodology</vt:lpstr>
      <vt:lpstr>Dataset Overview</vt:lpstr>
      <vt:lpstr>Mathematical Formulation</vt:lpstr>
      <vt:lpstr>Python Implementation</vt:lpstr>
      <vt:lpstr>Python Implementation</vt:lpstr>
      <vt:lpstr>Python Implementation</vt:lpstr>
      <vt:lpstr>Output</vt:lpstr>
      <vt:lpstr>Output</vt:lpstr>
      <vt:lpstr>Results</vt:lpstr>
      <vt:lpstr>Inferences</vt:lpstr>
      <vt:lpstr>Berry Juice Insights</vt:lpstr>
      <vt:lpstr>Apple Cider Insights</vt:lpstr>
      <vt:lpstr>Mango Smoothie Insights</vt:lpstr>
      <vt:lpstr>Orange Soda Insights</vt:lpstr>
      <vt:lpstr>Insights</vt:lpstr>
      <vt:lpstr>Conclusion</vt:lpstr>
      <vt:lpstr>References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harsh patil</cp:lastModifiedBy>
  <cp:revision>63</cp:revision>
  <dcterms:created xsi:type="dcterms:W3CDTF">2013-01-27T09:14:16Z</dcterms:created>
  <dcterms:modified xsi:type="dcterms:W3CDTF">2025-01-01T15:41:43Z</dcterms:modified>
  <cp:category/>
</cp:coreProperties>
</file>