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6858000" cy="9144000"/>
  <p:embeddedFontLst>
    <p:embeddedFont>
      <p:font typeface="Quattrocento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QuattrocentoSans-bold.fntdata"/><Relationship Id="rId10" Type="http://schemas.openxmlformats.org/officeDocument/2006/relationships/slide" Target="slides/slide5.xml"/><Relationship Id="rId21" Type="http://schemas.openxmlformats.org/officeDocument/2006/relationships/font" Target="fonts/QuattrocentoSans-regular.fntdata"/><Relationship Id="rId13" Type="http://schemas.openxmlformats.org/officeDocument/2006/relationships/slide" Target="slides/slide8.xml"/><Relationship Id="rId24" Type="http://schemas.openxmlformats.org/officeDocument/2006/relationships/font" Target="fonts/QuattrocentoSans-boldItalic.fntdata"/><Relationship Id="rId12" Type="http://schemas.openxmlformats.org/officeDocument/2006/relationships/slide" Target="slides/slide7.xml"/><Relationship Id="rId23" Type="http://schemas.openxmlformats.org/officeDocument/2006/relationships/font" Target="fonts/Quattrocento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8fd330db2b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8fd330db2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8fd330db2b_3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8fd330db2b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8fd330db2b_3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8fd330db2b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8fd330db2b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8fd330db2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8fd330db2b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8fd330db2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8fd330db2b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28fd330db2b_5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8fd330db2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8fd330db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8fd330db2b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8fd330db2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8fd330db2b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8fd330db2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8fd330db2b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8fd330db2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8fd330db2b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8fd330db2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8fd330db2b_2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8fd330db2b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8fd330db2b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8fd330db2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8fd330db2b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8fd330db2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11" name="Shape 11"/>
        <p:cNvGrpSpPr/>
        <p:nvPr/>
      </p:nvGrpSpPr>
      <p:grpSpPr>
        <a:xfrm>
          <a:off x="0" y="0"/>
          <a:ext cx="0" cy="0"/>
          <a:chOff x="0" y="0"/>
          <a:chExt cx="0" cy="0"/>
        </a:xfrm>
      </p:grpSpPr>
      <p:pic>
        <p:nvPicPr>
          <p:cNvPr descr="IIITD_pptslide_jpeg-03.jpg" id="12" name="Google Shape;12;p2"/>
          <p:cNvPicPr preferRelativeResize="0"/>
          <p:nvPr/>
        </p:nvPicPr>
        <p:blipFill rotWithShape="1">
          <a:blip r:embed="rId2">
            <a:alphaModFix/>
          </a:blip>
          <a:srcRect b="0" l="72917" r="0" t="69259"/>
          <a:stretch/>
        </p:blipFill>
        <p:spPr>
          <a:xfrm>
            <a:off x="6667500" y="4749800"/>
            <a:ext cx="2476500" cy="2108200"/>
          </a:xfrm>
          <a:prstGeom prst="rect">
            <a:avLst/>
          </a:prstGeom>
          <a:noFill/>
          <a:ln>
            <a:noFill/>
          </a:ln>
        </p:spPr>
      </p:pic>
      <p:sp>
        <p:nvSpPr>
          <p:cNvPr id="13" name="Google Shape;13;p2"/>
          <p:cNvSpPr txBox="1"/>
          <p:nvPr>
            <p:ph type="ctrTitle"/>
          </p:nvPr>
        </p:nvSpPr>
        <p:spPr>
          <a:xfrm>
            <a:off x="685800" y="1524001"/>
            <a:ext cx="7772400" cy="13062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400"/>
              <a:buFont typeface="Quattrocento Sans"/>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684894" y="3338742"/>
            <a:ext cx="6858000" cy="114617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rgbClr val="E9F7F6"/>
              </a:buClr>
              <a:buSzPts val="2400"/>
              <a:buNone/>
              <a:defRPr sz="2400">
                <a:solidFill>
                  <a:srgbClr val="E9F7F6"/>
                </a:solidFill>
              </a:defRPr>
            </a:lvl1pPr>
            <a:lvl2pPr lvl="1" algn="ctr">
              <a:lnSpc>
                <a:spcPct val="90000"/>
              </a:lnSpc>
              <a:spcBef>
                <a:spcPts val="500"/>
              </a:spcBef>
              <a:spcAft>
                <a:spcPts val="0"/>
              </a:spcAft>
              <a:buClr>
                <a:srgbClr val="3F3F3F"/>
              </a:buClr>
              <a:buSzPts val="2800"/>
              <a:buNone/>
              <a:defRPr sz="2800"/>
            </a:lvl2pPr>
            <a:lvl3pPr lvl="2" algn="ctr">
              <a:lnSpc>
                <a:spcPct val="90000"/>
              </a:lnSpc>
              <a:spcBef>
                <a:spcPts val="500"/>
              </a:spcBef>
              <a:spcAft>
                <a:spcPts val="0"/>
              </a:spcAft>
              <a:buClr>
                <a:srgbClr val="3F3F3F"/>
              </a:buClr>
              <a:buSzPts val="2400"/>
              <a:buNone/>
              <a:defRPr sz="2400"/>
            </a:lvl3pPr>
            <a:lvl4pPr lvl="3" algn="ctr">
              <a:lnSpc>
                <a:spcPct val="90000"/>
              </a:lnSpc>
              <a:spcBef>
                <a:spcPts val="500"/>
              </a:spcBef>
              <a:spcAft>
                <a:spcPts val="0"/>
              </a:spcAft>
              <a:buClr>
                <a:srgbClr val="3F3F3F"/>
              </a:buClr>
              <a:buSzPts val="2000"/>
              <a:buNone/>
              <a:defRPr sz="2000"/>
            </a:lvl4pPr>
            <a:lvl5pPr lvl="4" algn="ctr">
              <a:lnSpc>
                <a:spcPct val="90000"/>
              </a:lnSpc>
              <a:spcBef>
                <a:spcPts val="500"/>
              </a:spcBef>
              <a:spcAft>
                <a:spcPts val="0"/>
              </a:spcAft>
              <a:buClr>
                <a:srgbClr val="3F3F3F"/>
              </a:buClr>
              <a:buSzPts val="2000"/>
              <a:buNone/>
              <a:defRPr sz="2000"/>
            </a:lvl5pPr>
            <a:lvl6pPr lvl="5" algn="ctr">
              <a:spcBef>
                <a:spcPts val="400"/>
              </a:spcBef>
              <a:spcAft>
                <a:spcPts val="0"/>
              </a:spcAft>
              <a:buClr>
                <a:schemeClr val="dk1"/>
              </a:buClr>
              <a:buSzPts val="2000"/>
              <a:buNone/>
              <a:defRPr sz="2000"/>
            </a:lvl6pPr>
            <a:lvl7pPr lvl="6" algn="ctr">
              <a:spcBef>
                <a:spcPts val="400"/>
              </a:spcBef>
              <a:spcAft>
                <a:spcPts val="0"/>
              </a:spcAft>
              <a:buClr>
                <a:schemeClr val="dk1"/>
              </a:buClr>
              <a:buSzPts val="2000"/>
              <a:buNone/>
              <a:defRPr sz="2000"/>
            </a:lvl7pPr>
            <a:lvl8pPr lvl="7" algn="ctr">
              <a:spcBef>
                <a:spcPts val="400"/>
              </a:spcBef>
              <a:spcAft>
                <a:spcPts val="0"/>
              </a:spcAft>
              <a:buClr>
                <a:schemeClr val="dk1"/>
              </a:buClr>
              <a:buSzPts val="2000"/>
              <a:buNone/>
              <a:defRPr sz="2000"/>
            </a:lvl8pPr>
            <a:lvl9pPr lvl="8" algn="ctr">
              <a:spcBef>
                <a:spcPts val="400"/>
              </a:spcBef>
              <a:spcAft>
                <a:spcPts val="0"/>
              </a:spcAft>
              <a:buClr>
                <a:schemeClr val="dk1"/>
              </a:buClr>
              <a:buSzPts val="2000"/>
              <a:buNone/>
              <a:defRPr sz="2000"/>
            </a:lvl9pPr>
          </a:lstStyle>
          <a:p/>
        </p:txBody>
      </p:sp>
      <p:sp>
        <p:nvSpPr>
          <p:cNvPr id="15" name="Google Shape;15;p2"/>
          <p:cNvSpPr txBox="1"/>
          <p:nvPr>
            <p:ph idx="10" type="dt"/>
          </p:nvPr>
        </p:nvSpPr>
        <p:spPr>
          <a:xfrm>
            <a:off x="3654096"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1" type="ftr"/>
          </p:nvPr>
        </p:nvSpPr>
        <p:spPr>
          <a:xfrm>
            <a:off x="5999844"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7" name="Google Shape;17;p2"/>
          <p:cNvCxnSpPr/>
          <p:nvPr/>
        </p:nvCxnSpPr>
        <p:spPr>
          <a:xfrm>
            <a:off x="685800" y="3089628"/>
            <a:ext cx="7772400" cy="0"/>
          </a:xfrm>
          <a:prstGeom prst="straightConnector1">
            <a:avLst/>
          </a:prstGeom>
          <a:noFill/>
          <a:ln cap="flat" cmpd="sng" w="9525">
            <a:solidFill>
              <a:schemeClr val="lt1"/>
            </a:solidFill>
            <a:prstDash val="solid"/>
            <a:round/>
            <a:headEnd len="sm" w="sm" type="none"/>
            <a:tailEnd len="sm" w="sm" type="none"/>
          </a:ln>
        </p:spPr>
      </p:cxnSp>
      <p:pic>
        <p:nvPicPr>
          <p:cNvPr id="18" name="Google Shape;18;p2"/>
          <p:cNvPicPr preferRelativeResize="0"/>
          <p:nvPr/>
        </p:nvPicPr>
        <p:blipFill rotWithShape="1">
          <a:blip r:embed="rId3">
            <a:alphaModFix/>
          </a:blip>
          <a:srcRect b="0" l="0" r="0" t="0"/>
          <a:stretch/>
        </p:blipFill>
        <p:spPr>
          <a:xfrm>
            <a:off x="685800" y="5096955"/>
            <a:ext cx="2063019" cy="113539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89" name="Shape 89"/>
        <p:cNvGrpSpPr/>
        <p:nvPr/>
      </p:nvGrpSpPr>
      <p:grpSpPr>
        <a:xfrm>
          <a:off x="0" y="0"/>
          <a:ext cx="0" cy="0"/>
          <a:chOff x="0" y="0"/>
          <a:chExt cx="0" cy="0"/>
        </a:xfrm>
      </p:grpSpPr>
      <p:pic>
        <p:nvPicPr>
          <p:cNvPr id="90" name="Google Shape;90;p11"/>
          <p:cNvPicPr preferRelativeResize="0"/>
          <p:nvPr/>
        </p:nvPicPr>
        <p:blipFill rotWithShape="1">
          <a:blip r:embed="rId2">
            <a:alphaModFix/>
          </a:blip>
          <a:srcRect b="0" l="0" r="0" t="0"/>
          <a:stretch/>
        </p:blipFill>
        <p:spPr>
          <a:xfrm>
            <a:off x="795" y="-4763"/>
            <a:ext cx="9144000" cy="6862763"/>
          </a:xfrm>
          <a:prstGeom prst="rect">
            <a:avLst/>
          </a:prstGeom>
          <a:noFill/>
          <a:ln>
            <a:noFill/>
          </a:ln>
        </p:spPr>
      </p:pic>
      <p:sp>
        <p:nvSpPr>
          <p:cNvPr id="91" name="Google Shape;91;p11"/>
          <p:cNvSpPr txBox="1"/>
          <p:nvPr>
            <p:ph idx="1" type="body"/>
          </p:nvPr>
        </p:nvSpPr>
        <p:spPr>
          <a:xfrm rot="5400000">
            <a:off x="2096294" y="-213517"/>
            <a:ext cx="4951413" cy="77724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2" name="Google Shape;92;p11"/>
          <p:cNvSpPr txBox="1"/>
          <p:nvPr>
            <p:ph idx="10" type="dt"/>
          </p:nvPr>
        </p:nvSpPr>
        <p:spPr>
          <a:xfrm>
            <a:off x="685799"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1" type="ftr"/>
          </p:nvPr>
        </p:nvSpPr>
        <p:spPr>
          <a:xfrm>
            <a:off x="3031547"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2" type="sldNum"/>
          </p:nvPr>
        </p:nvSpPr>
        <p:spPr>
          <a:xfrm>
            <a:off x="6400800" y="6356353"/>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11"/>
          <p:cNvSpPr txBox="1"/>
          <p:nvPr>
            <p:ph type="title"/>
          </p:nvPr>
        </p:nvSpPr>
        <p:spPr>
          <a:xfrm>
            <a:off x="685800" y="319314"/>
            <a:ext cx="6847115" cy="67128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96" name="Google Shape;96;p11"/>
          <p:cNvCxnSpPr/>
          <p:nvPr/>
        </p:nvCxnSpPr>
        <p:spPr>
          <a:xfrm>
            <a:off x="685801" y="990600"/>
            <a:ext cx="7672388" cy="1588"/>
          </a:xfrm>
          <a:prstGeom prst="straightConnector1">
            <a:avLst/>
          </a:prstGeom>
          <a:noFill/>
          <a:ln cap="flat" cmpd="sng" w="9525">
            <a:solidFill>
              <a:srgbClr val="3DACA7"/>
            </a:solidFill>
            <a:prstDash val="solid"/>
            <a:round/>
            <a:headEnd len="sm" w="sm" type="none"/>
            <a:tailEnd len="sm" w="sm" type="none"/>
          </a:ln>
        </p:spPr>
      </p:cxnSp>
      <p:pic>
        <p:nvPicPr>
          <p:cNvPr id="97" name="Google Shape;97;p11"/>
          <p:cNvPicPr preferRelativeResize="0"/>
          <p:nvPr/>
        </p:nvPicPr>
        <p:blipFill rotWithShape="1">
          <a:blip r:embed="rId3">
            <a:alphaModFix/>
          </a:blip>
          <a:srcRect b="0" l="0" r="0" t="0"/>
          <a:stretch/>
        </p:blipFill>
        <p:spPr>
          <a:xfrm>
            <a:off x="7658100" y="408783"/>
            <a:ext cx="800100" cy="4476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12"/>
          <p:cNvSpPr txBox="1"/>
          <p:nvPr>
            <p:ph type="title"/>
          </p:nvPr>
        </p:nvSpPr>
        <p:spPr>
          <a:xfrm rot="5400000">
            <a:off x="5003290" y="1900749"/>
            <a:ext cx="4995298" cy="191452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4400"/>
              <a:buFont typeface="Quattrocento Sans"/>
              <a:buNone/>
              <a:defRPr>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2"/>
          <p:cNvSpPr txBox="1"/>
          <p:nvPr>
            <p:ph idx="1" type="body"/>
          </p:nvPr>
        </p:nvSpPr>
        <p:spPr>
          <a:xfrm rot="5400000">
            <a:off x="651670" y="394494"/>
            <a:ext cx="5811836" cy="574357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 name="Google Shape;101;p12"/>
          <p:cNvSpPr txBox="1"/>
          <p:nvPr>
            <p:ph idx="10" type="dt"/>
          </p:nvPr>
        </p:nvSpPr>
        <p:spPr>
          <a:xfrm>
            <a:off x="685799"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1" type="ftr"/>
          </p:nvPr>
        </p:nvSpPr>
        <p:spPr>
          <a:xfrm>
            <a:off x="3031547"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2"/>
          <p:cNvSpPr txBox="1"/>
          <p:nvPr>
            <p:ph idx="12" type="sldNum"/>
          </p:nvPr>
        </p:nvSpPr>
        <p:spPr>
          <a:xfrm>
            <a:off x="6400800" y="6356353"/>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04" name="Google Shape;104;p12"/>
          <p:cNvCxnSpPr/>
          <p:nvPr/>
        </p:nvCxnSpPr>
        <p:spPr>
          <a:xfrm>
            <a:off x="6543675" y="370118"/>
            <a:ext cx="0" cy="5806281"/>
          </a:xfrm>
          <a:prstGeom prst="straightConnector1">
            <a:avLst/>
          </a:prstGeom>
          <a:noFill/>
          <a:ln cap="flat" cmpd="sng" w="9525">
            <a:solidFill>
              <a:srgbClr val="3DACA7"/>
            </a:solidFill>
            <a:prstDash val="solid"/>
            <a:round/>
            <a:headEnd len="sm" w="sm" type="none"/>
            <a:tailEnd len="sm" w="sm" type="none"/>
          </a:ln>
        </p:spPr>
      </p:cxnSp>
      <p:pic>
        <p:nvPicPr>
          <p:cNvPr id="105" name="Google Shape;105;p12"/>
          <p:cNvPicPr preferRelativeResize="0"/>
          <p:nvPr/>
        </p:nvPicPr>
        <p:blipFill rotWithShape="1">
          <a:blip r:embed="rId2">
            <a:alphaModFix/>
          </a:blip>
          <a:srcRect b="0" l="0" r="0" t="0"/>
          <a:stretch/>
        </p:blipFill>
        <p:spPr>
          <a:xfrm rot="5400000">
            <a:off x="6367462" y="5632169"/>
            <a:ext cx="800100" cy="4476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b="0" l="0" r="0" t="0"/>
          <a:stretch/>
        </p:blipFill>
        <p:spPr>
          <a:xfrm>
            <a:off x="795" y="-4763"/>
            <a:ext cx="9144000" cy="6862763"/>
          </a:xfrm>
          <a:prstGeom prst="rect">
            <a:avLst/>
          </a:prstGeom>
          <a:noFill/>
          <a:ln>
            <a:noFill/>
          </a:ln>
        </p:spPr>
      </p:pic>
      <p:sp>
        <p:nvSpPr>
          <p:cNvPr id="21" name="Google Shape;21;p3"/>
          <p:cNvSpPr txBox="1"/>
          <p:nvPr>
            <p:ph type="title"/>
          </p:nvPr>
        </p:nvSpPr>
        <p:spPr>
          <a:xfrm>
            <a:off x="685800" y="319314"/>
            <a:ext cx="6847115" cy="67128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685800" y="1196976"/>
            <a:ext cx="7772401" cy="498316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 name="Google Shape;23;p3"/>
          <p:cNvSpPr txBox="1"/>
          <p:nvPr>
            <p:ph idx="10" type="dt"/>
          </p:nvPr>
        </p:nvSpPr>
        <p:spPr>
          <a:xfrm>
            <a:off x="685799"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3031547"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6400800" y="6356353"/>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3"/>
          <p:cNvCxnSpPr/>
          <p:nvPr/>
        </p:nvCxnSpPr>
        <p:spPr>
          <a:xfrm>
            <a:off x="685801" y="990600"/>
            <a:ext cx="7672388" cy="1588"/>
          </a:xfrm>
          <a:prstGeom prst="straightConnector1">
            <a:avLst/>
          </a:prstGeom>
          <a:noFill/>
          <a:ln cap="flat" cmpd="sng" w="9525">
            <a:solidFill>
              <a:srgbClr val="3DACA7"/>
            </a:solidFill>
            <a:prstDash val="solid"/>
            <a:round/>
            <a:headEnd len="sm" w="sm" type="none"/>
            <a:tailEnd len="sm" w="sm" type="none"/>
          </a:ln>
        </p:spPr>
      </p:cxnSp>
      <p:pic>
        <p:nvPicPr>
          <p:cNvPr id="27" name="Google Shape;27;p3"/>
          <p:cNvPicPr preferRelativeResize="0"/>
          <p:nvPr/>
        </p:nvPicPr>
        <p:blipFill rotWithShape="1">
          <a:blip r:embed="rId3">
            <a:alphaModFix/>
          </a:blip>
          <a:srcRect b="0" l="0" r="0" t="0"/>
          <a:stretch/>
        </p:blipFill>
        <p:spPr>
          <a:xfrm>
            <a:off x="7658100" y="408783"/>
            <a:ext cx="800100" cy="4476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pic>
        <p:nvPicPr>
          <p:cNvPr id="29" name="Google Shape;29;p4"/>
          <p:cNvPicPr preferRelativeResize="0"/>
          <p:nvPr/>
        </p:nvPicPr>
        <p:blipFill rotWithShape="1">
          <a:blip r:embed="rId2">
            <a:alphaModFix/>
          </a:blip>
          <a:srcRect b="0" l="0" r="0" t="0"/>
          <a:stretch/>
        </p:blipFill>
        <p:spPr>
          <a:xfrm>
            <a:off x="795" y="-4763"/>
            <a:ext cx="9144000" cy="6862763"/>
          </a:xfrm>
          <a:prstGeom prst="rect">
            <a:avLst/>
          </a:prstGeom>
          <a:noFill/>
          <a:ln>
            <a:noFill/>
          </a:ln>
        </p:spPr>
      </p:pic>
      <p:sp>
        <p:nvSpPr>
          <p:cNvPr id="30" name="Google Shape;30;p4"/>
          <p:cNvSpPr txBox="1"/>
          <p:nvPr>
            <p:ph type="title"/>
          </p:nvPr>
        </p:nvSpPr>
        <p:spPr>
          <a:xfrm>
            <a:off x="685800" y="1712423"/>
            <a:ext cx="7772400" cy="28512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6000"/>
              <a:buFont typeface="Quattrocento Sans"/>
              <a:buNone/>
              <a:defRPr b="0"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685800" y="4552636"/>
            <a:ext cx="77724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400"/>
              <a:buNone/>
              <a:defRPr sz="2400">
                <a:solidFill>
                  <a:srgbClr val="3F3F3F"/>
                </a:solidFill>
              </a:defRPr>
            </a:lvl1pPr>
            <a:lvl2pPr indent="-228600" lvl="1" marL="914400" algn="l">
              <a:lnSpc>
                <a:spcPct val="90000"/>
              </a:lnSpc>
              <a:spcBef>
                <a:spcPts val="500"/>
              </a:spcBef>
              <a:spcAft>
                <a:spcPts val="0"/>
              </a:spcAft>
              <a:buClr>
                <a:srgbClr val="888888"/>
              </a:buClr>
              <a:buSzPts val="1800"/>
              <a:buNone/>
              <a:defRPr sz="1800">
                <a:solidFill>
                  <a:srgbClr val="888888"/>
                </a:solidFill>
              </a:defRPr>
            </a:lvl2pPr>
            <a:lvl3pPr indent="-228600" lvl="2" marL="1371600" algn="l">
              <a:lnSpc>
                <a:spcPct val="90000"/>
              </a:lnSpc>
              <a:spcBef>
                <a:spcPts val="500"/>
              </a:spcBef>
              <a:spcAft>
                <a:spcPts val="0"/>
              </a:spcAft>
              <a:buClr>
                <a:srgbClr val="888888"/>
              </a:buClr>
              <a:buSzPts val="1600"/>
              <a:buNone/>
              <a:defRPr sz="1600">
                <a:solidFill>
                  <a:srgbClr val="888888"/>
                </a:solidFill>
              </a:defRPr>
            </a:lvl3pPr>
            <a:lvl4pPr indent="-228600" lvl="3" marL="1828800" algn="l">
              <a:lnSpc>
                <a:spcPct val="90000"/>
              </a:lnSpc>
              <a:spcBef>
                <a:spcPts val="500"/>
              </a:spcBef>
              <a:spcAft>
                <a:spcPts val="0"/>
              </a:spcAft>
              <a:buClr>
                <a:srgbClr val="888888"/>
              </a:buClr>
              <a:buSzPts val="1400"/>
              <a:buNone/>
              <a:defRPr sz="1400">
                <a:solidFill>
                  <a:srgbClr val="888888"/>
                </a:solidFill>
              </a:defRPr>
            </a:lvl4pPr>
            <a:lvl5pPr indent="-228600" lvl="4" marL="2286000" algn="l">
              <a:lnSpc>
                <a:spcPct val="90000"/>
              </a:lnSpc>
              <a:spcBef>
                <a:spcPts val="50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2" name="Google Shape;32;p4"/>
          <p:cNvSpPr txBox="1"/>
          <p:nvPr>
            <p:ph idx="10" type="dt"/>
          </p:nvPr>
        </p:nvSpPr>
        <p:spPr>
          <a:xfrm>
            <a:off x="685799"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3031547"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6400800" y="6356353"/>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5" name="Shape 35"/>
        <p:cNvGrpSpPr/>
        <p:nvPr/>
      </p:nvGrpSpPr>
      <p:grpSpPr>
        <a:xfrm>
          <a:off x="0" y="0"/>
          <a:ext cx="0" cy="0"/>
          <a:chOff x="0" y="0"/>
          <a:chExt cx="0" cy="0"/>
        </a:xfrm>
      </p:grpSpPr>
      <p:pic>
        <p:nvPicPr>
          <p:cNvPr id="36" name="Google Shape;36;p5"/>
          <p:cNvPicPr preferRelativeResize="0"/>
          <p:nvPr/>
        </p:nvPicPr>
        <p:blipFill rotWithShape="1">
          <a:blip r:embed="rId2">
            <a:alphaModFix/>
          </a:blip>
          <a:srcRect b="0" l="0" r="0" t="0"/>
          <a:stretch/>
        </p:blipFill>
        <p:spPr>
          <a:xfrm>
            <a:off x="795" y="-4763"/>
            <a:ext cx="9144000" cy="6862763"/>
          </a:xfrm>
          <a:prstGeom prst="rect">
            <a:avLst/>
          </a:prstGeom>
          <a:noFill/>
          <a:ln>
            <a:noFill/>
          </a:ln>
        </p:spPr>
      </p:pic>
      <p:sp>
        <p:nvSpPr>
          <p:cNvPr id="37" name="Google Shape;37;p5"/>
          <p:cNvSpPr txBox="1"/>
          <p:nvPr>
            <p:ph idx="1" type="body"/>
          </p:nvPr>
        </p:nvSpPr>
        <p:spPr>
          <a:xfrm>
            <a:off x="685799" y="1190173"/>
            <a:ext cx="3834246" cy="498996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 name="Google Shape;38;p5"/>
          <p:cNvSpPr txBox="1"/>
          <p:nvPr>
            <p:ph idx="2" type="body"/>
          </p:nvPr>
        </p:nvSpPr>
        <p:spPr>
          <a:xfrm>
            <a:off x="4629150" y="1190173"/>
            <a:ext cx="3829050" cy="498996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5"/>
          <p:cNvSpPr txBox="1"/>
          <p:nvPr>
            <p:ph idx="10" type="dt"/>
          </p:nvPr>
        </p:nvSpPr>
        <p:spPr>
          <a:xfrm>
            <a:off x="685799"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3031547"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6400800" y="6356353"/>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2" name="Google Shape;42;p5"/>
          <p:cNvSpPr txBox="1"/>
          <p:nvPr>
            <p:ph type="title"/>
          </p:nvPr>
        </p:nvSpPr>
        <p:spPr>
          <a:xfrm>
            <a:off x="685800" y="319314"/>
            <a:ext cx="6847115" cy="67128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43" name="Google Shape;43;p5"/>
          <p:cNvCxnSpPr/>
          <p:nvPr/>
        </p:nvCxnSpPr>
        <p:spPr>
          <a:xfrm>
            <a:off x="685801" y="990600"/>
            <a:ext cx="7672388" cy="1588"/>
          </a:xfrm>
          <a:prstGeom prst="straightConnector1">
            <a:avLst/>
          </a:prstGeom>
          <a:noFill/>
          <a:ln cap="flat" cmpd="sng" w="9525">
            <a:solidFill>
              <a:srgbClr val="3DACA7"/>
            </a:solidFill>
            <a:prstDash val="solid"/>
            <a:round/>
            <a:headEnd len="sm" w="sm" type="none"/>
            <a:tailEnd len="sm" w="sm" type="none"/>
          </a:ln>
        </p:spPr>
      </p:cxnSp>
      <p:pic>
        <p:nvPicPr>
          <p:cNvPr id="44" name="Google Shape;44;p5"/>
          <p:cNvPicPr preferRelativeResize="0"/>
          <p:nvPr/>
        </p:nvPicPr>
        <p:blipFill rotWithShape="1">
          <a:blip r:embed="rId3">
            <a:alphaModFix/>
          </a:blip>
          <a:srcRect b="0" l="0" r="0" t="0"/>
          <a:stretch/>
        </p:blipFill>
        <p:spPr>
          <a:xfrm>
            <a:off x="7658100" y="408783"/>
            <a:ext cx="800100" cy="4476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5" name="Shape 45"/>
        <p:cNvGrpSpPr/>
        <p:nvPr/>
      </p:nvGrpSpPr>
      <p:grpSpPr>
        <a:xfrm>
          <a:off x="0" y="0"/>
          <a:ext cx="0" cy="0"/>
          <a:chOff x="0" y="0"/>
          <a:chExt cx="0" cy="0"/>
        </a:xfrm>
      </p:grpSpPr>
      <p:pic>
        <p:nvPicPr>
          <p:cNvPr id="46" name="Google Shape;46;p6"/>
          <p:cNvPicPr preferRelativeResize="0"/>
          <p:nvPr/>
        </p:nvPicPr>
        <p:blipFill rotWithShape="1">
          <a:blip r:embed="rId2">
            <a:alphaModFix/>
          </a:blip>
          <a:srcRect b="0" l="0" r="0" t="0"/>
          <a:stretch/>
        </p:blipFill>
        <p:spPr>
          <a:xfrm>
            <a:off x="795" y="-4763"/>
            <a:ext cx="9144000" cy="6862763"/>
          </a:xfrm>
          <a:prstGeom prst="rect">
            <a:avLst/>
          </a:prstGeom>
          <a:noFill/>
          <a:ln>
            <a:noFill/>
          </a:ln>
        </p:spPr>
      </p:pic>
      <p:sp>
        <p:nvSpPr>
          <p:cNvPr id="47" name="Google Shape;47;p6"/>
          <p:cNvSpPr txBox="1"/>
          <p:nvPr>
            <p:ph idx="1" type="body"/>
          </p:nvPr>
        </p:nvSpPr>
        <p:spPr>
          <a:xfrm>
            <a:off x="685799" y="1160692"/>
            <a:ext cx="3815196"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rgbClr val="3F3F3F"/>
              </a:buClr>
              <a:buSzPts val="2400"/>
              <a:buNone/>
              <a:defRPr b="1" sz="2400"/>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8" name="Google Shape;48;p6"/>
          <p:cNvSpPr txBox="1"/>
          <p:nvPr>
            <p:ph idx="2" type="body"/>
          </p:nvPr>
        </p:nvSpPr>
        <p:spPr>
          <a:xfrm>
            <a:off x="685799" y="2154891"/>
            <a:ext cx="3815196"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9" name="Google Shape;49;p6"/>
          <p:cNvSpPr txBox="1"/>
          <p:nvPr>
            <p:ph idx="3" type="body"/>
          </p:nvPr>
        </p:nvSpPr>
        <p:spPr>
          <a:xfrm>
            <a:off x="4629151" y="1160690"/>
            <a:ext cx="3829050"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rgbClr val="3F3F3F"/>
              </a:buClr>
              <a:buSzPts val="2400"/>
              <a:buNone/>
              <a:defRPr b="1" sz="2400"/>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0" name="Google Shape;50;p6"/>
          <p:cNvSpPr txBox="1"/>
          <p:nvPr>
            <p:ph idx="4" type="body"/>
          </p:nvPr>
        </p:nvSpPr>
        <p:spPr>
          <a:xfrm>
            <a:off x="4629151" y="2154891"/>
            <a:ext cx="3829050"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1" name="Google Shape;51;p6"/>
          <p:cNvSpPr txBox="1"/>
          <p:nvPr>
            <p:ph idx="10" type="dt"/>
          </p:nvPr>
        </p:nvSpPr>
        <p:spPr>
          <a:xfrm>
            <a:off x="685799"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3031547"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6400800" y="6356353"/>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6"/>
          <p:cNvSpPr txBox="1"/>
          <p:nvPr>
            <p:ph type="title"/>
          </p:nvPr>
        </p:nvSpPr>
        <p:spPr>
          <a:xfrm>
            <a:off x="685800" y="319314"/>
            <a:ext cx="6847115" cy="67128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55" name="Google Shape;55;p6"/>
          <p:cNvCxnSpPr/>
          <p:nvPr/>
        </p:nvCxnSpPr>
        <p:spPr>
          <a:xfrm>
            <a:off x="685801" y="990600"/>
            <a:ext cx="7672388" cy="1588"/>
          </a:xfrm>
          <a:prstGeom prst="straightConnector1">
            <a:avLst/>
          </a:prstGeom>
          <a:noFill/>
          <a:ln cap="flat" cmpd="sng" w="9525">
            <a:solidFill>
              <a:srgbClr val="3DACA7"/>
            </a:solidFill>
            <a:prstDash val="solid"/>
            <a:round/>
            <a:headEnd len="sm" w="sm" type="none"/>
            <a:tailEnd len="sm" w="sm" type="none"/>
          </a:ln>
        </p:spPr>
      </p:cxnSp>
      <p:pic>
        <p:nvPicPr>
          <p:cNvPr id="56" name="Google Shape;56;p6"/>
          <p:cNvPicPr preferRelativeResize="0"/>
          <p:nvPr/>
        </p:nvPicPr>
        <p:blipFill rotWithShape="1">
          <a:blip r:embed="rId3">
            <a:alphaModFix/>
          </a:blip>
          <a:srcRect b="0" l="0" r="0" t="0"/>
          <a:stretch/>
        </p:blipFill>
        <p:spPr>
          <a:xfrm>
            <a:off x="7658100" y="408783"/>
            <a:ext cx="800100" cy="4476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7" name="Shape 57"/>
        <p:cNvGrpSpPr/>
        <p:nvPr/>
      </p:nvGrpSpPr>
      <p:grpSpPr>
        <a:xfrm>
          <a:off x="0" y="0"/>
          <a:ext cx="0" cy="0"/>
          <a:chOff x="0" y="0"/>
          <a:chExt cx="0" cy="0"/>
        </a:xfrm>
      </p:grpSpPr>
      <p:pic>
        <p:nvPicPr>
          <p:cNvPr id="58" name="Google Shape;58;p7"/>
          <p:cNvPicPr preferRelativeResize="0"/>
          <p:nvPr/>
        </p:nvPicPr>
        <p:blipFill rotWithShape="1">
          <a:blip r:embed="rId2">
            <a:alphaModFix/>
          </a:blip>
          <a:srcRect b="0" l="0" r="0" t="0"/>
          <a:stretch/>
        </p:blipFill>
        <p:spPr>
          <a:xfrm>
            <a:off x="795" y="-4763"/>
            <a:ext cx="9144000" cy="6862763"/>
          </a:xfrm>
          <a:prstGeom prst="rect">
            <a:avLst/>
          </a:prstGeom>
          <a:noFill/>
          <a:ln>
            <a:noFill/>
          </a:ln>
        </p:spPr>
      </p:pic>
      <p:sp>
        <p:nvSpPr>
          <p:cNvPr id="59" name="Google Shape;59;p7"/>
          <p:cNvSpPr txBox="1"/>
          <p:nvPr>
            <p:ph idx="10" type="dt"/>
          </p:nvPr>
        </p:nvSpPr>
        <p:spPr>
          <a:xfrm>
            <a:off x="685799"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1" type="ftr"/>
          </p:nvPr>
        </p:nvSpPr>
        <p:spPr>
          <a:xfrm>
            <a:off x="3031547"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2" type="sldNum"/>
          </p:nvPr>
        </p:nvSpPr>
        <p:spPr>
          <a:xfrm>
            <a:off x="6400800" y="6356353"/>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2" name="Google Shape;62;p7"/>
          <p:cNvSpPr txBox="1"/>
          <p:nvPr>
            <p:ph type="title"/>
          </p:nvPr>
        </p:nvSpPr>
        <p:spPr>
          <a:xfrm>
            <a:off x="685800" y="319314"/>
            <a:ext cx="6847115" cy="67128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63" name="Google Shape;63;p7"/>
          <p:cNvCxnSpPr/>
          <p:nvPr/>
        </p:nvCxnSpPr>
        <p:spPr>
          <a:xfrm>
            <a:off x="685801" y="990600"/>
            <a:ext cx="7672388" cy="1588"/>
          </a:xfrm>
          <a:prstGeom prst="straightConnector1">
            <a:avLst/>
          </a:prstGeom>
          <a:noFill/>
          <a:ln cap="flat" cmpd="sng" w="9525">
            <a:solidFill>
              <a:srgbClr val="3DACA7"/>
            </a:solidFill>
            <a:prstDash val="solid"/>
            <a:round/>
            <a:headEnd len="sm" w="sm" type="none"/>
            <a:tailEnd len="sm" w="sm" type="none"/>
          </a:ln>
        </p:spPr>
      </p:cxnSp>
      <p:pic>
        <p:nvPicPr>
          <p:cNvPr id="64" name="Google Shape;64;p7"/>
          <p:cNvPicPr preferRelativeResize="0"/>
          <p:nvPr/>
        </p:nvPicPr>
        <p:blipFill rotWithShape="1">
          <a:blip r:embed="rId3">
            <a:alphaModFix/>
          </a:blip>
          <a:srcRect b="0" l="0" r="0" t="0"/>
          <a:stretch/>
        </p:blipFill>
        <p:spPr>
          <a:xfrm>
            <a:off x="7658100" y="408783"/>
            <a:ext cx="800100" cy="4476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8"/>
          <p:cNvSpPr txBox="1"/>
          <p:nvPr>
            <p:ph idx="10" type="dt"/>
          </p:nvPr>
        </p:nvSpPr>
        <p:spPr>
          <a:xfrm>
            <a:off x="685799"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1" type="ftr"/>
          </p:nvPr>
        </p:nvSpPr>
        <p:spPr>
          <a:xfrm>
            <a:off x="3031547"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2" type="sldNum"/>
          </p:nvPr>
        </p:nvSpPr>
        <p:spPr>
          <a:xfrm>
            <a:off x="6400800" y="6356353"/>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69" name="Shape 69"/>
        <p:cNvGrpSpPr/>
        <p:nvPr/>
      </p:nvGrpSpPr>
      <p:grpSpPr>
        <a:xfrm>
          <a:off x="0" y="0"/>
          <a:ext cx="0" cy="0"/>
          <a:chOff x="0" y="0"/>
          <a:chExt cx="0" cy="0"/>
        </a:xfrm>
      </p:grpSpPr>
      <p:pic>
        <p:nvPicPr>
          <p:cNvPr id="70" name="Google Shape;70;p9"/>
          <p:cNvPicPr preferRelativeResize="0"/>
          <p:nvPr/>
        </p:nvPicPr>
        <p:blipFill rotWithShape="1">
          <a:blip r:embed="rId2">
            <a:alphaModFix/>
          </a:blip>
          <a:srcRect b="0" l="0" r="0" t="0"/>
          <a:stretch/>
        </p:blipFill>
        <p:spPr>
          <a:xfrm>
            <a:off x="795" y="-4763"/>
            <a:ext cx="9144000" cy="6862763"/>
          </a:xfrm>
          <a:prstGeom prst="rect">
            <a:avLst/>
          </a:prstGeom>
          <a:noFill/>
          <a:ln>
            <a:noFill/>
          </a:ln>
        </p:spPr>
      </p:pic>
      <p:sp>
        <p:nvSpPr>
          <p:cNvPr id="71" name="Google Shape;71;p9"/>
          <p:cNvSpPr txBox="1"/>
          <p:nvPr>
            <p:ph idx="1" type="body"/>
          </p:nvPr>
        </p:nvSpPr>
        <p:spPr>
          <a:xfrm>
            <a:off x="3886200" y="990600"/>
            <a:ext cx="462915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3F3F3F"/>
              </a:buClr>
              <a:buSzPts val="3200"/>
              <a:buChar char="●"/>
              <a:defRPr sz="3200"/>
            </a:lvl1pPr>
            <a:lvl2pPr indent="-406400" lvl="1" marL="914400" algn="l">
              <a:lnSpc>
                <a:spcPct val="90000"/>
              </a:lnSpc>
              <a:spcBef>
                <a:spcPts val="500"/>
              </a:spcBef>
              <a:spcAft>
                <a:spcPts val="0"/>
              </a:spcAft>
              <a:buClr>
                <a:srgbClr val="3F3F3F"/>
              </a:buClr>
              <a:buSzPts val="2800"/>
              <a:buChar char="●"/>
              <a:defRPr sz="2800"/>
            </a:lvl2pPr>
            <a:lvl3pPr indent="-381000" lvl="2" marL="1371600" algn="l">
              <a:lnSpc>
                <a:spcPct val="90000"/>
              </a:lnSpc>
              <a:spcBef>
                <a:spcPts val="500"/>
              </a:spcBef>
              <a:spcAft>
                <a:spcPts val="0"/>
              </a:spcAft>
              <a:buClr>
                <a:srgbClr val="3F3F3F"/>
              </a:buClr>
              <a:buSzPts val="2400"/>
              <a:buChar char="●"/>
              <a:defRPr sz="2400"/>
            </a:lvl3pPr>
            <a:lvl4pPr indent="-355600" lvl="3" marL="1828800" algn="l">
              <a:lnSpc>
                <a:spcPct val="90000"/>
              </a:lnSpc>
              <a:spcBef>
                <a:spcPts val="500"/>
              </a:spcBef>
              <a:spcAft>
                <a:spcPts val="0"/>
              </a:spcAft>
              <a:buClr>
                <a:srgbClr val="3F3F3F"/>
              </a:buClr>
              <a:buSzPts val="2000"/>
              <a:buChar char="●"/>
              <a:defRPr sz="2000"/>
            </a:lvl4pPr>
            <a:lvl5pPr indent="-355600" lvl="4" marL="2286000" algn="l">
              <a:lnSpc>
                <a:spcPct val="90000"/>
              </a:lnSpc>
              <a:spcBef>
                <a:spcPts val="500"/>
              </a:spcBef>
              <a:spcAft>
                <a:spcPts val="0"/>
              </a:spcAft>
              <a:buClr>
                <a:srgbClr val="3F3F3F"/>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72" name="Google Shape;72;p9"/>
          <p:cNvSpPr txBox="1"/>
          <p:nvPr>
            <p:ph idx="2" type="body"/>
          </p:nvPr>
        </p:nvSpPr>
        <p:spPr>
          <a:xfrm>
            <a:off x="630936" y="2191659"/>
            <a:ext cx="294894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1600"/>
              <a:buNone/>
              <a:defRPr sz="1600"/>
            </a:lvl1pPr>
            <a:lvl2pPr indent="-228600" lvl="1" marL="914400" algn="l">
              <a:lnSpc>
                <a:spcPct val="90000"/>
              </a:lnSpc>
              <a:spcBef>
                <a:spcPts val="500"/>
              </a:spcBef>
              <a:spcAft>
                <a:spcPts val="0"/>
              </a:spcAft>
              <a:buClr>
                <a:srgbClr val="3F3F3F"/>
              </a:buClr>
              <a:buSzPts val="1200"/>
              <a:buNone/>
              <a:defRPr sz="1200"/>
            </a:lvl2pPr>
            <a:lvl3pPr indent="-228600" lvl="2" marL="1371600" algn="l">
              <a:lnSpc>
                <a:spcPct val="90000"/>
              </a:lnSpc>
              <a:spcBef>
                <a:spcPts val="500"/>
              </a:spcBef>
              <a:spcAft>
                <a:spcPts val="0"/>
              </a:spcAft>
              <a:buClr>
                <a:srgbClr val="3F3F3F"/>
              </a:buClr>
              <a:buSzPts val="1000"/>
              <a:buNone/>
              <a:defRPr sz="1000"/>
            </a:lvl3pPr>
            <a:lvl4pPr indent="-228600" lvl="3" marL="1828800" algn="l">
              <a:lnSpc>
                <a:spcPct val="90000"/>
              </a:lnSpc>
              <a:spcBef>
                <a:spcPts val="500"/>
              </a:spcBef>
              <a:spcAft>
                <a:spcPts val="0"/>
              </a:spcAft>
              <a:buClr>
                <a:srgbClr val="3F3F3F"/>
              </a:buClr>
              <a:buSzPts val="900"/>
              <a:buNone/>
              <a:defRPr sz="900"/>
            </a:lvl4pPr>
            <a:lvl5pPr indent="-228600" lvl="4" marL="2286000" algn="l">
              <a:lnSpc>
                <a:spcPct val="90000"/>
              </a:lnSpc>
              <a:spcBef>
                <a:spcPts val="500"/>
              </a:spcBef>
              <a:spcAft>
                <a:spcPts val="0"/>
              </a:spcAft>
              <a:buClr>
                <a:srgbClr val="3F3F3F"/>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3" name="Google Shape;73;p9"/>
          <p:cNvSpPr txBox="1"/>
          <p:nvPr>
            <p:ph idx="10" type="dt"/>
          </p:nvPr>
        </p:nvSpPr>
        <p:spPr>
          <a:xfrm>
            <a:off x="685799"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1" type="ftr"/>
          </p:nvPr>
        </p:nvSpPr>
        <p:spPr>
          <a:xfrm>
            <a:off x="3031547"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2" type="sldNum"/>
          </p:nvPr>
        </p:nvSpPr>
        <p:spPr>
          <a:xfrm>
            <a:off x="6400800" y="6356353"/>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6" name="Google Shape;76;p9"/>
          <p:cNvSpPr txBox="1"/>
          <p:nvPr>
            <p:ph type="title"/>
          </p:nvPr>
        </p:nvSpPr>
        <p:spPr>
          <a:xfrm>
            <a:off x="630936" y="457200"/>
            <a:ext cx="294894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77" name="Google Shape;77;p9"/>
          <p:cNvCxnSpPr/>
          <p:nvPr/>
        </p:nvCxnSpPr>
        <p:spPr>
          <a:xfrm>
            <a:off x="645450" y="2061029"/>
            <a:ext cx="2948940" cy="0"/>
          </a:xfrm>
          <a:prstGeom prst="straightConnector1">
            <a:avLst/>
          </a:prstGeom>
          <a:noFill/>
          <a:ln cap="flat" cmpd="sng" w="9525">
            <a:solidFill>
              <a:srgbClr val="3DACA7"/>
            </a:solidFill>
            <a:prstDash val="solid"/>
            <a:round/>
            <a:headEnd len="sm" w="sm" type="none"/>
            <a:tailEnd len="sm" w="sm" type="none"/>
          </a:ln>
        </p:spPr>
      </p:cxnSp>
      <p:pic>
        <p:nvPicPr>
          <p:cNvPr id="78" name="Google Shape;78;p9"/>
          <p:cNvPicPr preferRelativeResize="0"/>
          <p:nvPr/>
        </p:nvPicPr>
        <p:blipFill rotWithShape="1">
          <a:blip r:embed="rId3">
            <a:alphaModFix/>
          </a:blip>
          <a:srcRect b="0" l="0" r="0" t="0"/>
          <a:stretch/>
        </p:blipFill>
        <p:spPr>
          <a:xfrm>
            <a:off x="7658100" y="408783"/>
            <a:ext cx="800100" cy="4476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79" name="Shape 79"/>
        <p:cNvGrpSpPr/>
        <p:nvPr/>
      </p:nvGrpSpPr>
      <p:grpSpPr>
        <a:xfrm>
          <a:off x="0" y="0"/>
          <a:ext cx="0" cy="0"/>
          <a:chOff x="0" y="0"/>
          <a:chExt cx="0" cy="0"/>
        </a:xfrm>
      </p:grpSpPr>
      <p:pic>
        <p:nvPicPr>
          <p:cNvPr id="80" name="Google Shape;80;p10"/>
          <p:cNvPicPr preferRelativeResize="0"/>
          <p:nvPr/>
        </p:nvPicPr>
        <p:blipFill rotWithShape="1">
          <a:blip r:embed="rId2">
            <a:alphaModFix/>
          </a:blip>
          <a:srcRect b="0" l="0" r="0" t="0"/>
          <a:stretch/>
        </p:blipFill>
        <p:spPr>
          <a:xfrm>
            <a:off x="795" y="-4763"/>
            <a:ext cx="9144000" cy="6862763"/>
          </a:xfrm>
          <a:prstGeom prst="rect">
            <a:avLst/>
          </a:prstGeom>
          <a:noFill/>
          <a:ln>
            <a:noFill/>
          </a:ln>
        </p:spPr>
      </p:pic>
      <p:sp>
        <p:nvSpPr>
          <p:cNvPr id="81" name="Google Shape;81;p10"/>
          <p:cNvSpPr/>
          <p:nvPr>
            <p:ph idx="2" type="pic"/>
          </p:nvPr>
        </p:nvSpPr>
        <p:spPr>
          <a:xfrm>
            <a:off x="3886200" y="990600"/>
            <a:ext cx="4629150" cy="4876800"/>
          </a:xfrm>
          <a:prstGeom prst="rect">
            <a:avLst/>
          </a:prstGeom>
          <a:noFill/>
          <a:ln>
            <a:noFill/>
          </a:ln>
        </p:spPr>
      </p:sp>
      <p:sp>
        <p:nvSpPr>
          <p:cNvPr id="82" name="Google Shape;82;p10"/>
          <p:cNvSpPr txBox="1"/>
          <p:nvPr>
            <p:ph idx="10" type="dt"/>
          </p:nvPr>
        </p:nvSpPr>
        <p:spPr>
          <a:xfrm>
            <a:off x="685799"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0"/>
          <p:cNvSpPr txBox="1"/>
          <p:nvPr>
            <p:ph idx="11" type="ftr"/>
          </p:nvPr>
        </p:nvSpPr>
        <p:spPr>
          <a:xfrm>
            <a:off x="3031547"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0"/>
          <p:cNvSpPr txBox="1"/>
          <p:nvPr>
            <p:ph idx="12" type="sldNum"/>
          </p:nvPr>
        </p:nvSpPr>
        <p:spPr>
          <a:xfrm>
            <a:off x="6400800" y="6356353"/>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5" name="Google Shape;85;p10"/>
          <p:cNvSpPr txBox="1"/>
          <p:nvPr>
            <p:ph idx="1" type="body"/>
          </p:nvPr>
        </p:nvSpPr>
        <p:spPr>
          <a:xfrm>
            <a:off x="630936" y="2191659"/>
            <a:ext cx="294894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1600"/>
              <a:buNone/>
              <a:defRPr sz="1600"/>
            </a:lvl1pPr>
            <a:lvl2pPr indent="-228600" lvl="1" marL="914400" algn="l">
              <a:lnSpc>
                <a:spcPct val="90000"/>
              </a:lnSpc>
              <a:spcBef>
                <a:spcPts val="500"/>
              </a:spcBef>
              <a:spcAft>
                <a:spcPts val="0"/>
              </a:spcAft>
              <a:buClr>
                <a:srgbClr val="3F3F3F"/>
              </a:buClr>
              <a:buSzPts val="1200"/>
              <a:buNone/>
              <a:defRPr sz="1200"/>
            </a:lvl2pPr>
            <a:lvl3pPr indent="-228600" lvl="2" marL="1371600" algn="l">
              <a:lnSpc>
                <a:spcPct val="90000"/>
              </a:lnSpc>
              <a:spcBef>
                <a:spcPts val="500"/>
              </a:spcBef>
              <a:spcAft>
                <a:spcPts val="0"/>
              </a:spcAft>
              <a:buClr>
                <a:srgbClr val="3F3F3F"/>
              </a:buClr>
              <a:buSzPts val="1000"/>
              <a:buNone/>
              <a:defRPr sz="1000"/>
            </a:lvl3pPr>
            <a:lvl4pPr indent="-228600" lvl="3" marL="1828800" algn="l">
              <a:lnSpc>
                <a:spcPct val="90000"/>
              </a:lnSpc>
              <a:spcBef>
                <a:spcPts val="500"/>
              </a:spcBef>
              <a:spcAft>
                <a:spcPts val="0"/>
              </a:spcAft>
              <a:buClr>
                <a:srgbClr val="3F3F3F"/>
              </a:buClr>
              <a:buSzPts val="900"/>
              <a:buNone/>
              <a:defRPr sz="900"/>
            </a:lvl4pPr>
            <a:lvl5pPr indent="-228600" lvl="4" marL="2286000" algn="l">
              <a:lnSpc>
                <a:spcPct val="90000"/>
              </a:lnSpc>
              <a:spcBef>
                <a:spcPts val="500"/>
              </a:spcBef>
              <a:spcAft>
                <a:spcPts val="0"/>
              </a:spcAft>
              <a:buClr>
                <a:srgbClr val="3F3F3F"/>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6" name="Google Shape;86;p10"/>
          <p:cNvSpPr txBox="1"/>
          <p:nvPr>
            <p:ph type="title"/>
          </p:nvPr>
        </p:nvSpPr>
        <p:spPr>
          <a:xfrm>
            <a:off x="630936" y="457200"/>
            <a:ext cx="294894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87" name="Google Shape;87;p10"/>
          <p:cNvCxnSpPr/>
          <p:nvPr/>
        </p:nvCxnSpPr>
        <p:spPr>
          <a:xfrm>
            <a:off x="645450" y="2061029"/>
            <a:ext cx="2948940" cy="0"/>
          </a:xfrm>
          <a:prstGeom prst="straightConnector1">
            <a:avLst/>
          </a:prstGeom>
          <a:noFill/>
          <a:ln cap="flat" cmpd="sng" w="9525">
            <a:solidFill>
              <a:srgbClr val="3DACA7"/>
            </a:solidFill>
            <a:prstDash val="solid"/>
            <a:round/>
            <a:headEnd len="sm" w="sm" type="none"/>
            <a:tailEnd len="sm" w="sm" type="none"/>
          </a:ln>
        </p:spPr>
      </p:cxnSp>
      <p:pic>
        <p:nvPicPr>
          <p:cNvPr id="88" name="Google Shape;88;p10"/>
          <p:cNvPicPr preferRelativeResize="0"/>
          <p:nvPr/>
        </p:nvPicPr>
        <p:blipFill rotWithShape="1">
          <a:blip r:embed="rId3">
            <a:alphaModFix/>
          </a:blip>
          <a:srcRect b="0" l="0" r="0" t="0"/>
          <a:stretch/>
        </p:blipFill>
        <p:spPr>
          <a:xfrm>
            <a:off x="7658100" y="408783"/>
            <a:ext cx="800100" cy="4476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85800" y="365760"/>
            <a:ext cx="7772401" cy="132556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3EADA7"/>
              </a:buClr>
              <a:buSzPts val="4400"/>
              <a:buFont typeface="Quattrocento Sans"/>
              <a:buNone/>
              <a:defRPr b="0" i="0" sz="4400" u="none" cap="none" strike="noStrike">
                <a:solidFill>
                  <a:srgbClr val="3EADA7"/>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685800" y="1828803"/>
            <a:ext cx="7772401" cy="4351337"/>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rgbClr val="3F3F3F"/>
              </a:buClr>
              <a:buSzPts val="2800"/>
              <a:buFont typeface="Noto Sans Symbols"/>
              <a:buChar char="●"/>
              <a:defRPr b="0" i="0" sz="2800" u="none" cap="none" strike="noStrike">
                <a:solidFill>
                  <a:srgbClr val="3F3F3F"/>
                </a:solidFill>
                <a:latin typeface="Calibri"/>
                <a:ea typeface="Calibri"/>
                <a:cs typeface="Calibri"/>
                <a:sym typeface="Calibri"/>
              </a:defRPr>
            </a:lvl1pPr>
            <a:lvl2pPr indent="-381000" lvl="1" marL="914400" marR="0" rtl="0" algn="l">
              <a:lnSpc>
                <a:spcPct val="90000"/>
              </a:lnSpc>
              <a:spcBef>
                <a:spcPts val="500"/>
              </a:spcBef>
              <a:spcAft>
                <a:spcPts val="0"/>
              </a:spcAft>
              <a:buClr>
                <a:srgbClr val="3F3F3F"/>
              </a:buClr>
              <a:buSzPts val="2400"/>
              <a:buFont typeface="Noto Sans Symbols"/>
              <a:buChar char="●"/>
              <a:defRPr b="0" i="0" sz="2400" u="none" cap="none" strike="noStrike">
                <a:solidFill>
                  <a:srgbClr val="3F3F3F"/>
                </a:solidFill>
                <a:latin typeface="Calibri"/>
                <a:ea typeface="Calibri"/>
                <a:cs typeface="Calibri"/>
                <a:sym typeface="Calibri"/>
              </a:defRPr>
            </a:lvl2pPr>
            <a:lvl3pPr indent="-355600" lvl="2" marL="1371600" marR="0" rtl="0" algn="l">
              <a:lnSpc>
                <a:spcPct val="90000"/>
              </a:lnSpc>
              <a:spcBef>
                <a:spcPts val="500"/>
              </a:spcBef>
              <a:spcAft>
                <a:spcPts val="0"/>
              </a:spcAft>
              <a:buClr>
                <a:srgbClr val="3F3F3F"/>
              </a:buClr>
              <a:buSzPts val="2000"/>
              <a:buFont typeface="Noto Sans Symbols"/>
              <a:buChar char="●"/>
              <a:defRPr b="0" i="0" sz="2000" u="none" cap="none" strike="noStrike">
                <a:solidFill>
                  <a:srgbClr val="3F3F3F"/>
                </a:solidFill>
                <a:latin typeface="Calibri"/>
                <a:ea typeface="Calibri"/>
                <a:cs typeface="Calibri"/>
                <a:sym typeface="Calibri"/>
              </a:defRPr>
            </a:lvl3pPr>
            <a:lvl4pPr indent="-342900" lvl="3" marL="1828800" marR="0" rtl="0" algn="l">
              <a:lnSpc>
                <a:spcPct val="90000"/>
              </a:lnSpc>
              <a:spcBef>
                <a:spcPts val="500"/>
              </a:spcBef>
              <a:spcAft>
                <a:spcPts val="0"/>
              </a:spcAft>
              <a:buClr>
                <a:srgbClr val="3F3F3F"/>
              </a:buClr>
              <a:buSzPts val="1800"/>
              <a:buFont typeface="Noto Sans Symbols"/>
              <a:buChar char="●"/>
              <a:defRPr b="0" i="0" sz="1800" u="none" cap="none" strike="noStrike">
                <a:solidFill>
                  <a:srgbClr val="3F3F3F"/>
                </a:solidFill>
                <a:latin typeface="Calibri"/>
                <a:ea typeface="Calibri"/>
                <a:cs typeface="Calibri"/>
                <a:sym typeface="Calibri"/>
              </a:defRPr>
            </a:lvl4pPr>
            <a:lvl5pPr indent="-342900" lvl="4" marL="2286000" marR="0" rtl="0" algn="l">
              <a:lnSpc>
                <a:spcPct val="90000"/>
              </a:lnSpc>
              <a:spcBef>
                <a:spcPts val="500"/>
              </a:spcBef>
              <a:spcAft>
                <a:spcPts val="0"/>
              </a:spcAft>
              <a:buClr>
                <a:srgbClr val="3F3F3F"/>
              </a:buClr>
              <a:buSzPts val="1800"/>
              <a:buFont typeface="Noto Sans Symbols"/>
              <a:buChar char="●"/>
              <a:defRPr b="0" i="0" sz="1800" u="none" cap="none" strike="noStrike">
                <a:solidFill>
                  <a:srgbClr val="3F3F3F"/>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85799" y="6356353"/>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59595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31547" y="6356353"/>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100" u="none" cap="none" strike="noStrike">
                <a:solidFill>
                  <a:srgbClr val="59595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00800" y="6356353"/>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888888"/>
                </a:solidFill>
                <a:latin typeface="Arial"/>
                <a:ea typeface="Arial"/>
                <a:cs typeface="Arial"/>
                <a:sym typeface="Arial"/>
              </a:defRPr>
            </a:lvl1pPr>
            <a:lvl2pPr indent="0" lvl="1" marL="0" marR="0" rtl="0" algn="r">
              <a:spcBef>
                <a:spcPts val="0"/>
              </a:spcBef>
              <a:buNone/>
              <a:defRPr b="0" i="0" sz="1100" u="none" cap="none" strike="noStrike">
                <a:solidFill>
                  <a:srgbClr val="888888"/>
                </a:solidFill>
                <a:latin typeface="Arial"/>
                <a:ea typeface="Arial"/>
                <a:cs typeface="Arial"/>
                <a:sym typeface="Arial"/>
              </a:defRPr>
            </a:lvl2pPr>
            <a:lvl3pPr indent="0" lvl="2" marL="0" marR="0" rtl="0" algn="r">
              <a:spcBef>
                <a:spcPts val="0"/>
              </a:spcBef>
              <a:buNone/>
              <a:defRPr b="0" i="0" sz="1100" u="none" cap="none" strike="noStrike">
                <a:solidFill>
                  <a:srgbClr val="888888"/>
                </a:solidFill>
                <a:latin typeface="Arial"/>
                <a:ea typeface="Arial"/>
                <a:cs typeface="Arial"/>
                <a:sym typeface="Arial"/>
              </a:defRPr>
            </a:lvl3pPr>
            <a:lvl4pPr indent="0" lvl="3" marL="0" marR="0" rtl="0" algn="r">
              <a:spcBef>
                <a:spcPts val="0"/>
              </a:spcBef>
              <a:buNone/>
              <a:defRPr b="0" i="0" sz="1100" u="none" cap="none" strike="noStrike">
                <a:solidFill>
                  <a:srgbClr val="888888"/>
                </a:solidFill>
                <a:latin typeface="Arial"/>
                <a:ea typeface="Arial"/>
                <a:cs typeface="Arial"/>
                <a:sym typeface="Arial"/>
              </a:defRPr>
            </a:lvl4pPr>
            <a:lvl5pPr indent="0" lvl="4" marL="0" marR="0" rtl="0" algn="r">
              <a:spcBef>
                <a:spcPts val="0"/>
              </a:spcBef>
              <a:buNone/>
              <a:defRPr b="0" i="0" sz="1100" u="none" cap="none" strike="noStrike">
                <a:solidFill>
                  <a:srgbClr val="888888"/>
                </a:solidFill>
                <a:latin typeface="Arial"/>
                <a:ea typeface="Arial"/>
                <a:cs typeface="Arial"/>
                <a:sym typeface="Arial"/>
              </a:defRPr>
            </a:lvl5pPr>
            <a:lvl6pPr indent="0" lvl="5" marL="0" marR="0" rtl="0" algn="r">
              <a:spcBef>
                <a:spcPts val="0"/>
              </a:spcBef>
              <a:buNone/>
              <a:defRPr b="0" i="0" sz="1100" u="none" cap="none" strike="noStrike">
                <a:solidFill>
                  <a:srgbClr val="888888"/>
                </a:solidFill>
                <a:latin typeface="Arial"/>
                <a:ea typeface="Arial"/>
                <a:cs typeface="Arial"/>
                <a:sym typeface="Arial"/>
              </a:defRPr>
            </a:lvl6pPr>
            <a:lvl7pPr indent="0" lvl="6" marL="0" marR="0" rtl="0" algn="r">
              <a:spcBef>
                <a:spcPts val="0"/>
              </a:spcBef>
              <a:buNone/>
              <a:defRPr b="0" i="0" sz="1100" u="none" cap="none" strike="noStrike">
                <a:solidFill>
                  <a:srgbClr val="888888"/>
                </a:solidFill>
                <a:latin typeface="Arial"/>
                <a:ea typeface="Arial"/>
                <a:cs typeface="Arial"/>
                <a:sym typeface="Arial"/>
              </a:defRPr>
            </a:lvl7pPr>
            <a:lvl8pPr indent="0" lvl="7" marL="0" marR="0" rtl="0" algn="r">
              <a:spcBef>
                <a:spcPts val="0"/>
              </a:spcBef>
              <a:buNone/>
              <a:defRPr b="0" i="0" sz="1100" u="none" cap="none" strike="noStrike">
                <a:solidFill>
                  <a:srgbClr val="888888"/>
                </a:solidFill>
                <a:latin typeface="Arial"/>
                <a:ea typeface="Arial"/>
                <a:cs typeface="Arial"/>
                <a:sym typeface="Arial"/>
              </a:defRPr>
            </a:lvl8pPr>
            <a:lvl9pPr indent="0" lvl="8" marL="0" marR="0" rtl="0" algn="r">
              <a:spcBef>
                <a:spcPts val="0"/>
              </a:spcBef>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kaggle.com/datasets/musicblogger/spotify-music-data-to-identify-the-moods" TargetMode="External"/><Relationship Id="rId4" Type="http://schemas.openxmlformats.org/officeDocument/2006/relationships/image" Target="../media/image13.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image" Target="../media/image15.png"/><Relationship Id="rId6" Type="http://schemas.openxmlformats.org/officeDocument/2006/relationships/image" Target="../media/image9.png"/><Relationship Id="rId7"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3"/>
          <p:cNvSpPr txBox="1"/>
          <p:nvPr>
            <p:ph type="ctrTitle"/>
          </p:nvPr>
        </p:nvSpPr>
        <p:spPr>
          <a:xfrm>
            <a:off x="685800" y="1524001"/>
            <a:ext cx="7772400" cy="1306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Quattrocento Sans"/>
              <a:buNone/>
            </a:pPr>
            <a:r>
              <a:rPr lang="en-US"/>
              <a:t>Mood-Based Classifier and Recommender System</a:t>
            </a:r>
            <a:endParaRPr/>
          </a:p>
        </p:txBody>
      </p:sp>
      <p:sp>
        <p:nvSpPr>
          <p:cNvPr id="111" name="Google Shape;111;p13"/>
          <p:cNvSpPr txBox="1"/>
          <p:nvPr>
            <p:ph idx="1" type="subTitle"/>
          </p:nvPr>
        </p:nvSpPr>
        <p:spPr>
          <a:xfrm>
            <a:off x="684894" y="3338742"/>
            <a:ext cx="6858000" cy="1146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E9F7F6"/>
              </a:buClr>
              <a:buSzPts val="2400"/>
              <a:buNone/>
            </a:pPr>
            <a:r>
              <a:rPr lang="en-US"/>
              <a:t>Mid Project Presentation</a:t>
            </a:r>
            <a:endParaRPr/>
          </a:p>
          <a:p>
            <a:pPr indent="0" lvl="0" marL="0" rtl="0" algn="l">
              <a:lnSpc>
                <a:spcPct val="90000"/>
              </a:lnSpc>
              <a:spcBef>
                <a:spcPts val="0"/>
              </a:spcBef>
              <a:spcAft>
                <a:spcPts val="0"/>
              </a:spcAft>
              <a:buClr>
                <a:srgbClr val="E9F7F6"/>
              </a:buClr>
              <a:buSzPts val="2400"/>
              <a:buNone/>
            </a:pPr>
            <a:r>
              <a:t/>
            </a:r>
            <a:endParaRPr/>
          </a:p>
          <a:p>
            <a:pPr indent="0" lvl="0" marL="0" rtl="0" algn="l">
              <a:lnSpc>
                <a:spcPct val="90000"/>
              </a:lnSpc>
              <a:spcBef>
                <a:spcPts val="0"/>
              </a:spcBef>
              <a:spcAft>
                <a:spcPts val="0"/>
              </a:spcAft>
              <a:buClr>
                <a:srgbClr val="E9F7F6"/>
              </a:buClr>
              <a:buSzPts val="2400"/>
              <a:buNone/>
            </a:pPr>
            <a:r>
              <a:rPr lang="en-US"/>
              <a:t>Group-41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Results and Analysis</a:t>
            </a:r>
            <a:endParaRPr/>
          </a:p>
        </p:txBody>
      </p:sp>
      <p:sp>
        <p:nvSpPr>
          <p:cNvPr id="190" name="Google Shape;190;p22"/>
          <p:cNvSpPr txBox="1"/>
          <p:nvPr>
            <p:ph idx="1" type="body"/>
          </p:nvPr>
        </p:nvSpPr>
        <p:spPr>
          <a:xfrm>
            <a:off x="685800" y="1153726"/>
            <a:ext cx="7772400" cy="4983300"/>
          </a:xfrm>
          <a:prstGeom prst="rect">
            <a:avLst/>
          </a:prstGeom>
        </p:spPr>
        <p:txBody>
          <a:bodyPr anchorCtr="0" anchor="t" bIns="45700" lIns="91425" spcFirstLastPara="1" rIns="91425" wrap="square" tIns="45700">
            <a:normAutofit/>
          </a:bodyPr>
          <a:lstStyle/>
          <a:p>
            <a:pPr indent="-336550" lvl="0" marL="457200" rtl="0" algn="l">
              <a:spcBef>
                <a:spcPts val="1000"/>
              </a:spcBef>
              <a:spcAft>
                <a:spcPts val="0"/>
              </a:spcAft>
              <a:buSzPts val="1700"/>
              <a:buChar char="●"/>
            </a:pPr>
            <a:r>
              <a:rPr lang="en-US" sz="1700"/>
              <a:t>We selected </a:t>
            </a:r>
            <a:r>
              <a:rPr b="1" lang="en-US" sz="1700"/>
              <a:t>Gaussian Naive Bayes</a:t>
            </a:r>
            <a:r>
              <a:rPr lang="en-US" sz="1700"/>
              <a:t> and </a:t>
            </a:r>
            <a:r>
              <a:rPr b="1" lang="en-US" sz="1700"/>
              <a:t>Decision Tree</a:t>
            </a:r>
            <a:r>
              <a:rPr lang="en-US" sz="1700"/>
              <a:t> as the baseline models because of their minimal complexity.</a:t>
            </a:r>
            <a:endParaRPr sz="1900"/>
          </a:p>
          <a:p>
            <a:pPr indent="-336550" lvl="0" marL="457200" rtl="0" algn="l">
              <a:spcBef>
                <a:spcPts val="1000"/>
              </a:spcBef>
              <a:spcAft>
                <a:spcPts val="0"/>
              </a:spcAft>
              <a:buSzPts val="1700"/>
              <a:buChar char="●"/>
            </a:pPr>
            <a:r>
              <a:rPr lang="en-US" sz="1700"/>
              <a:t>We tested the models listed below and obtained the metrics before and after hyperparameter tuning with </a:t>
            </a:r>
            <a:r>
              <a:rPr b="1" lang="en-US" sz="1700"/>
              <a:t>cross-validation (k=10)</a:t>
            </a:r>
            <a:r>
              <a:rPr lang="en-US" sz="1700"/>
              <a:t>.</a:t>
            </a:r>
            <a:endParaRPr sz="1700"/>
          </a:p>
          <a:p>
            <a:pPr indent="-336550" lvl="0" marL="457200" rtl="0" algn="l">
              <a:spcBef>
                <a:spcPts val="1000"/>
              </a:spcBef>
              <a:spcAft>
                <a:spcPts val="0"/>
              </a:spcAft>
              <a:buSzPts val="1700"/>
              <a:buChar char="●"/>
            </a:pPr>
            <a:r>
              <a:rPr lang="en-US" sz="1700"/>
              <a:t>Decision Trees, in particular, showed noticeable improvement after hyperparameter tuning, emphasizing the value of tuning especially for models with numerous parameters like trees. </a:t>
            </a:r>
            <a:endParaRPr sz="1700"/>
          </a:p>
          <a:p>
            <a:pPr indent="-336550" lvl="0" marL="457200" rtl="0" algn="l">
              <a:spcBef>
                <a:spcPts val="1000"/>
              </a:spcBef>
              <a:spcAft>
                <a:spcPts val="0"/>
              </a:spcAft>
              <a:buSzPts val="1700"/>
              <a:buChar char="●"/>
            </a:pPr>
            <a:r>
              <a:rPr lang="en-US" sz="1700"/>
              <a:t>SVM (both Linear and RBF kernel) also improved, suggesting that the default hyperparameters were not optimal for this dataset.</a:t>
            </a:r>
            <a:endParaRPr sz="1700"/>
          </a:p>
          <a:p>
            <a:pPr indent="0" lvl="0" marL="0" rtl="0" algn="l">
              <a:spcBef>
                <a:spcPts val="1000"/>
              </a:spcBef>
              <a:spcAft>
                <a:spcPts val="0"/>
              </a:spcAft>
              <a:buNone/>
            </a:pPr>
            <a:r>
              <a:t/>
            </a:r>
            <a:endParaRPr b="1" sz="2200"/>
          </a:p>
          <a:p>
            <a:pPr indent="0" lvl="0" marL="0" rtl="0" algn="l">
              <a:spcBef>
                <a:spcPts val="1000"/>
              </a:spcBef>
              <a:spcAft>
                <a:spcPts val="0"/>
              </a:spcAft>
              <a:buNone/>
            </a:pPr>
            <a:r>
              <a:t/>
            </a:r>
            <a:endParaRPr b="1" sz="2200"/>
          </a:p>
        </p:txBody>
      </p:sp>
      <p:pic>
        <p:nvPicPr>
          <p:cNvPr id="191" name="Google Shape;191;p22"/>
          <p:cNvPicPr preferRelativeResize="0"/>
          <p:nvPr/>
        </p:nvPicPr>
        <p:blipFill>
          <a:blip r:embed="rId3">
            <a:alphaModFix/>
          </a:blip>
          <a:stretch>
            <a:fillRect/>
          </a:stretch>
        </p:blipFill>
        <p:spPr>
          <a:xfrm>
            <a:off x="446025" y="3974287"/>
            <a:ext cx="3985149" cy="2589025"/>
          </a:xfrm>
          <a:prstGeom prst="rect">
            <a:avLst/>
          </a:prstGeom>
          <a:noFill/>
          <a:ln cap="flat" cmpd="sng" w="19050">
            <a:solidFill>
              <a:schemeClr val="dk2"/>
            </a:solidFill>
            <a:prstDash val="solid"/>
            <a:round/>
            <a:headEnd len="sm" w="sm" type="none"/>
            <a:tailEnd len="sm" w="sm" type="none"/>
          </a:ln>
        </p:spPr>
      </p:pic>
      <p:pic>
        <p:nvPicPr>
          <p:cNvPr id="192" name="Google Shape;192;p22"/>
          <p:cNvPicPr preferRelativeResize="0"/>
          <p:nvPr/>
        </p:nvPicPr>
        <p:blipFill>
          <a:blip r:embed="rId4">
            <a:alphaModFix/>
          </a:blip>
          <a:stretch>
            <a:fillRect/>
          </a:stretch>
        </p:blipFill>
        <p:spPr>
          <a:xfrm>
            <a:off x="4732675" y="4319888"/>
            <a:ext cx="4123725" cy="18978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Results and Analysis</a:t>
            </a:r>
            <a:endParaRPr/>
          </a:p>
        </p:txBody>
      </p:sp>
      <p:sp>
        <p:nvSpPr>
          <p:cNvPr id="198" name="Google Shape;198;p23"/>
          <p:cNvSpPr txBox="1"/>
          <p:nvPr>
            <p:ph idx="1" type="body"/>
          </p:nvPr>
        </p:nvSpPr>
        <p:spPr>
          <a:xfrm>
            <a:off x="685800" y="1196975"/>
            <a:ext cx="7772400" cy="5362500"/>
          </a:xfrm>
          <a:prstGeom prst="rect">
            <a:avLst/>
          </a:prstGeom>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Clr>
                <a:schemeClr val="dk1"/>
              </a:buClr>
              <a:buSzPts val="1800"/>
              <a:buFont typeface="Calibri"/>
              <a:buChar char="●"/>
            </a:pPr>
            <a:r>
              <a:rPr lang="en-US" sz="1800">
                <a:solidFill>
                  <a:schemeClr val="dk1"/>
                </a:solidFill>
                <a:highlight>
                  <a:srgbClr val="FFFFFF"/>
                </a:highlight>
              </a:rPr>
              <a:t>After hyper parameter tuning with cross-validation, we notice an improvement in the evaluation metrics of Random Forest , SVM, Decision Tree and SGD Classifier. There was no improvement in the evaluation metrics of the XGB model as it is already optimised.</a:t>
            </a:r>
            <a:endParaRPr sz="1800">
              <a:solidFill>
                <a:schemeClr val="dk1"/>
              </a:solidFill>
              <a:highlight>
                <a:srgbClr val="FFFFFF"/>
              </a:highlight>
            </a:endParaRPr>
          </a:p>
          <a:p>
            <a:pPr indent="-342900" lvl="0" marL="457200" rtl="0" algn="l">
              <a:lnSpc>
                <a:spcPct val="115000"/>
              </a:lnSpc>
              <a:spcBef>
                <a:spcPts val="1000"/>
              </a:spcBef>
              <a:spcAft>
                <a:spcPts val="0"/>
              </a:spcAft>
              <a:buClr>
                <a:schemeClr val="dk1"/>
              </a:buClr>
              <a:buSzPts val="1800"/>
              <a:buFont typeface="Calibri"/>
              <a:buChar char="●"/>
            </a:pPr>
            <a:r>
              <a:rPr lang="en-US" sz="1800">
                <a:solidFill>
                  <a:schemeClr val="dk1"/>
                </a:solidFill>
                <a:highlight>
                  <a:srgbClr val="FFFFFF"/>
                </a:highlight>
              </a:rPr>
              <a:t>We get the best results from </a:t>
            </a:r>
            <a:endParaRPr sz="1800">
              <a:solidFill>
                <a:schemeClr val="dk1"/>
              </a:solidFill>
              <a:highlight>
                <a:srgbClr val="FFFFFF"/>
              </a:highlight>
            </a:endParaRPr>
          </a:p>
          <a:p>
            <a:pPr indent="0" lvl="0" marL="457200" rtl="0" algn="l">
              <a:lnSpc>
                <a:spcPct val="115000"/>
              </a:lnSpc>
              <a:spcBef>
                <a:spcPts val="0"/>
              </a:spcBef>
              <a:spcAft>
                <a:spcPts val="0"/>
              </a:spcAft>
              <a:buNone/>
            </a:pPr>
            <a:r>
              <a:rPr b="1" lang="en-US" sz="1800">
                <a:solidFill>
                  <a:schemeClr val="dk1"/>
                </a:solidFill>
                <a:highlight>
                  <a:srgbClr val="FFFFFF"/>
                </a:highlight>
              </a:rPr>
              <a:t>XGBoost Classifier and Random </a:t>
            </a:r>
            <a:endParaRPr b="1" sz="1800">
              <a:solidFill>
                <a:schemeClr val="dk1"/>
              </a:solidFill>
              <a:highlight>
                <a:srgbClr val="FFFFFF"/>
              </a:highlight>
            </a:endParaRPr>
          </a:p>
          <a:p>
            <a:pPr indent="0" lvl="0" marL="457200" rtl="0" algn="l">
              <a:lnSpc>
                <a:spcPct val="115000"/>
              </a:lnSpc>
              <a:spcBef>
                <a:spcPts val="0"/>
              </a:spcBef>
              <a:spcAft>
                <a:spcPts val="0"/>
              </a:spcAft>
              <a:buNone/>
            </a:pPr>
            <a:r>
              <a:rPr b="1" lang="en-US" sz="1800">
                <a:solidFill>
                  <a:schemeClr val="dk1"/>
                </a:solidFill>
                <a:highlight>
                  <a:srgbClr val="FFFFFF"/>
                </a:highlight>
              </a:rPr>
              <a:t>Forests</a:t>
            </a:r>
            <a:r>
              <a:rPr lang="en-US" sz="1800">
                <a:solidFill>
                  <a:schemeClr val="dk1"/>
                </a:solidFill>
                <a:highlight>
                  <a:srgbClr val="FFFFFF"/>
                </a:highlight>
              </a:rPr>
              <a:t> with accuracies of </a:t>
            </a:r>
            <a:r>
              <a:rPr b="1" lang="en-US" sz="1800">
                <a:solidFill>
                  <a:schemeClr val="dk1"/>
                </a:solidFill>
                <a:highlight>
                  <a:srgbClr val="FFFFFF"/>
                </a:highlight>
              </a:rPr>
              <a:t>85.61%</a:t>
            </a:r>
            <a:r>
              <a:rPr lang="en-US" sz="1800">
                <a:solidFill>
                  <a:schemeClr val="dk1"/>
                </a:solidFill>
                <a:highlight>
                  <a:srgbClr val="FFFFFF"/>
                </a:highlight>
              </a:rPr>
              <a:t> </a:t>
            </a:r>
            <a:endParaRPr sz="1800">
              <a:solidFill>
                <a:schemeClr val="dk1"/>
              </a:solidFill>
              <a:highlight>
                <a:srgbClr val="FFFFFF"/>
              </a:highlight>
            </a:endParaRPr>
          </a:p>
          <a:p>
            <a:pPr indent="0" lvl="0" marL="457200" rtl="0" algn="l">
              <a:lnSpc>
                <a:spcPct val="115000"/>
              </a:lnSpc>
              <a:spcBef>
                <a:spcPts val="0"/>
              </a:spcBef>
              <a:spcAft>
                <a:spcPts val="0"/>
              </a:spcAft>
              <a:buNone/>
            </a:pPr>
            <a:r>
              <a:rPr lang="en-US" sz="1800">
                <a:solidFill>
                  <a:schemeClr val="dk1"/>
                </a:solidFill>
                <a:highlight>
                  <a:srgbClr val="FFFFFF"/>
                </a:highlight>
              </a:rPr>
              <a:t>and </a:t>
            </a:r>
            <a:r>
              <a:rPr b="1" lang="en-US" sz="1800">
                <a:solidFill>
                  <a:schemeClr val="dk1"/>
                </a:solidFill>
                <a:highlight>
                  <a:srgbClr val="FFFFFF"/>
                </a:highlight>
              </a:rPr>
              <a:t>85.33%</a:t>
            </a:r>
            <a:r>
              <a:rPr lang="en-US" sz="1800">
                <a:solidFill>
                  <a:schemeClr val="dk1"/>
                </a:solidFill>
                <a:highlight>
                  <a:srgbClr val="FFFFFF"/>
                </a:highlight>
              </a:rPr>
              <a:t> respectively.</a:t>
            </a:r>
            <a:endParaRPr sz="1800">
              <a:solidFill>
                <a:schemeClr val="dk1"/>
              </a:solidFill>
              <a:highlight>
                <a:srgbClr val="FFFFFF"/>
              </a:highlight>
            </a:endParaRPr>
          </a:p>
          <a:p>
            <a:pPr indent="-342900" lvl="0" marL="457200" rtl="0" algn="l">
              <a:lnSpc>
                <a:spcPct val="115000"/>
              </a:lnSpc>
              <a:spcBef>
                <a:spcPts val="1000"/>
              </a:spcBef>
              <a:spcAft>
                <a:spcPts val="0"/>
              </a:spcAft>
              <a:buClr>
                <a:schemeClr val="dk1"/>
              </a:buClr>
              <a:buSzPts val="1800"/>
              <a:buFont typeface="Calibri"/>
              <a:buChar char="●"/>
            </a:pPr>
            <a:r>
              <a:rPr lang="en-US" sz="1800">
                <a:solidFill>
                  <a:schemeClr val="dk1"/>
                </a:solidFill>
                <a:highlight>
                  <a:schemeClr val="lt1"/>
                </a:highlight>
              </a:rPr>
              <a:t>This is because ensemble models</a:t>
            </a:r>
            <a:endParaRPr sz="1800">
              <a:solidFill>
                <a:schemeClr val="dk1"/>
              </a:solidFill>
              <a:highlight>
                <a:schemeClr val="lt1"/>
              </a:highlight>
            </a:endParaRPr>
          </a:p>
          <a:p>
            <a:pPr indent="0" lvl="0" marL="457200" rtl="0" algn="l">
              <a:lnSpc>
                <a:spcPct val="115000"/>
              </a:lnSpc>
              <a:spcBef>
                <a:spcPts val="0"/>
              </a:spcBef>
              <a:spcAft>
                <a:spcPts val="0"/>
              </a:spcAft>
              <a:buNone/>
            </a:pPr>
            <a:r>
              <a:rPr lang="en-US" sz="1800">
                <a:solidFill>
                  <a:schemeClr val="dk1"/>
                </a:solidFill>
                <a:highlight>
                  <a:schemeClr val="lt1"/>
                </a:highlight>
              </a:rPr>
              <a:t>like Random Forest and XGB have </a:t>
            </a:r>
            <a:endParaRPr sz="1800">
              <a:solidFill>
                <a:schemeClr val="dk1"/>
              </a:solidFill>
              <a:highlight>
                <a:schemeClr val="lt1"/>
              </a:highlight>
            </a:endParaRPr>
          </a:p>
          <a:p>
            <a:pPr indent="0" lvl="0" marL="457200" rtl="0" algn="l">
              <a:lnSpc>
                <a:spcPct val="115000"/>
              </a:lnSpc>
              <a:spcBef>
                <a:spcPts val="0"/>
              </a:spcBef>
              <a:spcAft>
                <a:spcPts val="0"/>
              </a:spcAft>
              <a:buNone/>
            </a:pPr>
            <a:r>
              <a:rPr lang="en-US" sz="1800">
                <a:solidFill>
                  <a:schemeClr val="dk1"/>
                </a:solidFill>
                <a:highlight>
                  <a:schemeClr val="lt1"/>
                </a:highlight>
              </a:rPr>
              <a:t>higher accuracy and F1 scores </a:t>
            </a:r>
            <a:endParaRPr sz="1800">
              <a:solidFill>
                <a:schemeClr val="dk1"/>
              </a:solidFill>
              <a:highlight>
                <a:schemeClr val="lt1"/>
              </a:highlight>
            </a:endParaRPr>
          </a:p>
          <a:p>
            <a:pPr indent="0" lvl="0" marL="457200" rtl="0" algn="l">
              <a:lnSpc>
                <a:spcPct val="115000"/>
              </a:lnSpc>
              <a:spcBef>
                <a:spcPts val="0"/>
              </a:spcBef>
              <a:spcAft>
                <a:spcPts val="0"/>
              </a:spcAft>
              <a:buNone/>
            </a:pPr>
            <a:r>
              <a:rPr lang="en-US" sz="1800">
                <a:solidFill>
                  <a:schemeClr val="dk1"/>
                </a:solidFill>
                <a:highlight>
                  <a:schemeClr val="lt1"/>
                </a:highlight>
              </a:rPr>
              <a:t>compared to simpler models, given</a:t>
            </a:r>
            <a:endParaRPr sz="1800">
              <a:solidFill>
                <a:schemeClr val="dk1"/>
              </a:solidFill>
              <a:highlight>
                <a:schemeClr val="lt1"/>
              </a:highlight>
            </a:endParaRPr>
          </a:p>
          <a:p>
            <a:pPr indent="0" lvl="0" marL="457200" rtl="0" algn="l">
              <a:lnSpc>
                <a:spcPct val="115000"/>
              </a:lnSpc>
              <a:spcBef>
                <a:spcPts val="0"/>
              </a:spcBef>
              <a:spcAft>
                <a:spcPts val="0"/>
              </a:spcAft>
              <a:buNone/>
            </a:pPr>
            <a:r>
              <a:rPr lang="en-US" sz="1800">
                <a:solidFill>
                  <a:schemeClr val="dk1"/>
                </a:solidFill>
                <a:highlight>
                  <a:schemeClr val="lt1"/>
                </a:highlight>
              </a:rPr>
              <a:t>their ability to capture complex </a:t>
            </a:r>
            <a:endParaRPr sz="1800">
              <a:solidFill>
                <a:schemeClr val="dk1"/>
              </a:solidFill>
              <a:highlight>
                <a:schemeClr val="lt1"/>
              </a:highlight>
            </a:endParaRPr>
          </a:p>
          <a:p>
            <a:pPr indent="0" lvl="0" marL="457200" rtl="0" algn="l">
              <a:lnSpc>
                <a:spcPct val="115000"/>
              </a:lnSpc>
              <a:spcBef>
                <a:spcPts val="0"/>
              </a:spcBef>
              <a:spcAft>
                <a:spcPts val="0"/>
              </a:spcAft>
              <a:buNone/>
            </a:pPr>
            <a:r>
              <a:rPr lang="en-US" sz="1800">
                <a:solidFill>
                  <a:schemeClr val="dk1"/>
                </a:solidFill>
                <a:highlight>
                  <a:schemeClr val="lt1"/>
                </a:highlight>
              </a:rPr>
              <a:t>relationships and reduce overfitting.</a:t>
            </a:r>
            <a:endParaRPr sz="1800">
              <a:solidFill>
                <a:schemeClr val="dk1"/>
              </a:solidFill>
              <a:highlight>
                <a:srgbClr val="FFFFFF"/>
              </a:highlight>
            </a:endParaRPr>
          </a:p>
          <a:p>
            <a:pPr indent="0" lvl="0" marL="0" rtl="0" algn="l">
              <a:lnSpc>
                <a:spcPct val="115000"/>
              </a:lnSpc>
              <a:spcBef>
                <a:spcPts val="0"/>
              </a:spcBef>
              <a:spcAft>
                <a:spcPts val="0"/>
              </a:spcAft>
              <a:buNone/>
            </a:pPr>
            <a:r>
              <a:t/>
            </a:r>
            <a:endParaRPr sz="2000">
              <a:solidFill>
                <a:schemeClr val="dk1"/>
              </a:solidFill>
              <a:highlight>
                <a:srgbClr val="FFFFFF"/>
              </a:highlight>
            </a:endParaRPr>
          </a:p>
          <a:p>
            <a:pPr indent="0" lvl="0" marL="0" rtl="0" algn="l">
              <a:lnSpc>
                <a:spcPct val="115000"/>
              </a:lnSpc>
              <a:spcBef>
                <a:spcPts val="0"/>
              </a:spcBef>
              <a:spcAft>
                <a:spcPts val="0"/>
              </a:spcAft>
              <a:buNone/>
            </a:pPr>
            <a:r>
              <a:t/>
            </a:r>
            <a:endParaRPr sz="2000">
              <a:solidFill>
                <a:schemeClr val="dk1"/>
              </a:solidFill>
              <a:highlight>
                <a:srgbClr val="FFFFFF"/>
              </a:highlight>
            </a:endParaRPr>
          </a:p>
        </p:txBody>
      </p:sp>
      <p:pic>
        <p:nvPicPr>
          <p:cNvPr id="199" name="Google Shape;199;p23"/>
          <p:cNvPicPr preferRelativeResize="0"/>
          <p:nvPr/>
        </p:nvPicPr>
        <p:blipFill>
          <a:blip r:embed="rId3">
            <a:alphaModFix/>
          </a:blip>
          <a:stretch>
            <a:fillRect/>
          </a:stretch>
        </p:blipFill>
        <p:spPr>
          <a:xfrm>
            <a:off x="4972400" y="2873825"/>
            <a:ext cx="3639074" cy="30483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Conclusion</a:t>
            </a:r>
            <a:endParaRPr/>
          </a:p>
        </p:txBody>
      </p:sp>
      <p:sp>
        <p:nvSpPr>
          <p:cNvPr id="205" name="Google Shape;205;p24"/>
          <p:cNvSpPr txBox="1"/>
          <p:nvPr>
            <p:ph idx="1" type="body"/>
          </p:nvPr>
        </p:nvSpPr>
        <p:spPr>
          <a:xfrm>
            <a:off x="685800" y="1623300"/>
            <a:ext cx="7772400" cy="3611400"/>
          </a:xfrm>
          <a:prstGeom prst="rect">
            <a:avLst/>
          </a:prstGeom>
        </p:spPr>
        <p:txBody>
          <a:bodyPr anchorCtr="0" anchor="t" bIns="45700" lIns="91425" spcFirstLastPara="1" rIns="91425" wrap="square" tIns="45700">
            <a:normAutofit/>
          </a:bodyPr>
          <a:lstStyle/>
          <a:p>
            <a:pPr indent="0" lvl="0" marL="457200" rtl="0" algn="l">
              <a:lnSpc>
                <a:spcPct val="115000"/>
              </a:lnSpc>
              <a:spcBef>
                <a:spcPts val="0"/>
              </a:spcBef>
              <a:spcAft>
                <a:spcPts val="0"/>
              </a:spcAft>
              <a:buNone/>
            </a:pPr>
            <a:r>
              <a:t/>
            </a:r>
            <a:endParaRPr sz="2200">
              <a:solidFill>
                <a:schemeClr val="dk1"/>
              </a:solidFill>
              <a:highlight>
                <a:srgbClr val="FFFFFF"/>
              </a:highlight>
            </a:endParaRPr>
          </a:p>
          <a:p>
            <a:pPr indent="0" lvl="0" marL="0" rtl="0" algn="l">
              <a:lnSpc>
                <a:spcPct val="115000"/>
              </a:lnSpc>
              <a:spcBef>
                <a:spcPts val="0"/>
              </a:spcBef>
              <a:spcAft>
                <a:spcPts val="0"/>
              </a:spcAft>
              <a:buNone/>
            </a:pPr>
            <a:r>
              <a:rPr lang="en-US" sz="2100">
                <a:solidFill>
                  <a:schemeClr val="dk1"/>
                </a:solidFill>
                <a:highlight>
                  <a:srgbClr val="FFFFFF"/>
                </a:highlight>
              </a:rPr>
              <a:t>We discovered that the features we have used are highly effective in discerning the mood of a song, and as a result, they can effectively represent the mood of the listener. The </a:t>
            </a:r>
            <a:r>
              <a:rPr b="1" lang="en-US" sz="2100">
                <a:solidFill>
                  <a:schemeClr val="dk1"/>
                </a:solidFill>
                <a:highlight>
                  <a:srgbClr val="FFFFFF"/>
                </a:highlight>
              </a:rPr>
              <a:t>XGB Classifier</a:t>
            </a:r>
            <a:r>
              <a:rPr lang="en-US" sz="2100">
                <a:solidFill>
                  <a:schemeClr val="dk1"/>
                </a:solidFill>
                <a:highlight>
                  <a:srgbClr val="FFFFFF"/>
                </a:highlight>
              </a:rPr>
              <a:t> model has yielded a promising metric score, which gives us the confidence to move forward and develop a recommender system for songs. This system will be capable of suggesting songs to users based on the mood of the song they are currently listening to.</a:t>
            </a:r>
            <a:endParaRPr sz="2100">
              <a:solidFill>
                <a:schemeClr val="dk1"/>
              </a:solidFill>
              <a:highlight>
                <a:srgbClr val="FFFFFF"/>
              </a:highlight>
            </a:endParaRPr>
          </a:p>
          <a:p>
            <a:pPr indent="0" lvl="0" marL="0" rtl="0" algn="l">
              <a:lnSpc>
                <a:spcPct val="115000"/>
              </a:lnSpc>
              <a:spcBef>
                <a:spcPts val="0"/>
              </a:spcBef>
              <a:spcAft>
                <a:spcPts val="0"/>
              </a:spcAft>
              <a:buNone/>
            </a:pPr>
            <a:r>
              <a:t/>
            </a:r>
            <a:endParaRPr b="1" sz="2200">
              <a:solidFill>
                <a:schemeClr val="dk1"/>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Timeline</a:t>
            </a:r>
            <a:endParaRPr/>
          </a:p>
        </p:txBody>
      </p:sp>
      <p:sp>
        <p:nvSpPr>
          <p:cNvPr id="211" name="Google Shape;211;p25"/>
          <p:cNvSpPr txBox="1"/>
          <p:nvPr>
            <p:ph idx="1" type="body"/>
          </p:nvPr>
        </p:nvSpPr>
        <p:spPr>
          <a:xfrm>
            <a:off x="685800" y="1196976"/>
            <a:ext cx="7772400" cy="4983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400"/>
              <a:t>We’re ahead of the proposed timeline!</a:t>
            </a:r>
            <a:endParaRPr sz="2400"/>
          </a:p>
        </p:txBody>
      </p:sp>
      <p:pic>
        <p:nvPicPr>
          <p:cNvPr id="212" name="Google Shape;212;p25"/>
          <p:cNvPicPr preferRelativeResize="0"/>
          <p:nvPr/>
        </p:nvPicPr>
        <p:blipFill rotWithShape="1">
          <a:blip r:embed="rId3">
            <a:alphaModFix/>
          </a:blip>
          <a:srcRect b="0" l="0" r="0" t="6585"/>
          <a:stretch/>
        </p:blipFill>
        <p:spPr>
          <a:xfrm>
            <a:off x="0" y="1821375"/>
            <a:ext cx="9144003" cy="421672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Individual Contribution</a:t>
            </a:r>
            <a:endParaRPr/>
          </a:p>
        </p:txBody>
      </p:sp>
      <p:sp>
        <p:nvSpPr>
          <p:cNvPr id="218" name="Google Shape;218;p26"/>
          <p:cNvSpPr txBox="1"/>
          <p:nvPr>
            <p:ph idx="1" type="body"/>
          </p:nvPr>
        </p:nvSpPr>
        <p:spPr>
          <a:xfrm>
            <a:off x="685800" y="1300751"/>
            <a:ext cx="7772400" cy="4983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b="1" lang="en-US" sz="1500"/>
              <a:t>Ashwin R Nair</a:t>
            </a:r>
            <a:endParaRPr b="1" sz="1500"/>
          </a:p>
          <a:p>
            <a:pPr indent="0" lvl="0" marL="0" rtl="0" algn="l">
              <a:spcBef>
                <a:spcPts val="1000"/>
              </a:spcBef>
              <a:spcAft>
                <a:spcPts val="0"/>
              </a:spcAft>
              <a:buNone/>
            </a:pPr>
            <a:r>
              <a:rPr lang="en-US" sz="1300"/>
              <a:t>Setting Up and Designing a robust pre-processing pipeline, ensuring data cleaning,feature scaling, and encoding for optimal model performance. Implemented techniques to handle missing values and out</a:t>
            </a:r>
            <a:r>
              <a:rPr lang="en-US" sz="1300"/>
              <a:t>liers, enhancing data quality.</a:t>
            </a:r>
            <a:endParaRPr sz="1300"/>
          </a:p>
          <a:p>
            <a:pPr indent="0" lvl="0" marL="0" rtl="0" algn="l">
              <a:spcBef>
                <a:spcPts val="1000"/>
              </a:spcBef>
              <a:spcAft>
                <a:spcPts val="0"/>
              </a:spcAft>
              <a:buClr>
                <a:schemeClr val="dk1"/>
              </a:buClr>
              <a:buSzPts val="1100"/>
              <a:buFont typeface="Arial"/>
              <a:buNone/>
            </a:pPr>
            <a:r>
              <a:rPr b="1" lang="en-US" sz="1500"/>
              <a:t>Harsh Popat</a:t>
            </a:r>
            <a:endParaRPr b="1" sz="1500"/>
          </a:p>
          <a:p>
            <a:pPr indent="0" lvl="0" marL="0" rtl="0" algn="l">
              <a:spcBef>
                <a:spcPts val="1000"/>
              </a:spcBef>
              <a:spcAft>
                <a:spcPts val="0"/>
              </a:spcAft>
              <a:buClr>
                <a:schemeClr val="dk1"/>
              </a:buClr>
              <a:buSzPts val="1100"/>
              <a:buFont typeface="Arial"/>
              <a:buNone/>
            </a:pPr>
            <a:r>
              <a:rPr lang="en-US" sz="1300"/>
              <a:t>E</a:t>
            </a:r>
            <a:r>
              <a:rPr lang="en-US" sz="1300"/>
              <a:t>nhancing model predictive power by feature selection and hyperparameter used to improve model performance and help to get valuable insights from the data.</a:t>
            </a:r>
            <a:endParaRPr sz="1300"/>
          </a:p>
          <a:p>
            <a:pPr indent="0" lvl="0" marL="0" rtl="0" algn="l">
              <a:spcBef>
                <a:spcPts val="1000"/>
              </a:spcBef>
              <a:spcAft>
                <a:spcPts val="0"/>
              </a:spcAft>
              <a:buNone/>
            </a:pPr>
            <a:r>
              <a:rPr b="1" lang="en-US" sz="1500"/>
              <a:t>Harshil Mital</a:t>
            </a:r>
            <a:endParaRPr b="1" sz="1500"/>
          </a:p>
          <a:p>
            <a:pPr indent="0" lvl="0" marL="0" rtl="0" algn="l">
              <a:spcBef>
                <a:spcPts val="1000"/>
              </a:spcBef>
              <a:spcAft>
                <a:spcPts val="0"/>
              </a:spcAft>
              <a:buNone/>
            </a:pPr>
            <a:r>
              <a:rPr lang="en-US" sz="1300"/>
              <a:t>Performing Exploratory Data Analysis (EDA). Also, experimented with various ML models and conducting performance evaluations, leading to the selection of the most suitable algorithms.</a:t>
            </a:r>
            <a:endParaRPr sz="1300"/>
          </a:p>
          <a:p>
            <a:pPr indent="0" lvl="0" marL="0" rtl="0" algn="l">
              <a:spcBef>
                <a:spcPts val="1000"/>
              </a:spcBef>
              <a:spcAft>
                <a:spcPts val="0"/>
              </a:spcAft>
              <a:buNone/>
            </a:pPr>
            <a:r>
              <a:rPr b="1" lang="en-US" sz="1500"/>
              <a:t>Harshvardhan Singh</a:t>
            </a:r>
            <a:endParaRPr b="1" sz="1500"/>
          </a:p>
          <a:p>
            <a:pPr indent="0" lvl="0" marL="0" rtl="0" algn="l">
              <a:spcBef>
                <a:spcPts val="1000"/>
              </a:spcBef>
              <a:spcAft>
                <a:spcPts val="0"/>
              </a:spcAft>
              <a:buNone/>
            </a:pPr>
            <a:r>
              <a:rPr lang="en-US" sz="1300"/>
              <a:t>Did literature review on related research to inform data selection and model design, ensuring the project’s foundation is built on sound empirical and theoretical knowledge. Explored Various ML models to get familiar with the available techniques.</a:t>
            </a:r>
            <a:endParaRPr sz="1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ctrTitle"/>
          </p:nvPr>
        </p:nvSpPr>
        <p:spPr>
          <a:xfrm>
            <a:off x="2211000" y="1719650"/>
            <a:ext cx="4722000" cy="13062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Quattrocento Sans"/>
              <a:buNone/>
            </a:pPr>
            <a:r>
              <a:rPr lang="en-US"/>
              <a:t>THANK YOU!</a:t>
            </a:r>
            <a:endParaRPr/>
          </a:p>
        </p:txBody>
      </p:sp>
      <p:sp>
        <p:nvSpPr>
          <p:cNvPr id="224" name="Google Shape;224;p27"/>
          <p:cNvSpPr txBox="1"/>
          <p:nvPr>
            <p:ph type="ctrTitle"/>
          </p:nvPr>
        </p:nvSpPr>
        <p:spPr>
          <a:xfrm>
            <a:off x="2469000" y="3195500"/>
            <a:ext cx="4206000" cy="1059600"/>
          </a:xfrm>
          <a:prstGeom prst="rect">
            <a:avLst/>
          </a:prstGeom>
          <a:noFill/>
          <a:ln>
            <a:noFill/>
          </a:ln>
        </p:spPr>
        <p:txBody>
          <a:bodyPr anchorCtr="0" anchor="b" bIns="45700" lIns="91425" spcFirstLastPara="1" rIns="91425" wrap="square" tIns="45700">
            <a:normAutofit/>
          </a:bodyPr>
          <a:lstStyle/>
          <a:p>
            <a:pPr indent="457200" lvl="0" marL="0" rtl="0" algn="l">
              <a:lnSpc>
                <a:spcPct val="90000"/>
              </a:lnSpc>
              <a:spcBef>
                <a:spcPts val="0"/>
              </a:spcBef>
              <a:spcAft>
                <a:spcPts val="0"/>
              </a:spcAft>
              <a:buClr>
                <a:schemeClr val="lt1"/>
              </a:buClr>
              <a:buSzPts val="4400"/>
              <a:buFont typeface="Quattrocento Sans"/>
              <a:buNone/>
            </a:pPr>
            <a:r>
              <a:rPr lang="en-US" sz="1700"/>
              <a:t>Ashwin R Nair 			(2020037)</a:t>
            </a:r>
            <a:endParaRPr sz="1700"/>
          </a:p>
          <a:p>
            <a:pPr indent="457200" lvl="0" marL="0" rtl="0" algn="l">
              <a:lnSpc>
                <a:spcPct val="90000"/>
              </a:lnSpc>
              <a:spcBef>
                <a:spcPts val="0"/>
              </a:spcBef>
              <a:spcAft>
                <a:spcPts val="0"/>
              </a:spcAft>
              <a:buClr>
                <a:schemeClr val="lt1"/>
              </a:buClr>
              <a:buSzPts val="4400"/>
              <a:buFont typeface="Quattrocento Sans"/>
              <a:buNone/>
            </a:pPr>
            <a:r>
              <a:rPr lang="en-US" sz="1700"/>
              <a:t>Harsh Parimal Popat 	(2021048)</a:t>
            </a:r>
            <a:endParaRPr sz="1700"/>
          </a:p>
          <a:p>
            <a:pPr indent="457200" lvl="0" marL="0" rtl="0" algn="l">
              <a:lnSpc>
                <a:spcPct val="90000"/>
              </a:lnSpc>
              <a:spcBef>
                <a:spcPts val="0"/>
              </a:spcBef>
              <a:spcAft>
                <a:spcPts val="0"/>
              </a:spcAft>
              <a:buClr>
                <a:schemeClr val="lt1"/>
              </a:buClr>
              <a:buSzPts val="4400"/>
              <a:buFont typeface="Quattrocento Sans"/>
              <a:buNone/>
            </a:pPr>
            <a:r>
              <a:rPr lang="en-US" sz="1700"/>
              <a:t>Harshil Mital 			(2021050)</a:t>
            </a:r>
            <a:endParaRPr sz="1700"/>
          </a:p>
          <a:p>
            <a:pPr indent="457200" lvl="0" marL="0" rtl="0" algn="l">
              <a:lnSpc>
                <a:spcPct val="90000"/>
              </a:lnSpc>
              <a:spcBef>
                <a:spcPts val="0"/>
              </a:spcBef>
              <a:spcAft>
                <a:spcPts val="0"/>
              </a:spcAft>
              <a:buClr>
                <a:schemeClr val="lt1"/>
              </a:buClr>
              <a:buSzPts val="4400"/>
              <a:buFont typeface="Quattrocento Sans"/>
              <a:buNone/>
            </a:pPr>
            <a:r>
              <a:rPr lang="en-US" sz="1700"/>
              <a:t>Harshvardhan Singh 	(2021052)</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4"/>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Motivation</a:t>
            </a:r>
            <a:endParaRPr/>
          </a:p>
        </p:txBody>
      </p:sp>
      <p:sp>
        <p:nvSpPr>
          <p:cNvPr id="117" name="Google Shape;117;p14"/>
          <p:cNvSpPr txBox="1"/>
          <p:nvPr>
            <p:ph idx="1" type="body"/>
          </p:nvPr>
        </p:nvSpPr>
        <p:spPr>
          <a:xfrm>
            <a:off x="613725" y="1542575"/>
            <a:ext cx="7772400" cy="3585600"/>
          </a:xfrm>
          <a:prstGeom prst="rect">
            <a:avLst/>
          </a:prstGeom>
        </p:spPr>
        <p:txBody>
          <a:bodyPr anchorCtr="0" anchor="t" bIns="45700" lIns="91425" spcFirstLastPara="1" rIns="91425" wrap="square" tIns="45700">
            <a:noAutofit/>
          </a:bodyPr>
          <a:lstStyle/>
          <a:p>
            <a:pPr indent="0" lvl="0" marL="0" rtl="0" algn="l">
              <a:lnSpc>
                <a:spcPct val="115000"/>
              </a:lnSpc>
              <a:spcBef>
                <a:spcPts val="1000"/>
              </a:spcBef>
              <a:spcAft>
                <a:spcPts val="0"/>
              </a:spcAft>
              <a:buSzPts val="275"/>
              <a:buNone/>
            </a:pPr>
            <a:r>
              <a:rPr lang="en-US" sz="2100"/>
              <a:t>Music deeply resonates with our emotions, yet choosing a song to match one's mood in today's vast digital library is daunting. Most platforms only suggest based on user history, neglecting the emotional aspect. Our project offers a </a:t>
            </a:r>
            <a:r>
              <a:rPr b="1" lang="en-US" sz="2100"/>
              <a:t>Mood-Based Song Classifier and Recommender System</a:t>
            </a:r>
            <a:r>
              <a:rPr lang="en-US" sz="2100"/>
              <a:t>, using machine learning to discern moods from recent song choices. We aim for a personalized listening experience, bridging the gap between emotions and song recommendations. Our goal is to align every song suggestion with the user's emotional state.</a:t>
            </a:r>
            <a:endParaRPr sz="2100"/>
          </a:p>
          <a:p>
            <a:pPr indent="0" lvl="0" marL="0" rtl="0" algn="l">
              <a:lnSpc>
                <a:spcPct val="70000"/>
              </a:lnSpc>
              <a:spcBef>
                <a:spcPts val="1000"/>
              </a:spcBef>
              <a:spcAft>
                <a:spcPts val="0"/>
              </a:spcAft>
              <a:buSzPts val="275"/>
              <a:buNone/>
            </a:pPr>
            <a:r>
              <a:t/>
            </a:r>
            <a:endParaRPr sz="2200"/>
          </a:p>
          <a:p>
            <a:pPr indent="0" lvl="0" marL="0" rtl="0" algn="l">
              <a:lnSpc>
                <a:spcPct val="70000"/>
              </a:lnSpc>
              <a:spcBef>
                <a:spcPts val="1000"/>
              </a:spcBef>
              <a:spcAft>
                <a:spcPts val="0"/>
              </a:spcAft>
              <a:buSzPts val="275"/>
              <a:buNone/>
            </a:pPr>
            <a:r>
              <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5"/>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Literature Review</a:t>
            </a:r>
            <a:endParaRPr/>
          </a:p>
        </p:txBody>
      </p:sp>
      <p:sp>
        <p:nvSpPr>
          <p:cNvPr id="123" name="Google Shape;123;p15"/>
          <p:cNvSpPr txBox="1"/>
          <p:nvPr>
            <p:ph idx="1" type="body"/>
          </p:nvPr>
        </p:nvSpPr>
        <p:spPr>
          <a:xfrm>
            <a:off x="685800" y="1196976"/>
            <a:ext cx="7772400" cy="4983300"/>
          </a:xfrm>
          <a:prstGeom prst="rect">
            <a:avLst/>
          </a:prstGeom>
        </p:spPr>
        <p:txBody>
          <a:bodyPr anchorCtr="0" anchor="t" bIns="45700" lIns="91425" spcFirstLastPara="1" rIns="91425" wrap="square" tIns="45700">
            <a:normAutofit/>
          </a:bodyPr>
          <a:lstStyle/>
          <a:p>
            <a:pPr indent="-355600" lvl="0" marL="457200" rtl="0" algn="l">
              <a:spcBef>
                <a:spcPts val="1000"/>
              </a:spcBef>
              <a:spcAft>
                <a:spcPts val="0"/>
              </a:spcAft>
              <a:buSzPts val="2000"/>
              <a:buChar char="●"/>
            </a:pPr>
            <a:r>
              <a:rPr b="1" lang="en-US" sz="2000"/>
              <a:t>SVR-based music mood classification and context-based music recommendation by </a:t>
            </a:r>
            <a:r>
              <a:rPr b="1" lang="en-US" sz="2000">
                <a:solidFill>
                  <a:schemeClr val="accent5"/>
                </a:solidFill>
              </a:rPr>
              <a:t>Seungmin Rho , Byeong-jun Han and Eenjun Hwang</a:t>
            </a:r>
            <a:r>
              <a:rPr b="1" lang="en-US" sz="2000"/>
              <a:t>.</a:t>
            </a:r>
            <a:endParaRPr b="1" sz="2000"/>
          </a:p>
          <a:p>
            <a:pPr indent="0" lvl="0" marL="457200" rtl="0" algn="l">
              <a:lnSpc>
                <a:spcPct val="115000"/>
              </a:lnSpc>
              <a:spcBef>
                <a:spcPts val="0"/>
              </a:spcBef>
              <a:spcAft>
                <a:spcPts val="0"/>
              </a:spcAft>
              <a:buNone/>
            </a:pPr>
            <a:r>
              <a:t/>
            </a:r>
            <a:endParaRPr sz="950">
              <a:solidFill>
                <a:schemeClr val="dk1"/>
              </a:solidFill>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sz="950">
              <a:solidFill>
                <a:schemeClr val="dk1"/>
              </a:solidFill>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rPr lang="en-US" sz="1500">
                <a:solidFill>
                  <a:schemeClr val="dk1"/>
                </a:solidFill>
                <a:highlight>
                  <a:srgbClr val="FFFFFF"/>
                </a:highlight>
              </a:rPr>
              <a:t>This paper focuses on context based </a:t>
            </a:r>
            <a:endParaRPr sz="1500">
              <a:solidFill>
                <a:schemeClr val="dk1"/>
              </a:solidFill>
              <a:highlight>
                <a:srgbClr val="FFFFFF"/>
              </a:highlight>
            </a:endParaRPr>
          </a:p>
          <a:p>
            <a:pPr indent="0" lvl="0" marL="457200" rtl="0" algn="l">
              <a:lnSpc>
                <a:spcPct val="115000"/>
              </a:lnSpc>
              <a:spcBef>
                <a:spcPts val="0"/>
              </a:spcBef>
              <a:spcAft>
                <a:spcPts val="0"/>
              </a:spcAft>
              <a:buNone/>
            </a:pPr>
            <a:r>
              <a:rPr lang="en-US" sz="1500">
                <a:solidFill>
                  <a:schemeClr val="dk1"/>
                </a:solidFill>
                <a:highlight>
                  <a:srgbClr val="FFFFFF"/>
                </a:highlight>
              </a:rPr>
              <a:t>music recommendation. The authors</a:t>
            </a:r>
            <a:endParaRPr sz="1500">
              <a:solidFill>
                <a:schemeClr val="dk1"/>
              </a:solidFill>
              <a:highlight>
                <a:srgbClr val="FFFFFF"/>
              </a:highlight>
            </a:endParaRPr>
          </a:p>
          <a:p>
            <a:pPr indent="0" lvl="0" marL="457200" rtl="0" algn="l">
              <a:lnSpc>
                <a:spcPct val="115000"/>
              </a:lnSpc>
              <a:spcBef>
                <a:spcPts val="0"/>
              </a:spcBef>
              <a:spcAft>
                <a:spcPts val="0"/>
              </a:spcAft>
              <a:buNone/>
            </a:pPr>
            <a:r>
              <a:rPr lang="en-US" sz="1500">
                <a:solidFill>
                  <a:schemeClr val="dk1"/>
                </a:solidFill>
                <a:highlight>
                  <a:srgbClr val="FFFFFF"/>
                </a:highlight>
              </a:rPr>
              <a:t> first classified the mood after converting </a:t>
            </a:r>
            <a:endParaRPr sz="1500">
              <a:solidFill>
                <a:schemeClr val="dk1"/>
              </a:solidFill>
              <a:highlight>
                <a:srgbClr val="FFFFFF"/>
              </a:highlight>
            </a:endParaRPr>
          </a:p>
          <a:p>
            <a:pPr indent="0" lvl="0" marL="457200" rtl="0" algn="l">
              <a:lnSpc>
                <a:spcPct val="115000"/>
              </a:lnSpc>
              <a:spcBef>
                <a:spcPts val="0"/>
              </a:spcBef>
              <a:spcAft>
                <a:spcPts val="0"/>
              </a:spcAft>
              <a:buNone/>
            </a:pPr>
            <a:r>
              <a:rPr lang="en-US" sz="1500">
                <a:solidFill>
                  <a:schemeClr val="dk1"/>
                </a:solidFill>
                <a:highlight>
                  <a:srgbClr val="FFFFFF"/>
                </a:highlight>
              </a:rPr>
              <a:t>it into a regression problem based on </a:t>
            </a:r>
            <a:endParaRPr sz="1500">
              <a:solidFill>
                <a:schemeClr val="dk1"/>
              </a:solidFill>
              <a:highlight>
                <a:srgbClr val="FFFFFF"/>
              </a:highlight>
            </a:endParaRPr>
          </a:p>
          <a:p>
            <a:pPr indent="0" lvl="0" marL="457200" rtl="0" algn="l">
              <a:lnSpc>
                <a:spcPct val="115000"/>
              </a:lnSpc>
              <a:spcBef>
                <a:spcPts val="0"/>
              </a:spcBef>
              <a:spcAft>
                <a:spcPts val="0"/>
              </a:spcAft>
              <a:buNone/>
            </a:pPr>
            <a:r>
              <a:rPr b="1" lang="en-US" sz="1500">
                <a:solidFill>
                  <a:schemeClr val="dk1"/>
                </a:solidFill>
                <a:highlight>
                  <a:srgbClr val="FFFFFF"/>
                </a:highlight>
              </a:rPr>
              <a:t>S</a:t>
            </a:r>
            <a:r>
              <a:rPr b="1" lang="en-US" sz="1500">
                <a:solidFill>
                  <a:schemeClr val="dk1"/>
                </a:solidFill>
                <a:highlight>
                  <a:srgbClr val="FFFFFF"/>
                </a:highlight>
              </a:rPr>
              <a:t>upport Vector Regression</a:t>
            </a:r>
            <a:r>
              <a:rPr lang="en-US" sz="1500">
                <a:solidFill>
                  <a:schemeClr val="dk1"/>
                </a:solidFill>
                <a:highlight>
                  <a:srgbClr val="FFFFFF"/>
                </a:highlight>
              </a:rPr>
              <a:t> (SVR).For music </a:t>
            </a:r>
            <a:endParaRPr sz="1500">
              <a:solidFill>
                <a:schemeClr val="dk1"/>
              </a:solidFill>
              <a:highlight>
                <a:srgbClr val="FFFFFF"/>
              </a:highlight>
            </a:endParaRPr>
          </a:p>
          <a:p>
            <a:pPr indent="0" lvl="0" marL="457200" rtl="0" algn="l">
              <a:lnSpc>
                <a:spcPct val="115000"/>
              </a:lnSpc>
              <a:spcBef>
                <a:spcPts val="0"/>
              </a:spcBef>
              <a:spcAft>
                <a:spcPts val="0"/>
              </a:spcAft>
              <a:buNone/>
            </a:pPr>
            <a:r>
              <a:rPr lang="en-US" sz="1500">
                <a:solidFill>
                  <a:schemeClr val="dk1"/>
                </a:solidFill>
                <a:highlight>
                  <a:srgbClr val="FFFFFF"/>
                </a:highlight>
              </a:rPr>
              <a:t>recommendation, they assess the user’s </a:t>
            </a:r>
            <a:endParaRPr sz="1500">
              <a:solidFill>
                <a:schemeClr val="dk1"/>
              </a:solidFill>
              <a:highlight>
                <a:srgbClr val="FFFFFF"/>
              </a:highlight>
            </a:endParaRPr>
          </a:p>
          <a:p>
            <a:pPr indent="0" lvl="0" marL="457200" rtl="0" algn="l">
              <a:lnSpc>
                <a:spcPct val="115000"/>
              </a:lnSpc>
              <a:spcBef>
                <a:spcPts val="0"/>
              </a:spcBef>
              <a:spcAft>
                <a:spcPts val="0"/>
              </a:spcAft>
              <a:buNone/>
            </a:pPr>
            <a:r>
              <a:rPr lang="en-US" sz="1500">
                <a:solidFill>
                  <a:schemeClr val="dk1"/>
                </a:solidFill>
                <a:highlight>
                  <a:srgbClr val="FFFFFF"/>
                </a:highlight>
              </a:rPr>
              <a:t>mood and situation using both </a:t>
            </a:r>
            <a:endParaRPr sz="1500">
              <a:solidFill>
                <a:schemeClr val="dk1"/>
              </a:solidFill>
              <a:highlight>
                <a:srgbClr val="FFFFFF"/>
              </a:highlight>
            </a:endParaRPr>
          </a:p>
          <a:p>
            <a:pPr indent="0" lvl="0" marL="457200" rtl="0" algn="l">
              <a:lnSpc>
                <a:spcPct val="115000"/>
              </a:lnSpc>
              <a:spcBef>
                <a:spcPts val="0"/>
              </a:spcBef>
              <a:spcAft>
                <a:spcPts val="0"/>
              </a:spcAft>
              <a:buNone/>
            </a:pPr>
            <a:r>
              <a:rPr b="1" lang="en-US" sz="1500">
                <a:solidFill>
                  <a:schemeClr val="dk1"/>
                </a:solidFill>
                <a:highlight>
                  <a:srgbClr val="FFFFFF"/>
                </a:highlight>
              </a:rPr>
              <a:t>collaborative filtering and ontology</a:t>
            </a:r>
            <a:endParaRPr b="1" sz="1500">
              <a:solidFill>
                <a:schemeClr val="dk1"/>
              </a:solidFill>
              <a:highlight>
                <a:srgbClr val="FFFFFF"/>
              </a:highlight>
            </a:endParaRPr>
          </a:p>
          <a:p>
            <a:pPr indent="0" lvl="0" marL="457200" rtl="0" algn="l">
              <a:lnSpc>
                <a:spcPct val="115000"/>
              </a:lnSpc>
              <a:spcBef>
                <a:spcPts val="0"/>
              </a:spcBef>
              <a:spcAft>
                <a:spcPts val="0"/>
              </a:spcAft>
              <a:buNone/>
            </a:pPr>
            <a:r>
              <a:rPr b="1" lang="en-US" sz="1500">
                <a:solidFill>
                  <a:schemeClr val="dk1"/>
                </a:solidFill>
                <a:highlight>
                  <a:srgbClr val="FFFFFF"/>
                </a:highlight>
              </a:rPr>
              <a:t>technology</a:t>
            </a:r>
            <a:r>
              <a:rPr lang="en-US" sz="1500">
                <a:solidFill>
                  <a:schemeClr val="dk1"/>
                </a:solidFill>
                <a:highlight>
                  <a:srgbClr val="FFFFFF"/>
                </a:highlight>
              </a:rPr>
              <a:t>.</a:t>
            </a:r>
            <a:endParaRPr sz="1500">
              <a:solidFill>
                <a:schemeClr val="dk1"/>
              </a:solidFill>
              <a:highlight>
                <a:srgbClr val="FFFFFF"/>
              </a:highlight>
            </a:endParaRPr>
          </a:p>
          <a:p>
            <a:pPr indent="0" lvl="0" marL="0" rtl="0" algn="l">
              <a:spcBef>
                <a:spcPts val="1000"/>
              </a:spcBef>
              <a:spcAft>
                <a:spcPts val="0"/>
              </a:spcAft>
              <a:buNone/>
            </a:pPr>
            <a:r>
              <a:t/>
            </a:r>
            <a:endParaRPr b="1" sz="2200"/>
          </a:p>
          <a:p>
            <a:pPr indent="0" lvl="0" marL="0" rtl="0" algn="l">
              <a:spcBef>
                <a:spcPts val="1000"/>
              </a:spcBef>
              <a:spcAft>
                <a:spcPts val="0"/>
              </a:spcAft>
              <a:buNone/>
            </a:pPr>
            <a:r>
              <a:t/>
            </a:r>
            <a:endParaRPr b="1" sz="2700"/>
          </a:p>
        </p:txBody>
      </p:sp>
      <p:pic>
        <p:nvPicPr>
          <p:cNvPr id="124" name="Google Shape;124;p15"/>
          <p:cNvPicPr preferRelativeResize="0"/>
          <p:nvPr/>
        </p:nvPicPr>
        <p:blipFill>
          <a:blip r:embed="rId3">
            <a:alphaModFix/>
          </a:blip>
          <a:stretch>
            <a:fillRect/>
          </a:stretch>
        </p:blipFill>
        <p:spPr>
          <a:xfrm>
            <a:off x="4681350" y="2395112"/>
            <a:ext cx="3776849" cy="2587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6"/>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Literature Review</a:t>
            </a:r>
            <a:endParaRPr/>
          </a:p>
        </p:txBody>
      </p:sp>
      <p:sp>
        <p:nvSpPr>
          <p:cNvPr id="130" name="Google Shape;130;p16"/>
          <p:cNvSpPr txBox="1"/>
          <p:nvPr>
            <p:ph idx="1" type="body"/>
          </p:nvPr>
        </p:nvSpPr>
        <p:spPr>
          <a:xfrm>
            <a:off x="572525" y="1361726"/>
            <a:ext cx="7772400" cy="4983300"/>
          </a:xfrm>
          <a:prstGeom prst="rect">
            <a:avLst/>
          </a:prstGeom>
        </p:spPr>
        <p:txBody>
          <a:bodyPr anchorCtr="0" anchor="t" bIns="45700" lIns="91425" spcFirstLastPara="1" rIns="91425" wrap="square" tIns="45700">
            <a:normAutofit fontScale="85000" lnSpcReduction="20000"/>
          </a:bodyPr>
          <a:lstStyle/>
          <a:p>
            <a:pPr indent="-353695" lvl="0" marL="457200" rtl="0" algn="l">
              <a:spcBef>
                <a:spcPts val="1000"/>
              </a:spcBef>
              <a:spcAft>
                <a:spcPts val="0"/>
              </a:spcAft>
              <a:buSzPct val="100000"/>
              <a:buChar char="●"/>
            </a:pPr>
            <a:r>
              <a:rPr b="1" lang="en-US" sz="2317"/>
              <a:t>Moodplay: Interactive Mood-based Music Discovery and Recommendation by </a:t>
            </a:r>
            <a:r>
              <a:rPr b="1" lang="en-US" sz="2317">
                <a:solidFill>
                  <a:schemeClr val="accent5"/>
                </a:solidFill>
              </a:rPr>
              <a:t>Ivana Andjelkovic, Denis Parra, John O’Donovan</a:t>
            </a:r>
            <a:r>
              <a:rPr b="1" lang="en-US" sz="2317"/>
              <a:t>.</a:t>
            </a:r>
            <a:endParaRPr b="1" sz="2317"/>
          </a:p>
          <a:p>
            <a:pPr indent="0" lvl="0" marL="457200" rtl="0" algn="l">
              <a:lnSpc>
                <a:spcPct val="115000"/>
              </a:lnSpc>
              <a:spcBef>
                <a:spcPts val="0"/>
              </a:spcBef>
              <a:spcAft>
                <a:spcPts val="0"/>
              </a:spcAft>
              <a:buNone/>
            </a:pPr>
            <a:r>
              <a:t/>
            </a:r>
            <a:endParaRPr sz="1500">
              <a:solidFill>
                <a:schemeClr val="dk1"/>
              </a:solidFill>
              <a:highlight>
                <a:srgbClr val="FFFFFF"/>
              </a:highlight>
            </a:endParaRPr>
          </a:p>
          <a:p>
            <a:pPr indent="0" lvl="0" marL="457200" rtl="0" algn="l">
              <a:lnSpc>
                <a:spcPct val="115000"/>
              </a:lnSpc>
              <a:spcBef>
                <a:spcPts val="0"/>
              </a:spcBef>
              <a:spcAft>
                <a:spcPts val="0"/>
              </a:spcAft>
              <a:buNone/>
            </a:pPr>
            <a:r>
              <a:rPr lang="en-US" sz="1717">
                <a:solidFill>
                  <a:schemeClr val="dk1"/>
                </a:solidFill>
                <a:highlight>
                  <a:srgbClr val="FFFFFF"/>
                </a:highlight>
              </a:rPr>
              <a:t>MoodPlay is a </a:t>
            </a:r>
            <a:r>
              <a:rPr b="1" lang="en-US" sz="1717">
                <a:solidFill>
                  <a:schemeClr val="dk1"/>
                </a:solidFill>
                <a:highlight>
                  <a:srgbClr val="FFFFFF"/>
                </a:highlight>
              </a:rPr>
              <a:t>hybrid recommender system</a:t>
            </a:r>
            <a:r>
              <a:rPr lang="en-US" sz="1717">
                <a:solidFill>
                  <a:schemeClr val="dk1"/>
                </a:solidFill>
                <a:highlight>
                  <a:srgbClr val="FFFFFF"/>
                </a:highlight>
              </a:rPr>
              <a:t> music which integrates content and mood-based filtering in an interactive interface. MoodPlay allows the user to explore a music collection by latent affective dimensions, by integrating user input at recommendation time with predictions </a:t>
            </a:r>
            <a:r>
              <a:rPr b="1" lang="en-US" sz="1717">
                <a:solidFill>
                  <a:schemeClr val="dk1"/>
                </a:solidFill>
                <a:highlight>
                  <a:srgbClr val="FFFFFF"/>
                </a:highlight>
              </a:rPr>
              <a:t>based on a pre-existing user profile</a:t>
            </a:r>
            <a:r>
              <a:rPr lang="en-US" sz="1717">
                <a:solidFill>
                  <a:schemeClr val="dk1"/>
                </a:solidFill>
                <a:highlight>
                  <a:srgbClr val="FFFFFF"/>
                </a:highlight>
              </a:rPr>
              <a:t>.</a:t>
            </a:r>
            <a:endParaRPr sz="1717">
              <a:solidFill>
                <a:schemeClr val="dk1"/>
              </a:solidFill>
              <a:highlight>
                <a:srgbClr val="FFFFFF"/>
              </a:highlight>
            </a:endParaRPr>
          </a:p>
          <a:p>
            <a:pPr indent="0" lvl="0" marL="0" rtl="0" algn="l">
              <a:lnSpc>
                <a:spcPct val="115000"/>
              </a:lnSpc>
              <a:spcBef>
                <a:spcPts val="0"/>
              </a:spcBef>
              <a:spcAft>
                <a:spcPts val="0"/>
              </a:spcAft>
              <a:buNone/>
            </a:pPr>
            <a:r>
              <a:t/>
            </a:r>
            <a:endParaRPr sz="1500">
              <a:solidFill>
                <a:schemeClr val="dk1"/>
              </a:solidFill>
              <a:highlight>
                <a:srgbClr val="FFFFFF"/>
              </a:highlight>
            </a:endParaRPr>
          </a:p>
          <a:p>
            <a:pPr indent="-353695" lvl="0" marL="457200" rtl="0" algn="l">
              <a:spcBef>
                <a:spcPts val="1000"/>
              </a:spcBef>
              <a:spcAft>
                <a:spcPts val="0"/>
              </a:spcAft>
              <a:buSzPct val="100000"/>
              <a:buChar char="●"/>
            </a:pPr>
            <a:r>
              <a:rPr b="1" lang="en-US" sz="2317"/>
              <a:t>An Emotional Recommender System for Music by </a:t>
            </a:r>
            <a:r>
              <a:rPr b="1" lang="en-US" sz="2317">
                <a:solidFill>
                  <a:schemeClr val="accent5"/>
                </a:solidFill>
              </a:rPr>
              <a:t>Vincenzo Moscato, Antonio Picariello and Giancarlo Sperli</a:t>
            </a:r>
            <a:r>
              <a:rPr b="1" lang="en-US" sz="2317"/>
              <a:t>.</a:t>
            </a:r>
            <a:endParaRPr b="1" sz="2317"/>
          </a:p>
          <a:p>
            <a:pPr indent="0" lvl="0" marL="457200" rtl="0" algn="l">
              <a:lnSpc>
                <a:spcPct val="115000"/>
              </a:lnSpc>
              <a:spcBef>
                <a:spcPts val="0"/>
              </a:spcBef>
              <a:spcAft>
                <a:spcPts val="0"/>
              </a:spcAft>
              <a:buNone/>
            </a:pPr>
            <a:r>
              <a:t/>
            </a:r>
            <a:endParaRPr sz="1500">
              <a:solidFill>
                <a:schemeClr val="dk1"/>
              </a:solidFill>
              <a:highlight>
                <a:srgbClr val="FFFFFF"/>
              </a:highlight>
            </a:endParaRPr>
          </a:p>
          <a:p>
            <a:pPr indent="0" lvl="0" marL="457200" rtl="0" algn="l">
              <a:lnSpc>
                <a:spcPct val="115000"/>
              </a:lnSpc>
              <a:spcBef>
                <a:spcPts val="0"/>
              </a:spcBef>
              <a:spcAft>
                <a:spcPts val="0"/>
              </a:spcAft>
              <a:buNone/>
            </a:pPr>
            <a:r>
              <a:t/>
            </a:r>
            <a:endParaRPr sz="1500">
              <a:solidFill>
                <a:schemeClr val="dk1"/>
              </a:solidFill>
              <a:highlight>
                <a:srgbClr val="FFFFFF"/>
              </a:highlight>
            </a:endParaRPr>
          </a:p>
          <a:p>
            <a:pPr indent="0" lvl="0" marL="457200" rtl="0" algn="l">
              <a:lnSpc>
                <a:spcPct val="115000"/>
              </a:lnSpc>
              <a:spcBef>
                <a:spcPts val="0"/>
              </a:spcBef>
              <a:spcAft>
                <a:spcPts val="0"/>
              </a:spcAft>
              <a:buNone/>
            </a:pPr>
            <a:r>
              <a:rPr lang="en-US" sz="1725">
                <a:solidFill>
                  <a:schemeClr val="dk1"/>
                </a:solidFill>
                <a:highlight>
                  <a:srgbClr val="FFFFFF"/>
                </a:highlight>
              </a:rPr>
              <a:t>In this paper, the authors describe a novel</a:t>
            </a:r>
            <a:endParaRPr sz="1725">
              <a:solidFill>
                <a:schemeClr val="dk1"/>
              </a:solidFill>
              <a:highlight>
                <a:srgbClr val="FFFFFF"/>
              </a:highlight>
            </a:endParaRPr>
          </a:p>
          <a:p>
            <a:pPr indent="0" lvl="0" marL="457200" rtl="0" algn="l">
              <a:lnSpc>
                <a:spcPct val="115000"/>
              </a:lnSpc>
              <a:spcBef>
                <a:spcPts val="0"/>
              </a:spcBef>
              <a:spcAft>
                <a:spcPts val="0"/>
              </a:spcAft>
              <a:buNone/>
            </a:pPr>
            <a:r>
              <a:rPr lang="en-US" sz="1725">
                <a:solidFill>
                  <a:schemeClr val="dk1"/>
                </a:solidFill>
                <a:highlight>
                  <a:srgbClr val="FFFFFF"/>
                </a:highlight>
              </a:rPr>
              <a:t>music recommendation technique based on </a:t>
            </a:r>
            <a:endParaRPr sz="1725">
              <a:solidFill>
                <a:schemeClr val="dk1"/>
              </a:solidFill>
              <a:highlight>
                <a:srgbClr val="FFFFFF"/>
              </a:highlight>
            </a:endParaRPr>
          </a:p>
          <a:p>
            <a:pPr indent="0" lvl="0" marL="457200" rtl="0" algn="l">
              <a:lnSpc>
                <a:spcPct val="115000"/>
              </a:lnSpc>
              <a:spcBef>
                <a:spcPts val="0"/>
              </a:spcBef>
              <a:spcAft>
                <a:spcPts val="0"/>
              </a:spcAft>
              <a:buNone/>
            </a:pPr>
            <a:r>
              <a:rPr lang="en-US" sz="1725">
                <a:solidFill>
                  <a:schemeClr val="dk1"/>
                </a:solidFill>
                <a:highlight>
                  <a:srgbClr val="FFFFFF"/>
                </a:highlight>
              </a:rPr>
              <a:t>the </a:t>
            </a:r>
            <a:r>
              <a:rPr b="1" lang="en-US" sz="1725">
                <a:solidFill>
                  <a:schemeClr val="dk1"/>
                </a:solidFill>
                <a:highlight>
                  <a:srgbClr val="FFFFFF"/>
                </a:highlight>
              </a:rPr>
              <a:t>identification of personality traits, moods,</a:t>
            </a:r>
            <a:endParaRPr b="1" sz="1725">
              <a:solidFill>
                <a:schemeClr val="dk1"/>
              </a:solidFill>
              <a:highlight>
                <a:srgbClr val="FFFFFF"/>
              </a:highlight>
            </a:endParaRPr>
          </a:p>
          <a:p>
            <a:pPr indent="0" lvl="0" marL="457200" rtl="0" algn="l">
              <a:lnSpc>
                <a:spcPct val="115000"/>
              </a:lnSpc>
              <a:spcBef>
                <a:spcPts val="0"/>
              </a:spcBef>
              <a:spcAft>
                <a:spcPts val="0"/>
              </a:spcAft>
              <a:buNone/>
            </a:pPr>
            <a:r>
              <a:rPr b="1" lang="en-US" sz="1725">
                <a:solidFill>
                  <a:schemeClr val="dk1"/>
                </a:solidFill>
                <a:highlight>
                  <a:srgbClr val="FFFFFF"/>
                </a:highlight>
              </a:rPr>
              <a:t>and</a:t>
            </a:r>
            <a:r>
              <a:rPr b="1" lang="en-US" sz="1725">
                <a:solidFill>
                  <a:schemeClr val="dk1"/>
                </a:solidFill>
              </a:rPr>
              <a:t> </a:t>
            </a:r>
            <a:r>
              <a:rPr b="1" lang="en-US" sz="1725">
                <a:solidFill>
                  <a:schemeClr val="dk1"/>
                </a:solidFill>
                <a:highlight>
                  <a:srgbClr val="FFFFFF"/>
                </a:highlight>
              </a:rPr>
              <a:t>emotions of a single user</a:t>
            </a:r>
            <a:r>
              <a:rPr lang="en-US" sz="1725">
                <a:solidFill>
                  <a:schemeClr val="dk1"/>
                </a:solidFill>
                <a:highlight>
                  <a:srgbClr val="FFFFFF"/>
                </a:highlight>
              </a:rPr>
              <a:t>. It embeds</a:t>
            </a:r>
            <a:endParaRPr sz="1725">
              <a:solidFill>
                <a:schemeClr val="dk1"/>
              </a:solidFill>
              <a:highlight>
                <a:srgbClr val="FFFFFF"/>
              </a:highlight>
            </a:endParaRPr>
          </a:p>
          <a:p>
            <a:pPr indent="0" lvl="0" marL="457200" rtl="0" algn="l">
              <a:lnSpc>
                <a:spcPct val="115000"/>
              </a:lnSpc>
              <a:spcBef>
                <a:spcPts val="0"/>
              </a:spcBef>
              <a:spcAft>
                <a:spcPts val="0"/>
              </a:spcAft>
              <a:buNone/>
            </a:pPr>
            <a:r>
              <a:rPr lang="en-US" sz="1725">
                <a:solidFill>
                  <a:schemeClr val="dk1"/>
                </a:solidFill>
                <a:highlight>
                  <a:srgbClr val="FFFFFF"/>
                </a:highlight>
              </a:rPr>
              <a:t>users’ personality and mood with a </a:t>
            </a:r>
            <a:r>
              <a:rPr b="1" lang="en-US" sz="1725">
                <a:solidFill>
                  <a:schemeClr val="dk1"/>
                </a:solidFill>
                <a:highlight>
                  <a:srgbClr val="FFFFFF"/>
                </a:highlight>
              </a:rPr>
              <a:t>content</a:t>
            </a:r>
            <a:endParaRPr b="1" sz="1725">
              <a:solidFill>
                <a:schemeClr val="dk1"/>
              </a:solidFill>
              <a:highlight>
                <a:srgbClr val="FFFFFF"/>
              </a:highlight>
            </a:endParaRPr>
          </a:p>
          <a:p>
            <a:pPr indent="0" lvl="0" marL="457200" rtl="0" algn="l">
              <a:lnSpc>
                <a:spcPct val="115000"/>
              </a:lnSpc>
              <a:spcBef>
                <a:spcPts val="0"/>
              </a:spcBef>
              <a:spcAft>
                <a:spcPts val="0"/>
              </a:spcAft>
              <a:buNone/>
            </a:pPr>
            <a:r>
              <a:rPr b="1" lang="en-US" sz="1725">
                <a:solidFill>
                  <a:schemeClr val="dk1"/>
                </a:solidFill>
                <a:highlight>
                  <a:srgbClr val="FFFFFF"/>
                </a:highlight>
              </a:rPr>
              <a:t>-based filtering </a:t>
            </a:r>
            <a:r>
              <a:rPr lang="en-US" sz="1725">
                <a:solidFill>
                  <a:schemeClr val="dk1"/>
                </a:solidFill>
                <a:highlight>
                  <a:srgbClr val="FFFFFF"/>
                </a:highlight>
              </a:rPr>
              <a:t>approach to obtain accurate</a:t>
            </a:r>
            <a:endParaRPr sz="1725">
              <a:solidFill>
                <a:schemeClr val="dk1"/>
              </a:solidFill>
              <a:highlight>
                <a:srgbClr val="FFFFFF"/>
              </a:highlight>
            </a:endParaRPr>
          </a:p>
          <a:p>
            <a:pPr indent="0" lvl="0" marL="457200" rtl="0" algn="l">
              <a:lnSpc>
                <a:spcPct val="115000"/>
              </a:lnSpc>
              <a:spcBef>
                <a:spcPts val="0"/>
              </a:spcBef>
              <a:spcAft>
                <a:spcPts val="0"/>
              </a:spcAft>
              <a:buNone/>
            </a:pPr>
            <a:r>
              <a:rPr lang="en-US" sz="1725">
                <a:solidFill>
                  <a:schemeClr val="dk1"/>
                </a:solidFill>
                <a:highlight>
                  <a:srgbClr val="FFFFFF"/>
                </a:highlight>
              </a:rPr>
              <a:t>and dynamic results.</a:t>
            </a:r>
            <a:endParaRPr b="1" sz="2425"/>
          </a:p>
          <a:p>
            <a:pPr indent="0" lvl="0" marL="457200" rtl="0" algn="l">
              <a:lnSpc>
                <a:spcPct val="115000"/>
              </a:lnSpc>
              <a:spcBef>
                <a:spcPts val="0"/>
              </a:spcBef>
              <a:spcAft>
                <a:spcPts val="0"/>
              </a:spcAft>
              <a:buNone/>
            </a:pPr>
            <a:r>
              <a:t/>
            </a:r>
            <a:endParaRPr sz="1500">
              <a:solidFill>
                <a:schemeClr val="dk1"/>
              </a:solidFill>
              <a:highlight>
                <a:srgbClr val="FFFFFF"/>
              </a:highlight>
            </a:endParaRPr>
          </a:p>
          <a:p>
            <a:pPr indent="0" lvl="0" marL="457200" rtl="0" algn="l">
              <a:spcBef>
                <a:spcPts val="1000"/>
              </a:spcBef>
              <a:spcAft>
                <a:spcPts val="0"/>
              </a:spcAft>
              <a:buNone/>
            </a:pPr>
            <a:r>
              <a:t/>
            </a:r>
            <a:endParaRPr b="1" sz="2200"/>
          </a:p>
        </p:txBody>
      </p:sp>
      <p:pic>
        <p:nvPicPr>
          <p:cNvPr id="131" name="Google Shape;131;p16"/>
          <p:cNvPicPr preferRelativeResize="0"/>
          <p:nvPr/>
        </p:nvPicPr>
        <p:blipFill>
          <a:blip r:embed="rId3">
            <a:alphaModFix/>
          </a:blip>
          <a:stretch>
            <a:fillRect/>
          </a:stretch>
        </p:blipFill>
        <p:spPr>
          <a:xfrm>
            <a:off x="5137000" y="3917575"/>
            <a:ext cx="2983900" cy="17306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7"/>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Dataset Description</a:t>
            </a:r>
            <a:endParaRPr/>
          </a:p>
        </p:txBody>
      </p:sp>
      <p:sp>
        <p:nvSpPr>
          <p:cNvPr id="137" name="Google Shape;137;p17"/>
          <p:cNvSpPr txBox="1"/>
          <p:nvPr>
            <p:ph idx="1" type="body"/>
          </p:nvPr>
        </p:nvSpPr>
        <p:spPr>
          <a:xfrm>
            <a:off x="685800" y="1196976"/>
            <a:ext cx="7772400" cy="49833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2200">
                <a:solidFill>
                  <a:schemeClr val="dk1"/>
                </a:solidFill>
                <a:highlight>
                  <a:srgbClr val="FFFFFF"/>
                </a:highlight>
              </a:rPr>
              <a:t>We used the Spotify Music data </a:t>
            </a:r>
            <a:r>
              <a:rPr lang="en-US" sz="2200" u="sng">
                <a:solidFill>
                  <a:schemeClr val="hlink"/>
                </a:solidFill>
                <a:highlight>
                  <a:srgbClr val="FFFFFF"/>
                </a:highlight>
                <a:hlinkClick r:id="rId3"/>
              </a:rPr>
              <a:t>[LINK]</a:t>
            </a:r>
            <a:r>
              <a:rPr lang="en-US" sz="2200">
                <a:solidFill>
                  <a:schemeClr val="dk1"/>
                </a:solidFill>
                <a:highlight>
                  <a:srgbClr val="FFFFFF"/>
                </a:highlight>
              </a:rPr>
              <a:t> which contains </a:t>
            </a:r>
            <a:r>
              <a:rPr b="1" lang="en-US" sz="2200">
                <a:solidFill>
                  <a:schemeClr val="dk1"/>
                </a:solidFill>
                <a:highlight>
                  <a:srgbClr val="FFFFFF"/>
                </a:highlight>
              </a:rPr>
              <a:t>686 songs </a:t>
            </a:r>
            <a:r>
              <a:rPr lang="en-US" sz="2200">
                <a:solidFill>
                  <a:schemeClr val="dk1"/>
                </a:solidFill>
                <a:highlight>
                  <a:srgbClr val="FFFFFF"/>
                </a:highlight>
              </a:rPr>
              <a:t>different artists and multiple genre. All the songs features were extracted using Spotify API.</a:t>
            </a:r>
            <a:endParaRPr sz="2200">
              <a:solidFill>
                <a:schemeClr val="dk1"/>
              </a:solidFill>
              <a:highlight>
                <a:srgbClr val="FFFFFF"/>
              </a:highlight>
            </a:endParaRPr>
          </a:p>
          <a:p>
            <a:pPr indent="0" lvl="0" marL="0" rtl="0" algn="l">
              <a:spcBef>
                <a:spcPts val="1000"/>
              </a:spcBef>
              <a:spcAft>
                <a:spcPts val="0"/>
              </a:spcAft>
              <a:buNone/>
            </a:pPr>
            <a:r>
              <a:t/>
            </a:r>
            <a:endParaRPr/>
          </a:p>
        </p:txBody>
      </p:sp>
      <p:pic>
        <p:nvPicPr>
          <p:cNvPr id="138" name="Google Shape;138;p17"/>
          <p:cNvPicPr preferRelativeResize="0"/>
          <p:nvPr/>
        </p:nvPicPr>
        <p:blipFill>
          <a:blip r:embed="rId4">
            <a:alphaModFix/>
          </a:blip>
          <a:stretch>
            <a:fillRect/>
          </a:stretch>
        </p:blipFill>
        <p:spPr>
          <a:xfrm>
            <a:off x="6129700" y="2268725"/>
            <a:ext cx="2174650" cy="3911550"/>
          </a:xfrm>
          <a:prstGeom prst="rect">
            <a:avLst/>
          </a:prstGeom>
          <a:noFill/>
          <a:ln>
            <a:noFill/>
          </a:ln>
        </p:spPr>
      </p:pic>
      <p:pic>
        <p:nvPicPr>
          <p:cNvPr id="139" name="Google Shape;139;p17"/>
          <p:cNvPicPr preferRelativeResize="0"/>
          <p:nvPr/>
        </p:nvPicPr>
        <p:blipFill>
          <a:blip r:embed="rId5">
            <a:alphaModFix/>
          </a:blip>
          <a:stretch>
            <a:fillRect/>
          </a:stretch>
        </p:blipFill>
        <p:spPr>
          <a:xfrm>
            <a:off x="599325" y="2910725"/>
            <a:ext cx="5295176" cy="2627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8"/>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DataSet Preprocessing</a:t>
            </a:r>
            <a:endParaRPr/>
          </a:p>
        </p:txBody>
      </p:sp>
      <p:sp>
        <p:nvSpPr>
          <p:cNvPr id="145" name="Google Shape;145;p18"/>
          <p:cNvSpPr txBox="1"/>
          <p:nvPr>
            <p:ph idx="1" type="body"/>
          </p:nvPr>
        </p:nvSpPr>
        <p:spPr>
          <a:xfrm>
            <a:off x="567350" y="1361275"/>
            <a:ext cx="3454200" cy="4485000"/>
          </a:xfrm>
          <a:prstGeom prst="rect">
            <a:avLst/>
          </a:prstGeom>
        </p:spPr>
        <p:txBody>
          <a:bodyPr anchorCtr="0" anchor="t" bIns="45700" lIns="91425" spcFirstLastPara="1" rIns="91425" wrap="square" tIns="45700">
            <a:noAutofit/>
          </a:bodyPr>
          <a:lstStyle/>
          <a:p>
            <a:pPr indent="-340201" lvl="0" marL="457200" rtl="0" algn="l">
              <a:lnSpc>
                <a:spcPct val="95000"/>
              </a:lnSpc>
              <a:spcBef>
                <a:spcPts val="1000"/>
              </a:spcBef>
              <a:spcAft>
                <a:spcPts val="0"/>
              </a:spcAft>
              <a:buSzPts val="1758"/>
              <a:buChar char="●"/>
            </a:pPr>
            <a:r>
              <a:rPr lang="en-US" sz="1757"/>
              <a:t>Categorical Features such as name, album, artist, and id are dropped.</a:t>
            </a:r>
            <a:endParaRPr sz="1757"/>
          </a:p>
          <a:p>
            <a:pPr indent="-340201" lvl="0" marL="457200" rtl="0" algn="l">
              <a:lnSpc>
                <a:spcPct val="95000"/>
              </a:lnSpc>
              <a:spcBef>
                <a:spcPts val="1000"/>
              </a:spcBef>
              <a:spcAft>
                <a:spcPts val="0"/>
              </a:spcAft>
              <a:buSzPts val="1758"/>
              <a:buChar char="●"/>
            </a:pPr>
            <a:r>
              <a:rPr lang="en-US" sz="1757"/>
              <a:t>Numerical Features are standardised to ensure they have a mean of 0 and a standard deviation of 1.</a:t>
            </a:r>
            <a:endParaRPr sz="1757"/>
          </a:p>
          <a:p>
            <a:pPr indent="-340201" lvl="0" marL="457200" rtl="0" algn="l">
              <a:lnSpc>
                <a:spcPct val="95000"/>
              </a:lnSpc>
              <a:spcBef>
                <a:spcPts val="1000"/>
              </a:spcBef>
              <a:spcAft>
                <a:spcPts val="0"/>
              </a:spcAft>
              <a:buSzPts val="1758"/>
              <a:buChar char="●"/>
            </a:pPr>
            <a:r>
              <a:rPr lang="en-US" sz="1757"/>
              <a:t>Label encoding of categorical target label mood.</a:t>
            </a:r>
            <a:endParaRPr sz="1757"/>
          </a:p>
          <a:p>
            <a:pPr indent="-340201" lvl="0" marL="457200" rtl="0" algn="l">
              <a:lnSpc>
                <a:spcPct val="95000"/>
              </a:lnSpc>
              <a:spcBef>
                <a:spcPts val="1000"/>
              </a:spcBef>
              <a:spcAft>
                <a:spcPts val="0"/>
              </a:spcAft>
              <a:buSzPts val="1758"/>
              <a:buChar char="●"/>
            </a:pPr>
            <a:r>
              <a:rPr lang="en-US" sz="1757"/>
              <a:t>Feature Selection has been been done using Random Forest and based on the avg. impurity loss time signature and key are dropped.</a:t>
            </a:r>
            <a:endParaRPr sz="1757"/>
          </a:p>
          <a:p>
            <a:pPr indent="0" lvl="0" marL="457200" rtl="0" algn="l">
              <a:lnSpc>
                <a:spcPct val="95000"/>
              </a:lnSpc>
              <a:spcBef>
                <a:spcPts val="1000"/>
              </a:spcBef>
              <a:spcAft>
                <a:spcPts val="0"/>
              </a:spcAft>
              <a:buSzPts val="1018"/>
              <a:buNone/>
            </a:pPr>
            <a:r>
              <a:t/>
            </a:r>
            <a:endParaRPr sz="1942"/>
          </a:p>
        </p:txBody>
      </p:sp>
      <p:pic>
        <p:nvPicPr>
          <p:cNvPr id="146" name="Google Shape;146;p18"/>
          <p:cNvPicPr preferRelativeResize="0"/>
          <p:nvPr/>
        </p:nvPicPr>
        <p:blipFill>
          <a:blip r:embed="rId3">
            <a:alphaModFix/>
          </a:blip>
          <a:stretch>
            <a:fillRect/>
          </a:stretch>
        </p:blipFill>
        <p:spPr>
          <a:xfrm>
            <a:off x="3943725" y="1821374"/>
            <a:ext cx="4838950" cy="3018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9"/>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Dataset Visualisation</a:t>
            </a:r>
            <a:endParaRPr/>
          </a:p>
        </p:txBody>
      </p:sp>
      <p:sp>
        <p:nvSpPr>
          <p:cNvPr id="152" name="Google Shape;152;p19"/>
          <p:cNvSpPr txBox="1"/>
          <p:nvPr>
            <p:ph idx="1" type="body"/>
          </p:nvPr>
        </p:nvSpPr>
        <p:spPr>
          <a:xfrm>
            <a:off x="6490200" y="2407725"/>
            <a:ext cx="2473500" cy="1553100"/>
          </a:xfrm>
          <a:prstGeom prst="rect">
            <a:avLst/>
          </a:prstGeom>
        </p:spPr>
        <p:txBody>
          <a:bodyPr anchorCtr="0" anchor="t" bIns="45700" lIns="91425" spcFirstLastPara="1" rIns="91425" wrap="square" tIns="45700">
            <a:normAutofit lnSpcReduction="10000"/>
          </a:bodyPr>
          <a:lstStyle/>
          <a:p>
            <a:pPr indent="0" lvl="0" marL="457200" rtl="0" algn="l">
              <a:lnSpc>
                <a:spcPct val="115000"/>
              </a:lnSpc>
              <a:spcBef>
                <a:spcPts val="0"/>
              </a:spcBef>
              <a:spcAft>
                <a:spcPts val="0"/>
              </a:spcAft>
              <a:buNone/>
            </a:pPr>
            <a:r>
              <a:rPr b="1" lang="en-US" sz="1500"/>
              <a:t>Positive Correlation: </a:t>
            </a:r>
            <a:endParaRPr sz="1500"/>
          </a:p>
          <a:p>
            <a:pPr indent="0" lvl="0" marL="457200" rtl="0" algn="l">
              <a:lnSpc>
                <a:spcPct val="115000"/>
              </a:lnSpc>
              <a:spcBef>
                <a:spcPts val="0"/>
              </a:spcBef>
              <a:spcAft>
                <a:spcPts val="0"/>
              </a:spcAft>
              <a:buNone/>
            </a:pPr>
            <a:r>
              <a:rPr lang="en-US" sz="1500"/>
              <a:t>Energy and Loudness</a:t>
            </a:r>
            <a:endParaRPr sz="1500"/>
          </a:p>
          <a:p>
            <a:pPr indent="0" lvl="0" marL="457200" rtl="0" algn="l">
              <a:lnSpc>
                <a:spcPct val="115000"/>
              </a:lnSpc>
              <a:spcBef>
                <a:spcPts val="0"/>
              </a:spcBef>
              <a:spcAft>
                <a:spcPts val="0"/>
              </a:spcAft>
              <a:buNone/>
            </a:pPr>
            <a:r>
              <a:t/>
            </a:r>
            <a:endParaRPr sz="1500"/>
          </a:p>
          <a:p>
            <a:pPr indent="0" lvl="0" marL="457200" rtl="0" algn="l">
              <a:lnSpc>
                <a:spcPct val="115000"/>
              </a:lnSpc>
              <a:spcBef>
                <a:spcPts val="0"/>
              </a:spcBef>
              <a:spcAft>
                <a:spcPts val="0"/>
              </a:spcAft>
              <a:buNone/>
            </a:pPr>
            <a:r>
              <a:rPr b="1" lang="en-US" sz="1500"/>
              <a:t>Negative Correlation:</a:t>
            </a:r>
            <a:r>
              <a:rPr lang="en-US" sz="1500"/>
              <a:t> Acousticness and Energy</a:t>
            </a:r>
            <a:endParaRPr sz="1500"/>
          </a:p>
        </p:txBody>
      </p:sp>
      <p:pic>
        <p:nvPicPr>
          <p:cNvPr id="153" name="Google Shape;153;p19"/>
          <p:cNvPicPr preferRelativeResize="0"/>
          <p:nvPr/>
        </p:nvPicPr>
        <p:blipFill>
          <a:blip r:embed="rId3">
            <a:alphaModFix/>
          </a:blip>
          <a:stretch>
            <a:fillRect/>
          </a:stretch>
        </p:blipFill>
        <p:spPr>
          <a:xfrm>
            <a:off x="685800" y="1290300"/>
            <a:ext cx="5610075" cy="49104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0"/>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 Visualization</a:t>
            </a:r>
            <a:endParaRPr/>
          </a:p>
        </p:txBody>
      </p:sp>
      <p:sp>
        <p:nvSpPr>
          <p:cNvPr id="159" name="Google Shape;159;p20"/>
          <p:cNvSpPr txBox="1"/>
          <p:nvPr>
            <p:ph idx="1" type="body"/>
          </p:nvPr>
        </p:nvSpPr>
        <p:spPr>
          <a:xfrm>
            <a:off x="262350" y="5192425"/>
            <a:ext cx="8619300" cy="671400"/>
          </a:xfrm>
          <a:prstGeom prst="rect">
            <a:avLst/>
          </a:prstGeom>
        </p:spPr>
        <p:txBody>
          <a:bodyPr anchorCtr="0" anchor="t" bIns="45700" lIns="91425" spcFirstLastPara="1" rIns="91425" wrap="square" tIns="45700">
            <a:noAutofit/>
          </a:bodyPr>
          <a:lstStyle/>
          <a:p>
            <a:pPr indent="0" lvl="0" marL="457200" rtl="0" algn="l">
              <a:lnSpc>
                <a:spcPct val="115000"/>
              </a:lnSpc>
              <a:spcBef>
                <a:spcPts val="0"/>
              </a:spcBef>
              <a:spcAft>
                <a:spcPts val="0"/>
              </a:spcAft>
              <a:buNone/>
            </a:pPr>
            <a:r>
              <a:rPr lang="en-US" sz="1800"/>
              <a:t>Moods are clearly separable (in separate clusters) except for energetic and happy songs, where there is a some amount of overlap. </a:t>
            </a:r>
            <a:endParaRPr sz="3100"/>
          </a:p>
        </p:txBody>
      </p:sp>
      <p:pic>
        <p:nvPicPr>
          <p:cNvPr id="160" name="Google Shape;160;p20"/>
          <p:cNvPicPr preferRelativeResize="0"/>
          <p:nvPr/>
        </p:nvPicPr>
        <p:blipFill>
          <a:blip r:embed="rId3">
            <a:alphaModFix/>
          </a:blip>
          <a:stretch>
            <a:fillRect/>
          </a:stretch>
        </p:blipFill>
        <p:spPr>
          <a:xfrm>
            <a:off x="291438" y="1623761"/>
            <a:ext cx="4516779" cy="2873315"/>
          </a:xfrm>
          <a:prstGeom prst="rect">
            <a:avLst/>
          </a:prstGeom>
          <a:noFill/>
          <a:ln>
            <a:noFill/>
          </a:ln>
        </p:spPr>
      </p:pic>
      <p:pic>
        <p:nvPicPr>
          <p:cNvPr id="161" name="Google Shape;161;p20"/>
          <p:cNvPicPr preferRelativeResize="0"/>
          <p:nvPr/>
        </p:nvPicPr>
        <p:blipFill>
          <a:blip r:embed="rId4">
            <a:alphaModFix/>
          </a:blip>
          <a:stretch>
            <a:fillRect/>
          </a:stretch>
        </p:blipFill>
        <p:spPr>
          <a:xfrm>
            <a:off x="4304957" y="1623750"/>
            <a:ext cx="4547604" cy="2873324"/>
          </a:xfrm>
          <a:prstGeom prst="rect">
            <a:avLst/>
          </a:prstGeom>
          <a:noFill/>
          <a:ln>
            <a:noFill/>
          </a:ln>
        </p:spPr>
      </p:pic>
      <p:sp>
        <p:nvSpPr>
          <p:cNvPr id="162" name="Google Shape;162;p20"/>
          <p:cNvSpPr txBox="1"/>
          <p:nvPr>
            <p:ph idx="1" type="body"/>
          </p:nvPr>
        </p:nvSpPr>
        <p:spPr>
          <a:xfrm>
            <a:off x="1029125" y="4560925"/>
            <a:ext cx="2698200" cy="385800"/>
          </a:xfrm>
          <a:prstGeom prst="rect">
            <a:avLst/>
          </a:prstGeom>
        </p:spPr>
        <p:txBody>
          <a:bodyPr anchorCtr="0" anchor="t" bIns="45700" lIns="91425" spcFirstLastPara="1" rIns="91425" wrap="square" tIns="45700">
            <a:noAutofit/>
          </a:bodyPr>
          <a:lstStyle/>
          <a:p>
            <a:pPr indent="0" lvl="0" marL="457200" rtl="0" algn="l">
              <a:lnSpc>
                <a:spcPct val="115000"/>
              </a:lnSpc>
              <a:spcBef>
                <a:spcPts val="0"/>
              </a:spcBef>
              <a:spcAft>
                <a:spcPts val="0"/>
              </a:spcAft>
              <a:buNone/>
            </a:pPr>
            <a:r>
              <a:rPr b="1" lang="en-US" sz="1200"/>
              <a:t>Principal Component Analysis</a:t>
            </a:r>
            <a:endParaRPr b="1" sz="1200"/>
          </a:p>
        </p:txBody>
      </p:sp>
      <p:sp>
        <p:nvSpPr>
          <p:cNvPr id="163" name="Google Shape;163;p20"/>
          <p:cNvSpPr txBox="1"/>
          <p:nvPr>
            <p:ph idx="1" type="body"/>
          </p:nvPr>
        </p:nvSpPr>
        <p:spPr>
          <a:xfrm>
            <a:off x="4755800" y="4560925"/>
            <a:ext cx="3529200" cy="385800"/>
          </a:xfrm>
          <a:prstGeom prst="rect">
            <a:avLst/>
          </a:prstGeom>
        </p:spPr>
        <p:txBody>
          <a:bodyPr anchorCtr="0" anchor="t" bIns="45700" lIns="91425" spcFirstLastPara="1" rIns="91425" wrap="square" tIns="45700">
            <a:noAutofit/>
          </a:bodyPr>
          <a:lstStyle/>
          <a:p>
            <a:pPr indent="0" lvl="0" marL="0" rtl="0" algn="l">
              <a:lnSpc>
                <a:spcPct val="149565"/>
              </a:lnSpc>
              <a:spcBef>
                <a:spcPts val="0"/>
              </a:spcBef>
              <a:spcAft>
                <a:spcPts val="0"/>
              </a:spcAft>
              <a:buClr>
                <a:schemeClr val="dk1"/>
              </a:buClr>
              <a:buSzPts val="275"/>
              <a:buFont typeface="Arial"/>
              <a:buNone/>
            </a:pPr>
            <a:r>
              <a:rPr b="1" lang="en-US" sz="1100">
                <a:solidFill>
                  <a:srgbClr val="242424"/>
                </a:solidFill>
                <a:highlight>
                  <a:srgbClr val="FFFFFF"/>
                </a:highlight>
                <a:latin typeface="Arial"/>
                <a:ea typeface="Arial"/>
                <a:cs typeface="Arial"/>
                <a:sym typeface="Arial"/>
              </a:rPr>
              <a:t>T-distributed Stochastic Neighbor Embedding</a:t>
            </a:r>
            <a:endParaRPr b="1" sz="1100">
              <a:solidFill>
                <a:srgbClr val="242424"/>
              </a:solidFill>
              <a:highlight>
                <a:srgbClr val="FFFFFF"/>
              </a:highlight>
              <a:latin typeface="Arial"/>
              <a:ea typeface="Arial"/>
              <a:cs typeface="Arial"/>
              <a:sym typeface="Arial"/>
            </a:endParaRPr>
          </a:p>
          <a:p>
            <a:pPr indent="0" lvl="0" marL="0" rtl="0" algn="l">
              <a:lnSpc>
                <a:spcPct val="95000"/>
              </a:lnSpc>
              <a:spcBef>
                <a:spcPts val="0"/>
              </a:spcBef>
              <a:spcAft>
                <a:spcPts val="0"/>
              </a:spcAft>
              <a:buSzPts val="275"/>
              <a:buNone/>
            </a:pPr>
            <a:r>
              <a:t/>
            </a:r>
            <a:endParaRPr b="1" sz="553"/>
          </a:p>
        </p:txBody>
      </p:sp>
      <p:sp>
        <p:nvSpPr>
          <p:cNvPr id="164" name="Google Shape;164;p20"/>
          <p:cNvSpPr txBox="1"/>
          <p:nvPr>
            <p:ph idx="1" type="body"/>
          </p:nvPr>
        </p:nvSpPr>
        <p:spPr>
          <a:xfrm>
            <a:off x="2760300" y="1237950"/>
            <a:ext cx="2698200" cy="385800"/>
          </a:xfrm>
          <a:prstGeom prst="rect">
            <a:avLst/>
          </a:prstGeom>
        </p:spPr>
        <p:txBody>
          <a:bodyPr anchorCtr="0" anchor="t" bIns="45700" lIns="91425" spcFirstLastPara="1" rIns="91425" wrap="square" tIns="45700">
            <a:noAutofit/>
          </a:bodyPr>
          <a:lstStyle/>
          <a:p>
            <a:pPr indent="0" lvl="0" marL="457200" rtl="0" algn="l">
              <a:lnSpc>
                <a:spcPct val="115000"/>
              </a:lnSpc>
              <a:spcBef>
                <a:spcPts val="0"/>
              </a:spcBef>
              <a:spcAft>
                <a:spcPts val="0"/>
              </a:spcAft>
              <a:buNone/>
            </a:pPr>
            <a:r>
              <a:rPr b="1" lang="en-US" sz="1500" u="sng"/>
              <a:t>Dimensionality</a:t>
            </a:r>
            <a:r>
              <a:rPr b="1" lang="en-US" sz="1500" u="sng"/>
              <a:t> Reduction</a:t>
            </a:r>
            <a:endParaRPr b="1" sz="1500" u="sng"/>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1"/>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Methodology</a:t>
            </a:r>
            <a:endParaRPr/>
          </a:p>
        </p:txBody>
      </p:sp>
      <p:pic>
        <p:nvPicPr>
          <p:cNvPr id="170" name="Google Shape;170;p21"/>
          <p:cNvPicPr preferRelativeResize="0"/>
          <p:nvPr/>
        </p:nvPicPr>
        <p:blipFill>
          <a:blip r:embed="rId3">
            <a:alphaModFix/>
          </a:blip>
          <a:stretch>
            <a:fillRect/>
          </a:stretch>
        </p:blipFill>
        <p:spPr>
          <a:xfrm>
            <a:off x="6766225" y="4233675"/>
            <a:ext cx="1154150" cy="1154150"/>
          </a:xfrm>
          <a:prstGeom prst="rect">
            <a:avLst/>
          </a:prstGeom>
          <a:noFill/>
          <a:ln>
            <a:noFill/>
          </a:ln>
        </p:spPr>
      </p:pic>
      <p:pic>
        <p:nvPicPr>
          <p:cNvPr id="171" name="Google Shape;171;p21"/>
          <p:cNvPicPr preferRelativeResize="0"/>
          <p:nvPr/>
        </p:nvPicPr>
        <p:blipFill>
          <a:blip r:embed="rId4">
            <a:alphaModFix/>
          </a:blip>
          <a:stretch>
            <a:fillRect/>
          </a:stretch>
        </p:blipFill>
        <p:spPr>
          <a:xfrm>
            <a:off x="1044625" y="1996775"/>
            <a:ext cx="985175" cy="985175"/>
          </a:xfrm>
          <a:prstGeom prst="rect">
            <a:avLst/>
          </a:prstGeom>
          <a:noFill/>
          <a:ln>
            <a:noFill/>
          </a:ln>
        </p:spPr>
      </p:pic>
      <p:pic>
        <p:nvPicPr>
          <p:cNvPr id="172" name="Google Shape;172;p21"/>
          <p:cNvPicPr preferRelativeResize="0"/>
          <p:nvPr/>
        </p:nvPicPr>
        <p:blipFill>
          <a:blip r:embed="rId5">
            <a:alphaModFix/>
          </a:blip>
          <a:stretch>
            <a:fillRect/>
          </a:stretch>
        </p:blipFill>
        <p:spPr>
          <a:xfrm>
            <a:off x="6442825" y="1780962"/>
            <a:ext cx="1386800" cy="1386800"/>
          </a:xfrm>
          <a:prstGeom prst="rect">
            <a:avLst/>
          </a:prstGeom>
          <a:noFill/>
          <a:ln>
            <a:noFill/>
          </a:ln>
        </p:spPr>
      </p:pic>
      <p:sp>
        <p:nvSpPr>
          <p:cNvPr id="173" name="Google Shape;173;p21"/>
          <p:cNvSpPr txBox="1"/>
          <p:nvPr/>
        </p:nvSpPr>
        <p:spPr>
          <a:xfrm>
            <a:off x="808775" y="2993750"/>
            <a:ext cx="16521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Calibri"/>
                <a:ea typeface="Calibri"/>
                <a:cs typeface="Calibri"/>
                <a:sym typeface="Calibri"/>
              </a:rPr>
              <a:t>Logistic Regression</a:t>
            </a:r>
            <a:endParaRPr b="1">
              <a:latin typeface="Calibri"/>
              <a:ea typeface="Calibri"/>
              <a:cs typeface="Calibri"/>
              <a:sym typeface="Calibri"/>
            </a:endParaRPr>
          </a:p>
        </p:txBody>
      </p:sp>
      <p:pic>
        <p:nvPicPr>
          <p:cNvPr id="174" name="Google Shape;174;p21"/>
          <p:cNvPicPr preferRelativeResize="0"/>
          <p:nvPr/>
        </p:nvPicPr>
        <p:blipFill>
          <a:blip r:embed="rId6">
            <a:alphaModFix/>
          </a:blip>
          <a:stretch>
            <a:fillRect/>
          </a:stretch>
        </p:blipFill>
        <p:spPr>
          <a:xfrm>
            <a:off x="4036825" y="4028800"/>
            <a:ext cx="1090925" cy="1090925"/>
          </a:xfrm>
          <a:prstGeom prst="rect">
            <a:avLst/>
          </a:prstGeom>
          <a:noFill/>
          <a:ln>
            <a:noFill/>
          </a:ln>
        </p:spPr>
      </p:pic>
      <p:pic>
        <p:nvPicPr>
          <p:cNvPr id="175" name="Google Shape;175;p21"/>
          <p:cNvPicPr preferRelativeResize="0"/>
          <p:nvPr/>
        </p:nvPicPr>
        <p:blipFill rotWithShape="1">
          <a:blip r:embed="rId7">
            <a:alphaModFix/>
          </a:blip>
          <a:srcRect b="14402" l="7283" r="7632" t="21814"/>
          <a:stretch/>
        </p:blipFill>
        <p:spPr>
          <a:xfrm>
            <a:off x="3700775" y="1890500"/>
            <a:ext cx="1652035" cy="1238525"/>
          </a:xfrm>
          <a:prstGeom prst="rect">
            <a:avLst/>
          </a:prstGeom>
          <a:noFill/>
          <a:ln>
            <a:noFill/>
          </a:ln>
        </p:spPr>
      </p:pic>
      <p:sp>
        <p:nvSpPr>
          <p:cNvPr id="176" name="Google Shape;176;p21"/>
          <p:cNvSpPr txBox="1"/>
          <p:nvPr/>
        </p:nvSpPr>
        <p:spPr>
          <a:xfrm>
            <a:off x="3651625" y="2970325"/>
            <a:ext cx="1839600" cy="3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Calibri"/>
                <a:ea typeface="Calibri"/>
                <a:cs typeface="Calibri"/>
                <a:sym typeface="Calibri"/>
              </a:rPr>
              <a:t>Gaussian Naive Bayes</a:t>
            </a:r>
            <a:endParaRPr b="1">
              <a:latin typeface="Calibri"/>
              <a:ea typeface="Calibri"/>
              <a:cs typeface="Calibri"/>
              <a:sym typeface="Calibri"/>
            </a:endParaRPr>
          </a:p>
        </p:txBody>
      </p:sp>
      <p:pic>
        <p:nvPicPr>
          <p:cNvPr id="177" name="Google Shape;177;p21"/>
          <p:cNvPicPr preferRelativeResize="0"/>
          <p:nvPr/>
        </p:nvPicPr>
        <p:blipFill>
          <a:blip r:embed="rId5">
            <a:alphaModFix/>
          </a:blip>
          <a:stretch>
            <a:fillRect/>
          </a:stretch>
        </p:blipFill>
        <p:spPr>
          <a:xfrm>
            <a:off x="1618250" y="4308956"/>
            <a:ext cx="700625" cy="700625"/>
          </a:xfrm>
          <a:prstGeom prst="rect">
            <a:avLst/>
          </a:prstGeom>
          <a:noFill/>
          <a:ln>
            <a:noFill/>
          </a:ln>
        </p:spPr>
      </p:pic>
      <p:sp>
        <p:nvSpPr>
          <p:cNvPr id="178" name="Google Shape;178;p21"/>
          <p:cNvSpPr txBox="1"/>
          <p:nvPr/>
        </p:nvSpPr>
        <p:spPr>
          <a:xfrm>
            <a:off x="6681963" y="3059738"/>
            <a:ext cx="1238400" cy="3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Calibri"/>
                <a:ea typeface="Calibri"/>
                <a:cs typeface="Calibri"/>
                <a:sym typeface="Calibri"/>
              </a:rPr>
              <a:t>Decision Tree</a:t>
            </a:r>
            <a:endParaRPr b="1">
              <a:latin typeface="Calibri"/>
              <a:ea typeface="Calibri"/>
              <a:cs typeface="Calibri"/>
              <a:sym typeface="Calibri"/>
            </a:endParaRPr>
          </a:p>
        </p:txBody>
      </p:sp>
      <p:pic>
        <p:nvPicPr>
          <p:cNvPr id="179" name="Google Shape;179;p21"/>
          <p:cNvPicPr preferRelativeResize="0"/>
          <p:nvPr/>
        </p:nvPicPr>
        <p:blipFill>
          <a:blip r:embed="rId5">
            <a:alphaModFix/>
          </a:blip>
          <a:stretch>
            <a:fillRect/>
          </a:stretch>
        </p:blipFill>
        <p:spPr>
          <a:xfrm>
            <a:off x="1013125" y="4279725"/>
            <a:ext cx="671400" cy="671400"/>
          </a:xfrm>
          <a:prstGeom prst="rect">
            <a:avLst/>
          </a:prstGeom>
          <a:noFill/>
          <a:ln>
            <a:noFill/>
          </a:ln>
        </p:spPr>
      </p:pic>
      <p:pic>
        <p:nvPicPr>
          <p:cNvPr id="180" name="Google Shape;180;p21"/>
          <p:cNvPicPr preferRelativeResize="0"/>
          <p:nvPr/>
        </p:nvPicPr>
        <p:blipFill rotWithShape="1">
          <a:blip r:embed="rId5">
            <a:alphaModFix/>
          </a:blip>
          <a:srcRect b="0" l="4950" r="-4949" t="0"/>
          <a:stretch/>
        </p:blipFill>
        <p:spPr>
          <a:xfrm>
            <a:off x="1295775" y="4685931"/>
            <a:ext cx="700625" cy="700625"/>
          </a:xfrm>
          <a:prstGeom prst="rect">
            <a:avLst/>
          </a:prstGeom>
          <a:noFill/>
          <a:ln>
            <a:noFill/>
          </a:ln>
        </p:spPr>
      </p:pic>
      <p:sp>
        <p:nvSpPr>
          <p:cNvPr id="181" name="Google Shape;181;p21"/>
          <p:cNvSpPr txBox="1"/>
          <p:nvPr/>
        </p:nvSpPr>
        <p:spPr>
          <a:xfrm>
            <a:off x="1026875" y="5386650"/>
            <a:ext cx="1434000" cy="3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Calibri"/>
                <a:ea typeface="Calibri"/>
                <a:cs typeface="Calibri"/>
                <a:sym typeface="Calibri"/>
              </a:rPr>
              <a:t>Random Forest</a:t>
            </a:r>
            <a:endParaRPr b="1">
              <a:latin typeface="Calibri"/>
              <a:ea typeface="Calibri"/>
              <a:cs typeface="Calibri"/>
              <a:sym typeface="Calibri"/>
            </a:endParaRPr>
          </a:p>
        </p:txBody>
      </p:sp>
      <p:sp>
        <p:nvSpPr>
          <p:cNvPr id="182" name="Google Shape;182;p21"/>
          <p:cNvSpPr txBox="1"/>
          <p:nvPr/>
        </p:nvSpPr>
        <p:spPr>
          <a:xfrm>
            <a:off x="3735213" y="5427075"/>
            <a:ext cx="2205000" cy="8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Calibri"/>
                <a:ea typeface="Calibri"/>
                <a:cs typeface="Calibri"/>
                <a:sym typeface="Calibri"/>
              </a:rPr>
              <a:t>Support Vector Machine</a:t>
            </a:r>
            <a:endParaRPr b="1">
              <a:latin typeface="Calibri"/>
              <a:ea typeface="Calibri"/>
              <a:cs typeface="Calibri"/>
              <a:sym typeface="Calibri"/>
            </a:endParaRPr>
          </a:p>
          <a:p>
            <a:pPr indent="-304800" lvl="0" marL="457200" rtl="0" algn="l">
              <a:spcBef>
                <a:spcPts val="0"/>
              </a:spcBef>
              <a:spcAft>
                <a:spcPts val="0"/>
              </a:spcAft>
              <a:buSzPts val="1200"/>
              <a:buFont typeface="Calibri"/>
              <a:buChar char="●"/>
            </a:pPr>
            <a:r>
              <a:rPr b="1" lang="en-US" sz="1200">
                <a:latin typeface="Calibri"/>
                <a:ea typeface="Calibri"/>
                <a:cs typeface="Calibri"/>
                <a:sym typeface="Calibri"/>
              </a:rPr>
              <a:t>Linear</a:t>
            </a:r>
            <a:endParaRPr b="1"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b="1" lang="en-US" sz="1200">
                <a:latin typeface="Calibri"/>
                <a:ea typeface="Calibri"/>
                <a:cs typeface="Calibri"/>
                <a:sym typeface="Calibri"/>
              </a:rPr>
              <a:t>Polynomial</a:t>
            </a:r>
            <a:endParaRPr b="1"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b="1" lang="en-US" sz="1200">
                <a:latin typeface="Calibri"/>
                <a:ea typeface="Calibri"/>
                <a:cs typeface="Calibri"/>
                <a:sym typeface="Calibri"/>
              </a:rPr>
              <a:t>RBF</a:t>
            </a:r>
            <a:endParaRPr b="1" sz="1200">
              <a:latin typeface="Calibri"/>
              <a:ea typeface="Calibri"/>
              <a:cs typeface="Calibri"/>
              <a:sym typeface="Calibri"/>
            </a:endParaRPr>
          </a:p>
        </p:txBody>
      </p:sp>
      <p:sp>
        <p:nvSpPr>
          <p:cNvPr id="183" name="Google Shape;183;p21"/>
          <p:cNvSpPr txBox="1"/>
          <p:nvPr/>
        </p:nvSpPr>
        <p:spPr>
          <a:xfrm>
            <a:off x="6680500" y="5314175"/>
            <a:ext cx="1652100" cy="3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Calibri"/>
                <a:ea typeface="Calibri"/>
                <a:cs typeface="Calibri"/>
                <a:sym typeface="Calibri"/>
              </a:rPr>
              <a:t>XGBoost Classifier</a:t>
            </a:r>
            <a:endParaRPr b="1">
              <a:latin typeface="Calibri"/>
              <a:ea typeface="Calibri"/>
              <a:cs typeface="Calibri"/>
              <a:sym typeface="Calibri"/>
            </a:endParaRPr>
          </a:p>
        </p:txBody>
      </p:sp>
      <p:sp>
        <p:nvSpPr>
          <p:cNvPr id="184" name="Google Shape;184;p21"/>
          <p:cNvSpPr txBox="1"/>
          <p:nvPr/>
        </p:nvSpPr>
        <p:spPr>
          <a:xfrm>
            <a:off x="2507341" y="1160988"/>
            <a:ext cx="41499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u="sng">
                <a:latin typeface="Calibri"/>
                <a:ea typeface="Calibri"/>
                <a:cs typeface="Calibri"/>
                <a:sym typeface="Calibri"/>
              </a:rPr>
              <a:t>Classifier </a:t>
            </a:r>
            <a:r>
              <a:rPr b="1" lang="en-US" sz="2000" u="sng">
                <a:latin typeface="Calibri"/>
                <a:ea typeface="Calibri"/>
                <a:cs typeface="Calibri"/>
                <a:sym typeface="Calibri"/>
              </a:rPr>
              <a:t>Models Tested up until now</a:t>
            </a:r>
            <a:endParaRPr b="1" sz="2000" u="sng">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