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75" r:id="rId8"/>
    <p:sldId id="264" r:id="rId9"/>
    <p:sldId id="265" r:id="rId10"/>
    <p:sldId id="266" r:id="rId11"/>
    <p:sldId id="270" r:id="rId12"/>
    <p:sldId id="267" r:id="rId13"/>
    <p:sldId id="268" r:id="rId14"/>
    <p:sldId id="263" r:id="rId15"/>
    <p:sldId id="271" r:id="rId16"/>
    <p:sldId id="272" r:id="rId17"/>
    <p:sldId id="269" r:id="rId18"/>
    <p:sldId id="277" r:id="rId19"/>
    <p:sldId id="278" r:id="rId20"/>
    <p:sldId id="279" r:id="rId21"/>
    <p:sldId id="273" r:id="rId22"/>
    <p:sldId id="274" r:id="rId23"/>
    <p:sldId id="276"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92405"/>
          </a:xfrm>
          <a:custGeom>
            <a:avLst/>
            <a:gdLst/>
            <a:ahLst/>
            <a:cxnLst/>
            <a:rect l="l" t="t" r="r" b="b"/>
            <a:pathLst>
              <a:path w="12192000" h="192405">
                <a:moveTo>
                  <a:pt x="0" y="192024"/>
                </a:moveTo>
                <a:lnTo>
                  <a:pt x="12192000" y="192024"/>
                </a:lnTo>
                <a:lnTo>
                  <a:pt x="12192000" y="0"/>
                </a:lnTo>
                <a:lnTo>
                  <a:pt x="0" y="0"/>
                </a:lnTo>
                <a:lnTo>
                  <a:pt x="0" y="192024"/>
                </a:lnTo>
                <a:close/>
              </a:path>
            </a:pathLst>
          </a:custGeom>
          <a:solidFill>
            <a:srgbClr val="4471C4"/>
          </a:solidFill>
        </p:spPr>
        <p:txBody>
          <a:bodyPr wrap="square" lIns="0" tIns="0" rIns="0" bIns="0" rtlCol="0"/>
          <a:lstStyle/>
          <a:p>
            <a:endParaRPr/>
          </a:p>
        </p:txBody>
      </p:sp>
      <p:sp>
        <p:nvSpPr>
          <p:cNvPr id="17" name="bg object 17"/>
          <p:cNvSpPr/>
          <p:nvPr/>
        </p:nvSpPr>
        <p:spPr>
          <a:xfrm>
            <a:off x="0" y="0"/>
            <a:ext cx="12192000" cy="192405"/>
          </a:xfrm>
          <a:custGeom>
            <a:avLst/>
            <a:gdLst/>
            <a:ahLst/>
            <a:cxnLst/>
            <a:rect l="l" t="t" r="r" b="b"/>
            <a:pathLst>
              <a:path w="12192000" h="192405">
                <a:moveTo>
                  <a:pt x="0" y="192024"/>
                </a:moveTo>
                <a:lnTo>
                  <a:pt x="12192000" y="192024"/>
                </a:lnTo>
                <a:lnTo>
                  <a:pt x="12192000" y="0"/>
                </a:lnTo>
              </a:path>
              <a:path w="12192000" h="192405">
                <a:moveTo>
                  <a:pt x="0" y="0"/>
                </a:moveTo>
                <a:lnTo>
                  <a:pt x="0" y="192024"/>
                </a:lnTo>
              </a:path>
            </a:pathLst>
          </a:custGeom>
          <a:ln w="12700">
            <a:solidFill>
              <a:srgbClr val="172C51"/>
            </a:solidFill>
          </a:ln>
        </p:spPr>
        <p:txBody>
          <a:bodyPr wrap="square" lIns="0" tIns="0" rIns="0" bIns="0" rtlCol="0"/>
          <a:lstStyle/>
          <a:p>
            <a:endParaRPr/>
          </a:p>
        </p:txBody>
      </p:sp>
      <p:sp>
        <p:nvSpPr>
          <p:cNvPr id="18" name="bg object 18"/>
          <p:cNvSpPr/>
          <p:nvPr/>
        </p:nvSpPr>
        <p:spPr>
          <a:xfrm>
            <a:off x="0" y="6601967"/>
            <a:ext cx="12192000" cy="256540"/>
          </a:xfrm>
          <a:custGeom>
            <a:avLst/>
            <a:gdLst/>
            <a:ahLst/>
            <a:cxnLst/>
            <a:rect l="l" t="t" r="r" b="b"/>
            <a:pathLst>
              <a:path w="12192000" h="256540">
                <a:moveTo>
                  <a:pt x="12192000" y="0"/>
                </a:moveTo>
                <a:lnTo>
                  <a:pt x="0" y="0"/>
                </a:lnTo>
                <a:lnTo>
                  <a:pt x="0" y="256032"/>
                </a:lnTo>
                <a:lnTo>
                  <a:pt x="12192000" y="256032"/>
                </a:lnTo>
                <a:lnTo>
                  <a:pt x="12192000" y="0"/>
                </a:lnTo>
                <a:close/>
              </a:path>
            </a:pathLst>
          </a:custGeom>
          <a:solidFill>
            <a:srgbClr val="4471C4"/>
          </a:solidFill>
        </p:spPr>
        <p:txBody>
          <a:bodyPr wrap="square" lIns="0" tIns="0" rIns="0" bIns="0" rtlCol="0"/>
          <a:lstStyle/>
          <a:p>
            <a:endParaRPr/>
          </a:p>
        </p:txBody>
      </p:sp>
      <p:sp>
        <p:nvSpPr>
          <p:cNvPr id="19" name="bg object 19"/>
          <p:cNvSpPr/>
          <p:nvPr/>
        </p:nvSpPr>
        <p:spPr>
          <a:xfrm>
            <a:off x="0" y="6601967"/>
            <a:ext cx="12192000" cy="256540"/>
          </a:xfrm>
          <a:custGeom>
            <a:avLst/>
            <a:gdLst/>
            <a:ahLst/>
            <a:cxnLst/>
            <a:rect l="l" t="t" r="r" b="b"/>
            <a:pathLst>
              <a:path w="12192000" h="256540">
                <a:moveTo>
                  <a:pt x="0" y="256032"/>
                </a:moveTo>
                <a:lnTo>
                  <a:pt x="12192000" y="256032"/>
                </a:lnTo>
                <a:lnTo>
                  <a:pt x="12192000" y="0"/>
                </a:lnTo>
                <a:lnTo>
                  <a:pt x="0" y="0"/>
                </a:lnTo>
                <a:lnTo>
                  <a:pt x="0" y="256032"/>
                </a:lnTo>
                <a:close/>
              </a:path>
            </a:pathLst>
          </a:custGeom>
          <a:ln w="12700">
            <a:solidFill>
              <a:srgbClr val="172C51"/>
            </a:solidFill>
          </a:ln>
        </p:spPr>
        <p:txBody>
          <a:bodyPr wrap="square" lIns="0" tIns="0" rIns="0" bIns="0" rtlCol="0"/>
          <a:lstStyle/>
          <a:p>
            <a:endParaRPr/>
          </a:p>
        </p:txBody>
      </p:sp>
      <p:sp>
        <p:nvSpPr>
          <p:cNvPr id="2" name="Holder 2"/>
          <p:cNvSpPr>
            <a:spLocks noGrp="1"/>
          </p:cNvSpPr>
          <p:nvPr>
            <p:ph type="title"/>
          </p:nvPr>
        </p:nvSpPr>
        <p:spPr>
          <a:xfrm>
            <a:off x="4743450" y="3110306"/>
            <a:ext cx="2705100" cy="574675"/>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481990" y="1498219"/>
            <a:ext cx="11228019" cy="3061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bi.nlm.nih.gov/pmc/articles/PMC8469424/"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verywellhealth.com/"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baamboozle.com/tag/five-sense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v7labs.com/blo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58794" y="570047"/>
            <a:ext cx="1469709" cy="1320991"/>
          </a:xfrm>
          <a:prstGeom prst="rect">
            <a:avLst/>
          </a:prstGeom>
        </p:spPr>
      </p:pic>
      <p:sp>
        <p:nvSpPr>
          <p:cNvPr id="3" name="object 3"/>
          <p:cNvSpPr txBox="1">
            <a:spLocks noGrp="1"/>
          </p:cNvSpPr>
          <p:nvPr>
            <p:ph type="title"/>
          </p:nvPr>
        </p:nvSpPr>
        <p:spPr>
          <a:xfrm>
            <a:off x="1524000" y="2264664"/>
            <a:ext cx="9144000" cy="577850"/>
          </a:xfrm>
          <a:prstGeom prst="rect">
            <a:avLst/>
          </a:prstGeom>
          <a:solidFill>
            <a:srgbClr val="FFE699"/>
          </a:solidFill>
        </p:spPr>
        <p:txBody>
          <a:bodyPr vert="horz" wrap="square" lIns="0" tIns="18415" rIns="0" bIns="0" rtlCol="0">
            <a:spAutoFit/>
          </a:bodyPr>
          <a:lstStyle/>
          <a:p>
            <a:pPr marL="281305">
              <a:lnSpc>
                <a:spcPct val="100000"/>
              </a:lnSpc>
              <a:spcBef>
                <a:spcPts val="145"/>
              </a:spcBef>
            </a:pPr>
            <a:r>
              <a:rPr sz="3200" b="0" spc="-5" dirty="0">
                <a:latin typeface="Calibri Light"/>
                <a:cs typeface="Calibri Light"/>
              </a:rPr>
              <a:t>Heart</a:t>
            </a:r>
            <a:r>
              <a:rPr sz="3200" b="0" dirty="0">
                <a:latin typeface="Calibri Light"/>
                <a:cs typeface="Calibri Light"/>
              </a:rPr>
              <a:t> </a:t>
            </a:r>
            <a:r>
              <a:rPr sz="3200" b="0" spc="-20" dirty="0">
                <a:latin typeface="Calibri Light"/>
                <a:cs typeface="Calibri Light"/>
              </a:rPr>
              <a:t>attack </a:t>
            </a:r>
            <a:r>
              <a:rPr sz="3200" b="0" spc="-5" dirty="0">
                <a:latin typeface="Calibri Light"/>
                <a:cs typeface="Calibri Light"/>
              </a:rPr>
              <a:t>prediction</a:t>
            </a:r>
            <a:r>
              <a:rPr sz="3200" b="0" spc="-20" dirty="0">
                <a:latin typeface="Calibri Light"/>
                <a:cs typeface="Calibri Light"/>
              </a:rPr>
              <a:t> </a:t>
            </a:r>
            <a:r>
              <a:rPr sz="3200" b="0" dirty="0">
                <a:latin typeface="Calibri Light"/>
                <a:cs typeface="Calibri Light"/>
              </a:rPr>
              <a:t>using</a:t>
            </a:r>
            <a:r>
              <a:rPr sz="3200" b="0" spc="-10" dirty="0">
                <a:latin typeface="Calibri Light"/>
                <a:cs typeface="Calibri Light"/>
              </a:rPr>
              <a:t> </a:t>
            </a:r>
            <a:r>
              <a:rPr sz="3200" b="0" dirty="0">
                <a:latin typeface="Calibri Light"/>
                <a:cs typeface="Calibri Light"/>
              </a:rPr>
              <a:t>Multi-Modal</a:t>
            </a:r>
            <a:r>
              <a:rPr sz="3200" b="0" spc="-25" dirty="0">
                <a:latin typeface="Calibri Light"/>
                <a:cs typeface="Calibri Light"/>
              </a:rPr>
              <a:t> </a:t>
            </a:r>
            <a:r>
              <a:rPr sz="3200" b="0" spc="-5" dirty="0">
                <a:latin typeface="Calibri Light"/>
                <a:cs typeface="Calibri Light"/>
              </a:rPr>
              <a:t>technique</a:t>
            </a:r>
            <a:endParaRPr sz="3200">
              <a:latin typeface="Calibri Light"/>
              <a:cs typeface="Calibri Light"/>
            </a:endParaRPr>
          </a:p>
        </p:txBody>
      </p:sp>
      <p:sp>
        <p:nvSpPr>
          <p:cNvPr id="4" name="object 4"/>
          <p:cNvSpPr txBox="1"/>
          <p:nvPr/>
        </p:nvSpPr>
        <p:spPr>
          <a:xfrm>
            <a:off x="2433573" y="3670757"/>
            <a:ext cx="7325359" cy="2308225"/>
          </a:xfrm>
          <a:prstGeom prst="rect">
            <a:avLst/>
          </a:prstGeom>
        </p:spPr>
        <p:txBody>
          <a:bodyPr vert="horz" wrap="square" lIns="0" tIns="12700" rIns="0" bIns="0" rtlCol="0">
            <a:spAutoFit/>
          </a:bodyPr>
          <a:lstStyle/>
          <a:p>
            <a:pPr algn="ctr">
              <a:lnSpc>
                <a:spcPct val="100000"/>
              </a:lnSpc>
              <a:spcBef>
                <a:spcPts val="100"/>
              </a:spcBef>
            </a:pPr>
            <a:r>
              <a:rPr sz="2400" spc="-25" dirty="0">
                <a:latin typeface="Calibri"/>
                <a:cs typeface="Calibri"/>
              </a:rPr>
              <a:t>By</a:t>
            </a:r>
            <a:endParaRPr sz="2400" dirty="0">
              <a:latin typeface="Calibri"/>
              <a:cs typeface="Calibri"/>
            </a:endParaRPr>
          </a:p>
          <a:p>
            <a:pPr marL="2972435" marR="2712085" indent="-251460">
              <a:lnSpc>
                <a:spcPts val="3020"/>
              </a:lnSpc>
              <a:spcBef>
                <a:spcPts val="120"/>
              </a:spcBef>
            </a:pPr>
            <a:r>
              <a:rPr sz="2400" spc="-10" dirty="0">
                <a:latin typeface="Calibri"/>
                <a:cs typeface="Calibri"/>
              </a:rPr>
              <a:t>Harsh</a:t>
            </a:r>
            <a:r>
              <a:rPr sz="2400" spc="-85" dirty="0">
                <a:latin typeface="Calibri"/>
                <a:cs typeface="Calibri"/>
              </a:rPr>
              <a:t> </a:t>
            </a:r>
            <a:r>
              <a:rPr sz="2400" spc="-10" dirty="0">
                <a:latin typeface="Calibri"/>
                <a:cs typeface="Calibri"/>
              </a:rPr>
              <a:t>Prajapati </a:t>
            </a:r>
            <a:r>
              <a:rPr sz="2400" spc="-530" dirty="0">
                <a:latin typeface="Calibri"/>
                <a:cs typeface="Calibri"/>
              </a:rPr>
              <a:t> </a:t>
            </a:r>
            <a:r>
              <a:rPr sz="2400" spc="-5" dirty="0">
                <a:latin typeface="Calibri"/>
                <a:cs typeface="Calibri"/>
              </a:rPr>
              <a:t>120CS0206</a:t>
            </a:r>
            <a:endParaRPr sz="2400" dirty="0">
              <a:latin typeface="Calibri"/>
              <a:cs typeface="Calibri"/>
            </a:endParaRPr>
          </a:p>
          <a:p>
            <a:pPr marL="12700" marR="5080" indent="672465">
              <a:lnSpc>
                <a:spcPts val="3010"/>
              </a:lnSpc>
              <a:spcBef>
                <a:spcPts val="5"/>
              </a:spcBef>
            </a:pPr>
            <a:r>
              <a:rPr sz="2400" spc="-5" dirty="0">
                <a:latin typeface="Calibri"/>
                <a:cs typeface="Calibri"/>
              </a:rPr>
              <a:t>Department of </a:t>
            </a:r>
            <a:r>
              <a:rPr sz="2400" spc="-10" dirty="0">
                <a:latin typeface="Calibri"/>
                <a:cs typeface="Calibri"/>
              </a:rPr>
              <a:t>Computer </a:t>
            </a:r>
            <a:r>
              <a:rPr sz="2400" dirty="0">
                <a:latin typeface="Calibri"/>
                <a:cs typeface="Calibri"/>
              </a:rPr>
              <a:t>Science &amp; </a:t>
            </a:r>
            <a:r>
              <a:rPr sz="2400" spc="-5" dirty="0">
                <a:latin typeface="Calibri"/>
                <a:cs typeface="Calibri"/>
              </a:rPr>
              <a:t>Engineering </a:t>
            </a:r>
            <a:r>
              <a:rPr sz="2400" dirty="0">
                <a:latin typeface="Calibri"/>
                <a:cs typeface="Calibri"/>
              </a:rPr>
              <a:t> </a:t>
            </a:r>
            <a:r>
              <a:rPr sz="2400" spc="-10" dirty="0">
                <a:latin typeface="Calibri"/>
                <a:cs typeface="Calibri"/>
              </a:rPr>
              <a:t>National</a:t>
            </a:r>
            <a:r>
              <a:rPr sz="2400" spc="-15" dirty="0">
                <a:latin typeface="Calibri"/>
                <a:cs typeface="Calibri"/>
              </a:rPr>
              <a:t> </a:t>
            </a:r>
            <a:r>
              <a:rPr sz="2400" spc="-10" dirty="0">
                <a:latin typeface="Calibri"/>
                <a:cs typeface="Calibri"/>
              </a:rPr>
              <a:t>Institute</a:t>
            </a:r>
            <a:r>
              <a:rPr sz="2400" spc="-5" dirty="0">
                <a:latin typeface="Calibri"/>
                <a:cs typeface="Calibri"/>
              </a:rPr>
              <a:t> of</a:t>
            </a:r>
            <a:r>
              <a:rPr sz="2400" spc="5" dirty="0">
                <a:latin typeface="Calibri"/>
                <a:cs typeface="Calibri"/>
              </a:rPr>
              <a:t> </a:t>
            </a:r>
            <a:r>
              <a:rPr sz="2400" spc="-40" dirty="0">
                <a:latin typeface="Calibri"/>
                <a:cs typeface="Calibri"/>
              </a:rPr>
              <a:t>Technology,</a:t>
            </a:r>
            <a:r>
              <a:rPr sz="2400" spc="5" dirty="0">
                <a:latin typeface="Calibri"/>
                <a:cs typeface="Calibri"/>
              </a:rPr>
              <a:t> </a:t>
            </a:r>
            <a:r>
              <a:rPr sz="2400" spc="-15" dirty="0">
                <a:latin typeface="Calibri"/>
                <a:cs typeface="Calibri"/>
              </a:rPr>
              <a:t>Rourkela,</a:t>
            </a:r>
            <a:r>
              <a:rPr sz="2400" spc="-20" dirty="0">
                <a:latin typeface="Calibri"/>
                <a:cs typeface="Calibri"/>
              </a:rPr>
              <a:t> </a:t>
            </a:r>
            <a:r>
              <a:rPr sz="2400" spc="-5" dirty="0">
                <a:latin typeface="Calibri"/>
                <a:cs typeface="Calibri"/>
              </a:rPr>
              <a:t>Odisha </a:t>
            </a:r>
            <a:r>
              <a:rPr sz="2400" dirty="0">
                <a:latin typeface="Calibri"/>
                <a:cs typeface="Calibri"/>
              </a:rPr>
              <a:t>-</a:t>
            </a:r>
            <a:r>
              <a:rPr sz="2400" spc="-5" dirty="0">
                <a:latin typeface="Calibri"/>
                <a:cs typeface="Calibri"/>
              </a:rPr>
              <a:t> </a:t>
            </a:r>
            <a:r>
              <a:rPr sz="2400" spc="-10" dirty="0">
                <a:latin typeface="Calibri"/>
                <a:cs typeface="Calibri"/>
              </a:rPr>
              <a:t>769008</a:t>
            </a:r>
            <a:endParaRPr sz="2400" dirty="0">
              <a:latin typeface="Calibri"/>
              <a:cs typeface="Calibri"/>
            </a:endParaRPr>
          </a:p>
          <a:p>
            <a:pPr marL="1719580">
              <a:lnSpc>
                <a:spcPct val="100000"/>
              </a:lnSpc>
              <a:spcBef>
                <a:spcPts val="25"/>
              </a:spcBef>
            </a:pPr>
            <a:r>
              <a:rPr sz="2400" spc="-5" dirty="0">
                <a:latin typeface="Calibri"/>
                <a:cs typeface="Calibri"/>
              </a:rPr>
              <a:t>Supervisor:</a:t>
            </a:r>
            <a:r>
              <a:rPr sz="2400" spc="-25" dirty="0">
                <a:latin typeface="Calibri"/>
                <a:cs typeface="Calibri"/>
              </a:rPr>
              <a:t> </a:t>
            </a:r>
            <a:r>
              <a:rPr sz="2400" spc="-45" dirty="0">
                <a:latin typeface="Calibri"/>
                <a:cs typeface="Calibri"/>
              </a:rPr>
              <a:t>Prof.</a:t>
            </a:r>
            <a:r>
              <a:rPr sz="2400" spc="-10" dirty="0">
                <a:latin typeface="Calibri"/>
                <a:cs typeface="Calibri"/>
              </a:rPr>
              <a:t> Ratnakar</a:t>
            </a:r>
            <a:r>
              <a:rPr sz="2400" spc="-30" dirty="0">
                <a:latin typeface="Calibri"/>
                <a:cs typeface="Calibri"/>
              </a:rPr>
              <a:t> </a:t>
            </a:r>
            <a:r>
              <a:rPr sz="2400" spc="-5" dirty="0">
                <a:latin typeface="Calibri"/>
                <a:cs typeface="Calibri"/>
              </a:rPr>
              <a:t>Dash</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266D17-5015-B36F-1D85-1BBBA2A89B3E}"/>
              </a:ext>
            </a:extLst>
          </p:cNvPr>
          <p:cNvSpPr txBox="1">
            <a:spLocks/>
          </p:cNvSpPr>
          <p:nvPr/>
        </p:nvSpPr>
        <p:spPr>
          <a:xfrm>
            <a:off x="549351" y="618871"/>
            <a:ext cx="6232449" cy="1120820"/>
          </a:xfrm>
          <a:prstGeom prst="rect">
            <a:avLst/>
          </a:prstGeom>
        </p:spPr>
        <p:txBody>
          <a:bodyPr vert="horz" wrap="square" lIns="0" tIns="12700" rIns="0" bIns="0" rtlCol="0">
            <a:spAutoFit/>
          </a:bodyPr>
          <a:lstStyle>
            <a:lvl1pPr>
              <a:defRPr sz="3600" b="1" i="0">
                <a:solidFill>
                  <a:schemeClr val="tx1"/>
                </a:solidFill>
                <a:latin typeface="Calibri"/>
                <a:ea typeface="+mj-ea"/>
                <a:cs typeface="Calibri"/>
              </a:defRPr>
            </a:lvl1pPr>
          </a:lstStyle>
          <a:p>
            <a:pPr marL="12700">
              <a:spcBef>
                <a:spcPts val="100"/>
              </a:spcBef>
            </a:pPr>
            <a:r>
              <a:rPr lang="en-IN" kern="0" spc="-5" dirty="0"/>
              <a:t>Methodology</a:t>
            </a:r>
            <a:br>
              <a:rPr lang="en-IN" kern="0" spc="-5" dirty="0"/>
            </a:br>
            <a:endParaRPr lang="en-IN" kern="0" dirty="0"/>
          </a:p>
        </p:txBody>
      </p:sp>
      <p:pic>
        <p:nvPicPr>
          <p:cNvPr id="4" name="Picture 3">
            <a:extLst>
              <a:ext uri="{FF2B5EF4-FFF2-40B4-BE49-F238E27FC236}">
                <a16:creationId xmlns:a16="http://schemas.microsoft.com/office/drawing/2014/main" id="{0FB8490F-C712-83EE-E841-92355AB7B9CE}"/>
              </a:ext>
            </a:extLst>
          </p:cNvPr>
          <p:cNvPicPr>
            <a:picLocks noChangeAspect="1"/>
          </p:cNvPicPr>
          <p:nvPr/>
        </p:nvPicPr>
        <p:blipFill>
          <a:blip r:embed="rId2"/>
          <a:stretch>
            <a:fillRect/>
          </a:stretch>
        </p:blipFill>
        <p:spPr>
          <a:xfrm>
            <a:off x="6096000" y="618871"/>
            <a:ext cx="6084926" cy="5620258"/>
          </a:xfrm>
          <a:prstGeom prst="rect">
            <a:avLst/>
          </a:prstGeom>
        </p:spPr>
      </p:pic>
      <p:sp>
        <p:nvSpPr>
          <p:cNvPr id="5" name="TextBox 4">
            <a:extLst>
              <a:ext uri="{FF2B5EF4-FFF2-40B4-BE49-F238E27FC236}">
                <a16:creationId xmlns:a16="http://schemas.microsoft.com/office/drawing/2014/main" id="{2330B0A4-077F-F2DB-C713-A358238E42E1}"/>
              </a:ext>
            </a:extLst>
          </p:cNvPr>
          <p:cNvSpPr txBox="1"/>
          <p:nvPr/>
        </p:nvSpPr>
        <p:spPr>
          <a:xfrm>
            <a:off x="549351" y="1739691"/>
            <a:ext cx="4876800" cy="3785652"/>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ECG dataset has been processed to extract the signals in a table containing the peaks (in mV), areas and slopes of the signals. </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dataset has 783 columns.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dataset has various columns such as </a:t>
            </a:r>
            <a:r>
              <a:rPr lang="en-GB" sz="2400" dirty="0" err="1"/>
              <a:t>p_peaks</a:t>
            </a:r>
            <a:r>
              <a:rPr lang="en-GB" sz="2400" dirty="0"/>
              <a:t>, </a:t>
            </a:r>
            <a:r>
              <a:rPr lang="en-GB" sz="2400" dirty="0" err="1"/>
              <a:t>r_peaks</a:t>
            </a:r>
            <a:r>
              <a:rPr lang="en-GB" sz="2400" dirty="0"/>
              <a:t>, </a:t>
            </a:r>
            <a:r>
              <a:rPr lang="en-GB" sz="2400" dirty="0" err="1"/>
              <a:t>p_area</a:t>
            </a:r>
            <a:r>
              <a:rPr lang="en-GB" sz="2400" dirty="0"/>
              <a:t>, </a:t>
            </a:r>
            <a:r>
              <a:rPr lang="en-GB" sz="2400" dirty="0" err="1"/>
              <a:t>q_area</a:t>
            </a:r>
            <a:r>
              <a:rPr lang="en-GB" sz="2400" dirty="0"/>
              <a:t>,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266D17-5015-B36F-1D85-1BBBA2A89B3E}"/>
              </a:ext>
            </a:extLst>
          </p:cNvPr>
          <p:cNvSpPr txBox="1">
            <a:spLocks/>
          </p:cNvSpPr>
          <p:nvPr/>
        </p:nvSpPr>
        <p:spPr>
          <a:xfrm>
            <a:off x="549351" y="618871"/>
            <a:ext cx="6232449" cy="1120820"/>
          </a:xfrm>
          <a:prstGeom prst="rect">
            <a:avLst/>
          </a:prstGeom>
        </p:spPr>
        <p:txBody>
          <a:bodyPr vert="horz" wrap="square" lIns="0" tIns="12700" rIns="0" bIns="0" rtlCol="0">
            <a:spAutoFit/>
          </a:bodyPr>
          <a:lstStyle>
            <a:lvl1pPr>
              <a:defRPr sz="3600" b="1" i="0">
                <a:solidFill>
                  <a:schemeClr val="tx1"/>
                </a:solidFill>
                <a:latin typeface="Calibri"/>
                <a:ea typeface="+mj-ea"/>
                <a:cs typeface="Calibri"/>
              </a:defRPr>
            </a:lvl1pPr>
          </a:lstStyle>
          <a:p>
            <a:pPr marL="12700">
              <a:spcBef>
                <a:spcPts val="100"/>
              </a:spcBef>
            </a:pPr>
            <a:r>
              <a:rPr lang="en-IN" kern="0" spc="-5" dirty="0"/>
              <a:t>Methodology</a:t>
            </a:r>
            <a:br>
              <a:rPr lang="en-IN" kern="0" spc="-5" dirty="0"/>
            </a:br>
            <a:endParaRPr lang="en-IN" kern="0" dirty="0"/>
          </a:p>
        </p:txBody>
      </p:sp>
      <p:pic>
        <p:nvPicPr>
          <p:cNvPr id="4" name="Picture 3">
            <a:extLst>
              <a:ext uri="{FF2B5EF4-FFF2-40B4-BE49-F238E27FC236}">
                <a16:creationId xmlns:a16="http://schemas.microsoft.com/office/drawing/2014/main" id="{0FB8490F-C712-83EE-E841-92355AB7B9CE}"/>
              </a:ext>
            </a:extLst>
          </p:cNvPr>
          <p:cNvPicPr>
            <a:picLocks noChangeAspect="1"/>
          </p:cNvPicPr>
          <p:nvPr/>
        </p:nvPicPr>
        <p:blipFill>
          <a:blip r:embed="rId2"/>
          <a:stretch>
            <a:fillRect/>
          </a:stretch>
        </p:blipFill>
        <p:spPr>
          <a:xfrm>
            <a:off x="6096000" y="618871"/>
            <a:ext cx="6084926" cy="5620258"/>
          </a:xfrm>
          <a:prstGeom prst="rect">
            <a:avLst/>
          </a:prstGeom>
        </p:spPr>
      </p:pic>
      <p:sp>
        <p:nvSpPr>
          <p:cNvPr id="5" name="TextBox 4">
            <a:extLst>
              <a:ext uri="{FF2B5EF4-FFF2-40B4-BE49-F238E27FC236}">
                <a16:creationId xmlns:a16="http://schemas.microsoft.com/office/drawing/2014/main" id="{2330B0A4-077F-F2DB-C713-A358238E42E1}"/>
              </a:ext>
            </a:extLst>
          </p:cNvPr>
          <p:cNvSpPr txBox="1"/>
          <p:nvPr/>
        </p:nvSpPr>
        <p:spPr>
          <a:xfrm>
            <a:off x="566557" y="1479557"/>
            <a:ext cx="4876800"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a:t>But all these features may not contribute to the target required</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Or in other words, some of the features were correlated</a:t>
            </a:r>
          </a:p>
        </p:txBody>
      </p:sp>
      <p:sp>
        <p:nvSpPr>
          <p:cNvPr id="6" name="TextBox 5">
            <a:extLst>
              <a:ext uri="{FF2B5EF4-FFF2-40B4-BE49-F238E27FC236}">
                <a16:creationId xmlns:a16="http://schemas.microsoft.com/office/drawing/2014/main" id="{DE6DF1C8-AB6C-5599-36C6-FAD7900AEC32}"/>
              </a:ext>
            </a:extLst>
          </p:cNvPr>
          <p:cNvSpPr txBox="1"/>
          <p:nvPr/>
        </p:nvSpPr>
        <p:spPr>
          <a:xfrm>
            <a:off x="566557" y="3657600"/>
            <a:ext cx="6100916" cy="2308324"/>
          </a:xfrm>
          <a:prstGeom prst="rect">
            <a:avLst/>
          </a:prstGeom>
          <a:noFill/>
        </p:spPr>
        <p:txBody>
          <a:bodyPr wrap="square">
            <a:spAutoFit/>
          </a:bodyPr>
          <a:lstStyle/>
          <a:p>
            <a:pPr marL="285750" indent="-285750">
              <a:buFont typeface="Arial" panose="020B0604020202020204" pitchFamily="34" charset="0"/>
              <a:buChar char="•"/>
            </a:pPr>
            <a:r>
              <a:rPr lang="en-GB" sz="2400" dirty="0"/>
              <a:t>Correlation matrix showed that </a:t>
            </a:r>
          </a:p>
          <a:p>
            <a:pPr marL="285750" indent="-285750">
              <a:buFont typeface="Arial" panose="020B0604020202020204" pitchFamily="34" charset="0"/>
              <a:buChar char="•"/>
            </a:pPr>
            <a:r>
              <a:rPr lang="en-GB" sz="2400" dirty="0"/>
              <a:t>out of 783 features, ~ 50 of them were providing new information.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Hence highly correlated features were removed.</a:t>
            </a:r>
          </a:p>
        </p:txBody>
      </p:sp>
    </p:spTree>
    <p:extLst>
      <p:ext uri="{BB962C8B-B14F-4D97-AF65-F5344CB8AC3E}">
        <p14:creationId xmlns:p14="http://schemas.microsoft.com/office/powerpoint/2010/main" val="302546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90843"/>
            <a:ext cx="6232449" cy="1120820"/>
          </a:xfrm>
          <a:prstGeom prst="rect">
            <a:avLst/>
          </a:prstGeom>
        </p:spPr>
        <p:txBody>
          <a:bodyPr vert="horz" wrap="square" lIns="0" tIns="12700" rIns="0" bIns="0" rtlCol="0">
            <a:spAutoFit/>
          </a:bodyPr>
          <a:lstStyle/>
          <a:p>
            <a:pPr marL="12700">
              <a:lnSpc>
                <a:spcPct val="100000"/>
              </a:lnSpc>
              <a:spcBef>
                <a:spcPts val="100"/>
              </a:spcBef>
            </a:pPr>
            <a:r>
              <a:rPr lang="en-IN" spc="-5" dirty="0"/>
              <a:t>Methodology</a:t>
            </a:r>
            <a:br>
              <a:rPr lang="en-IN" spc="-5" dirty="0"/>
            </a:br>
            <a:endParaRPr dirty="0"/>
          </a:p>
        </p:txBody>
      </p:sp>
      <p:sp>
        <p:nvSpPr>
          <p:cNvPr id="6" name="AutoShape 4" descr="Workflow of a typical multimodal. Three unimodal neural networks encode the different input modalities independently. After feature extraction, fusion modules combine the different modalities (optionally in pairs), and finally, the fused features are inserted into a classification network. ">
            <a:extLst>
              <a:ext uri="{FF2B5EF4-FFF2-40B4-BE49-F238E27FC236}">
                <a16:creationId xmlns:a16="http://schemas.microsoft.com/office/drawing/2014/main" id="{C7E1E7F1-4274-59A2-13F8-7B8A48D5CB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Table 2">
            <a:extLst>
              <a:ext uri="{FF2B5EF4-FFF2-40B4-BE49-F238E27FC236}">
                <a16:creationId xmlns:a16="http://schemas.microsoft.com/office/drawing/2014/main" id="{FBC019C6-3704-7882-81FC-D6B27AD85181}"/>
              </a:ext>
            </a:extLst>
          </p:cNvPr>
          <p:cNvGraphicFramePr>
            <a:graphicFrameLocks noGrp="1"/>
          </p:cNvGraphicFramePr>
          <p:nvPr>
            <p:extLst>
              <p:ext uri="{D42A27DB-BD31-4B8C-83A1-F6EECF244321}">
                <p14:modId xmlns:p14="http://schemas.microsoft.com/office/powerpoint/2010/main" val="3943413911"/>
              </p:ext>
            </p:extLst>
          </p:nvPr>
        </p:nvGraphicFramePr>
        <p:xfrm>
          <a:off x="6631858" y="658506"/>
          <a:ext cx="5079999" cy="407851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513143506"/>
                    </a:ext>
                  </a:extLst>
                </a:gridCol>
                <a:gridCol w="999066">
                  <a:extLst>
                    <a:ext uri="{9D8B030D-6E8A-4147-A177-3AD203B41FA5}">
                      <a16:colId xmlns:a16="http://schemas.microsoft.com/office/drawing/2014/main" val="542575436"/>
                    </a:ext>
                  </a:extLst>
                </a:gridCol>
                <a:gridCol w="2709333">
                  <a:extLst>
                    <a:ext uri="{9D8B030D-6E8A-4147-A177-3AD203B41FA5}">
                      <a16:colId xmlns:a16="http://schemas.microsoft.com/office/drawing/2014/main" val="2317527687"/>
                    </a:ext>
                  </a:extLst>
                </a:gridCol>
              </a:tblGrid>
              <a:tr h="679753">
                <a:tc>
                  <a:txBody>
                    <a:bodyPr/>
                    <a:lstStyle/>
                    <a:p>
                      <a:r>
                        <a:rPr lang="en-IN" dirty="0"/>
                        <a:t>Number of records</a:t>
                      </a:r>
                    </a:p>
                  </a:txBody>
                  <a:tcPr/>
                </a:tc>
                <a:tc>
                  <a:txBody>
                    <a:bodyPr/>
                    <a:lstStyle/>
                    <a:p>
                      <a:r>
                        <a:rPr lang="en-IN" dirty="0"/>
                        <a:t>Class </a:t>
                      </a:r>
                    </a:p>
                  </a:txBody>
                  <a:tcPr/>
                </a:tc>
                <a:tc>
                  <a:txBody>
                    <a:bodyPr/>
                    <a:lstStyle/>
                    <a:p>
                      <a:r>
                        <a:rPr lang="en-IN" dirty="0"/>
                        <a:t>Description</a:t>
                      </a:r>
                    </a:p>
                  </a:txBody>
                  <a:tcPr/>
                </a:tc>
                <a:extLst>
                  <a:ext uri="{0D108BD9-81ED-4DB2-BD59-A6C34878D82A}">
                    <a16:rowId xmlns:a16="http://schemas.microsoft.com/office/drawing/2014/main" val="1459635742"/>
                  </a:ext>
                </a:extLst>
              </a:tr>
              <a:tr h="679753">
                <a:tc>
                  <a:txBody>
                    <a:bodyPr/>
                    <a:lstStyle/>
                    <a:p>
                      <a:r>
                        <a:rPr lang="en-IN" dirty="0"/>
                        <a:t>7185</a:t>
                      </a:r>
                    </a:p>
                  </a:txBody>
                  <a:tcPr/>
                </a:tc>
                <a:tc>
                  <a:txBody>
                    <a:bodyPr/>
                    <a:lstStyle/>
                    <a:p>
                      <a:r>
                        <a:rPr lang="en-IN" dirty="0"/>
                        <a:t>NORM</a:t>
                      </a:r>
                    </a:p>
                  </a:txBody>
                  <a:tcPr/>
                </a:tc>
                <a:tc>
                  <a:txBody>
                    <a:bodyPr/>
                    <a:lstStyle/>
                    <a:p>
                      <a:r>
                        <a:rPr lang="en-IN" dirty="0"/>
                        <a:t>Normal ECG</a:t>
                      </a:r>
                    </a:p>
                  </a:txBody>
                  <a:tcPr/>
                </a:tc>
                <a:extLst>
                  <a:ext uri="{0D108BD9-81ED-4DB2-BD59-A6C34878D82A}">
                    <a16:rowId xmlns:a16="http://schemas.microsoft.com/office/drawing/2014/main" val="1161688715"/>
                  </a:ext>
                </a:extLst>
              </a:tr>
              <a:tr h="679753">
                <a:tc>
                  <a:txBody>
                    <a:bodyPr/>
                    <a:lstStyle/>
                    <a:p>
                      <a:r>
                        <a:rPr lang="en-IN" dirty="0"/>
                        <a:t>3232</a:t>
                      </a:r>
                    </a:p>
                  </a:txBody>
                  <a:tcPr/>
                </a:tc>
                <a:tc>
                  <a:txBody>
                    <a:bodyPr/>
                    <a:lstStyle/>
                    <a:p>
                      <a:r>
                        <a:rPr lang="en-IN" dirty="0"/>
                        <a:t>CD</a:t>
                      </a:r>
                    </a:p>
                  </a:txBody>
                  <a:tcPr/>
                </a:tc>
                <a:tc>
                  <a:txBody>
                    <a:bodyPr/>
                    <a:lstStyle/>
                    <a:p>
                      <a:r>
                        <a:rPr lang="en-IN" dirty="0"/>
                        <a:t>Myocardial </a:t>
                      </a:r>
                      <a:r>
                        <a:rPr lang="en-IN" dirty="0" err="1"/>
                        <a:t>Infarcation</a:t>
                      </a:r>
                      <a:endParaRPr lang="en-IN" dirty="0"/>
                    </a:p>
                  </a:txBody>
                  <a:tcPr/>
                </a:tc>
                <a:extLst>
                  <a:ext uri="{0D108BD9-81ED-4DB2-BD59-A6C34878D82A}">
                    <a16:rowId xmlns:a16="http://schemas.microsoft.com/office/drawing/2014/main" val="1344938323"/>
                  </a:ext>
                </a:extLst>
              </a:tr>
              <a:tr h="679753">
                <a:tc>
                  <a:txBody>
                    <a:bodyPr/>
                    <a:lstStyle/>
                    <a:p>
                      <a:r>
                        <a:rPr lang="en-IN" dirty="0"/>
                        <a:t>3064</a:t>
                      </a:r>
                    </a:p>
                  </a:txBody>
                  <a:tcPr/>
                </a:tc>
                <a:tc>
                  <a:txBody>
                    <a:bodyPr/>
                    <a:lstStyle/>
                    <a:p>
                      <a:r>
                        <a:rPr lang="en-IN" dirty="0"/>
                        <a:t>STTC</a:t>
                      </a:r>
                    </a:p>
                  </a:txBody>
                  <a:tcPr/>
                </a:tc>
                <a:tc>
                  <a:txBody>
                    <a:bodyPr/>
                    <a:lstStyle/>
                    <a:p>
                      <a:r>
                        <a:rPr lang="en-IN" dirty="0"/>
                        <a:t>ST/T Change</a:t>
                      </a:r>
                    </a:p>
                  </a:txBody>
                  <a:tcPr/>
                </a:tc>
                <a:extLst>
                  <a:ext uri="{0D108BD9-81ED-4DB2-BD59-A6C34878D82A}">
                    <a16:rowId xmlns:a16="http://schemas.microsoft.com/office/drawing/2014/main" val="500000931"/>
                  </a:ext>
                </a:extLst>
              </a:tr>
              <a:tr h="679753">
                <a:tc>
                  <a:txBody>
                    <a:bodyPr/>
                    <a:lstStyle/>
                    <a:p>
                      <a:r>
                        <a:rPr lang="en-IN" dirty="0"/>
                        <a:t>2936</a:t>
                      </a:r>
                    </a:p>
                  </a:txBody>
                  <a:tcPr/>
                </a:tc>
                <a:tc>
                  <a:txBody>
                    <a:bodyPr/>
                    <a:lstStyle/>
                    <a:p>
                      <a:r>
                        <a:rPr lang="en-IN" dirty="0"/>
                        <a:t>MI</a:t>
                      </a:r>
                    </a:p>
                  </a:txBody>
                  <a:tcPr/>
                </a:tc>
                <a:tc>
                  <a:txBody>
                    <a:bodyPr/>
                    <a:lstStyle/>
                    <a:p>
                      <a:r>
                        <a:rPr lang="en-IN" dirty="0"/>
                        <a:t>Conduction Disturbance</a:t>
                      </a:r>
                    </a:p>
                  </a:txBody>
                  <a:tcPr/>
                </a:tc>
                <a:extLst>
                  <a:ext uri="{0D108BD9-81ED-4DB2-BD59-A6C34878D82A}">
                    <a16:rowId xmlns:a16="http://schemas.microsoft.com/office/drawing/2014/main" val="2282650260"/>
                  </a:ext>
                </a:extLst>
              </a:tr>
              <a:tr h="679753">
                <a:tc>
                  <a:txBody>
                    <a:bodyPr/>
                    <a:lstStyle/>
                    <a:p>
                      <a:r>
                        <a:rPr lang="en-IN" dirty="0"/>
                        <a:t>815</a:t>
                      </a:r>
                    </a:p>
                  </a:txBody>
                  <a:tcPr/>
                </a:tc>
                <a:tc>
                  <a:txBody>
                    <a:bodyPr/>
                    <a:lstStyle/>
                    <a:p>
                      <a:r>
                        <a:rPr lang="en-IN" dirty="0"/>
                        <a:t>HYP</a:t>
                      </a:r>
                    </a:p>
                  </a:txBody>
                  <a:tcPr/>
                </a:tc>
                <a:tc>
                  <a:txBody>
                    <a:bodyPr/>
                    <a:lstStyle/>
                    <a:p>
                      <a:r>
                        <a:rPr lang="en-IN" dirty="0"/>
                        <a:t>Hypertrophy</a:t>
                      </a:r>
                    </a:p>
                  </a:txBody>
                  <a:tcPr/>
                </a:tc>
                <a:extLst>
                  <a:ext uri="{0D108BD9-81ED-4DB2-BD59-A6C34878D82A}">
                    <a16:rowId xmlns:a16="http://schemas.microsoft.com/office/drawing/2014/main" val="3548723525"/>
                  </a:ext>
                </a:extLst>
              </a:tr>
            </a:tbl>
          </a:graphicData>
        </a:graphic>
      </p:graphicFrame>
      <p:sp>
        <p:nvSpPr>
          <p:cNvPr id="7" name="TextBox 6">
            <a:extLst>
              <a:ext uri="{FF2B5EF4-FFF2-40B4-BE49-F238E27FC236}">
                <a16:creationId xmlns:a16="http://schemas.microsoft.com/office/drawing/2014/main" id="{52A9B6C0-D538-3F27-33C6-9BB288CE9401}"/>
              </a:ext>
            </a:extLst>
          </p:cNvPr>
          <p:cNvSpPr txBox="1"/>
          <p:nvPr/>
        </p:nvSpPr>
        <p:spPr>
          <a:xfrm>
            <a:off x="6091084" y="4779736"/>
            <a:ext cx="6100916" cy="646331"/>
          </a:xfrm>
          <a:prstGeom prst="rect">
            <a:avLst/>
          </a:prstGeom>
          <a:noFill/>
        </p:spPr>
        <p:txBody>
          <a:bodyPr wrap="square">
            <a:spAutoFit/>
          </a:bodyPr>
          <a:lstStyle/>
          <a:p>
            <a:r>
              <a:rPr lang="en-GB" dirty="0">
                <a:hlinkClick r:id="rId2"/>
              </a:rPr>
              <a:t>ECG Signal Classification Using Deep Learning Techniques Based on the PTB-XL Dataset - PMC (nih.gov)</a:t>
            </a:r>
            <a:endParaRPr lang="en-IN" dirty="0"/>
          </a:p>
        </p:txBody>
      </p:sp>
      <p:sp>
        <p:nvSpPr>
          <p:cNvPr id="5" name="TextBox 4">
            <a:extLst>
              <a:ext uri="{FF2B5EF4-FFF2-40B4-BE49-F238E27FC236}">
                <a16:creationId xmlns:a16="http://schemas.microsoft.com/office/drawing/2014/main" id="{923DEBC8-ED51-FE20-B89A-E24AC3E162A2}"/>
              </a:ext>
            </a:extLst>
          </p:cNvPr>
          <p:cNvSpPr txBox="1"/>
          <p:nvPr/>
        </p:nvSpPr>
        <p:spPr>
          <a:xfrm>
            <a:off x="762000" y="2362200"/>
            <a:ext cx="1981200" cy="2667000"/>
          </a:xfrm>
          <a:prstGeom prst="rect">
            <a:avLst/>
          </a:prstGeom>
        </p:spPr>
        <p:txBody>
          <a:bodyPr wrap="square" rtlCol="0">
            <a:spAutoFit/>
          </a:bodyPr>
          <a:lstStyle/>
          <a:p>
            <a:endParaRPr lang="en-IN" dirty="0"/>
          </a:p>
        </p:txBody>
      </p:sp>
      <p:sp>
        <p:nvSpPr>
          <p:cNvPr id="10" name="TextBox 9">
            <a:extLst>
              <a:ext uri="{FF2B5EF4-FFF2-40B4-BE49-F238E27FC236}">
                <a16:creationId xmlns:a16="http://schemas.microsoft.com/office/drawing/2014/main" id="{E99CAB84-B456-E434-C93D-C602ACD6AD9D}"/>
              </a:ext>
            </a:extLst>
          </p:cNvPr>
          <p:cNvSpPr txBox="1"/>
          <p:nvPr/>
        </p:nvSpPr>
        <p:spPr>
          <a:xfrm>
            <a:off x="413775" y="2129388"/>
            <a:ext cx="6100916" cy="2308324"/>
          </a:xfrm>
          <a:prstGeom prst="rect">
            <a:avLst/>
          </a:prstGeom>
          <a:noFill/>
        </p:spPr>
        <p:txBody>
          <a:bodyPr wrap="square">
            <a:spAutoFit/>
          </a:bodyPr>
          <a:lstStyle/>
          <a:p>
            <a:r>
              <a:rPr lang="en-IN" sz="2400" dirty="0"/>
              <a:t>The target file for this dataset contains the list of diseases in abbreviated format. </a:t>
            </a:r>
          </a:p>
          <a:p>
            <a:endParaRPr lang="en-IN" sz="2400" dirty="0"/>
          </a:p>
          <a:p>
            <a:r>
              <a:rPr lang="en-IN" sz="2400" dirty="0"/>
              <a:t>For example </a:t>
            </a:r>
          </a:p>
          <a:p>
            <a:r>
              <a:rPr lang="en-IN" sz="2400" dirty="0"/>
              <a:t>”[’NSR’, ’LVH3’, ’LPAREN’, ’RAVL’, ’COMMA’, ’CORNPROD’, ’RPAREN’, ’NST’, ’AB’],”</a:t>
            </a:r>
          </a:p>
        </p:txBody>
      </p:sp>
    </p:spTree>
    <p:extLst>
      <p:ext uri="{BB962C8B-B14F-4D97-AF65-F5344CB8AC3E}">
        <p14:creationId xmlns:p14="http://schemas.microsoft.com/office/powerpoint/2010/main" val="208557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Workflow of a typical multimodal. Three unimodal neural networks encode the different input modalities independently. After feature extraction, fusion modules combine the different modalities (optionally in pairs), and finally, the fused features are inserted into a classification network. ">
            <a:extLst>
              <a:ext uri="{FF2B5EF4-FFF2-40B4-BE49-F238E27FC236}">
                <a16:creationId xmlns:a16="http://schemas.microsoft.com/office/drawing/2014/main" id="{C7E1E7F1-4274-59A2-13F8-7B8A48D5CB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Table 2">
            <a:extLst>
              <a:ext uri="{FF2B5EF4-FFF2-40B4-BE49-F238E27FC236}">
                <a16:creationId xmlns:a16="http://schemas.microsoft.com/office/drawing/2014/main" id="{FBC019C6-3704-7882-81FC-D6B27AD85181}"/>
              </a:ext>
            </a:extLst>
          </p:cNvPr>
          <p:cNvGraphicFramePr>
            <a:graphicFrameLocks noGrp="1"/>
          </p:cNvGraphicFramePr>
          <p:nvPr>
            <p:extLst>
              <p:ext uri="{D42A27DB-BD31-4B8C-83A1-F6EECF244321}">
                <p14:modId xmlns:p14="http://schemas.microsoft.com/office/powerpoint/2010/main" val="1085486543"/>
              </p:ext>
            </p:extLst>
          </p:nvPr>
        </p:nvGraphicFramePr>
        <p:xfrm>
          <a:off x="6282813" y="1524000"/>
          <a:ext cx="5651500" cy="373380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513143506"/>
                    </a:ext>
                  </a:extLst>
                </a:gridCol>
                <a:gridCol w="1676400">
                  <a:extLst>
                    <a:ext uri="{9D8B030D-6E8A-4147-A177-3AD203B41FA5}">
                      <a16:colId xmlns:a16="http://schemas.microsoft.com/office/drawing/2014/main" val="542575436"/>
                    </a:ext>
                  </a:extLst>
                </a:gridCol>
                <a:gridCol w="1905000">
                  <a:extLst>
                    <a:ext uri="{9D8B030D-6E8A-4147-A177-3AD203B41FA5}">
                      <a16:colId xmlns:a16="http://schemas.microsoft.com/office/drawing/2014/main" val="2317527687"/>
                    </a:ext>
                  </a:extLst>
                </a:gridCol>
              </a:tblGrid>
              <a:tr h="1015671">
                <a:tc>
                  <a:txBody>
                    <a:bodyPr/>
                    <a:lstStyle/>
                    <a:p>
                      <a:pPr algn="ctr"/>
                      <a:r>
                        <a:rPr lang="en-IN" dirty="0"/>
                        <a:t>Target </a:t>
                      </a:r>
                    </a:p>
                  </a:txBody>
                  <a:tcPr/>
                </a:tc>
                <a:tc>
                  <a:txBody>
                    <a:bodyPr/>
                    <a:lstStyle/>
                    <a:p>
                      <a:pPr algn="ctr"/>
                      <a:r>
                        <a:rPr lang="en-IN" dirty="0"/>
                        <a:t>More than 2 classes of abnormality</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t>Modified target </a:t>
                      </a:r>
                    </a:p>
                    <a:p>
                      <a:pPr algn="ctr"/>
                      <a:endParaRPr lang="en-IN" dirty="0"/>
                    </a:p>
                  </a:txBody>
                  <a:tcPr/>
                </a:tc>
                <a:extLst>
                  <a:ext uri="{0D108BD9-81ED-4DB2-BD59-A6C34878D82A}">
                    <a16:rowId xmlns:a16="http://schemas.microsoft.com/office/drawing/2014/main" val="1459635742"/>
                  </a:ext>
                </a:extLst>
              </a:tr>
              <a:tr h="906043">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 CD, STTC,MI ]</a:t>
                      </a:r>
                    </a:p>
                    <a:p>
                      <a:endParaRPr lang="en-IN" dirty="0"/>
                    </a:p>
                  </a:txBody>
                  <a:tcPr/>
                </a:tc>
                <a:tc>
                  <a:txBody>
                    <a:bodyPr/>
                    <a:lstStyle/>
                    <a:p>
                      <a:r>
                        <a:rPr lang="en-IN" dirty="0"/>
                        <a:t>Yes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1</a:t>
                      </a:r>
                    </a:p>
                    <a:p>
                      <a:endParaRPr lang="en-IN" dirty="0"/>
                    </a:p>
                  </a:txBody>
                  <a:tcPr/>
                </a:tc>
                <a:extLst>
                  <a:ext uri="{0D108BD9-81ED-4DB2-BD59-A6C34878D82A}">
                    <a16:rowId xmlns:a16="http://schemas.microsoft.com/office/drawing/2014/main" val="1161688715"/>
                  </a:ext>
                </a:extLst>
              </a:tr>
              <a:tr h="906043">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 CD, STTC,MI,HYP ]</a:t>
                      </a:r>
                    </a:p>
                  </a:txBody>
                  <a:tcPr/>
                </a:tc>
                <a:tc>
                  <a:txBody>
                    <a:bodyPr/>
                    <a:lstStyle/>
                    <a:p>
                      <a:r>
                        <a:rPr lang="en-IN" dirty="0"/>
                        <a:t>Yes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1</a:t>
                      </a:r>
                    </a:p>
                    <a:p>
                      <a:endParaRPr lang="en-IN" dirty="0"/>
                    </a:p>
                  </a:txBody>
                  <a:tcPr/>
                </a:tc>
                <a:extLst>
                  <a:ext uri="{0D108BD9-81ED-4DB2-BD59-A6C34878D82A}">
                    <a16:rowId xmlns:a16="http://schemas.microsoft.com/office/drawing/2014/main" val="1344938323"/>
                  </a:ext>
                </a:extLst>
              </a:tr>
              <a:tr h="906043">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 NORM,MI ]</a:t>
                      </a:r>
                    </a:p>
                    <a:p>
                      <a:endParaRPr lang="en-IN" dirty="0"/>
                    </a:p>
                  </a:txBody>
                  <a:tcPr/>
                </a:tc>
                <a:tc>
                  <a:txBody>
                    <a:bodyPr/>
                    <a:lstStyle/>
                    <a:p>
                      <a:r>
                        <a:rPr lang="en-IN" dirty="0"/>
                        <a:t>No</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0</a:t>
                      </a:r>
                    </a:p>
                    <a:p>
                      <a:endParaRPr lang="en-IN" dirty="0"/>
                    </a:p>
                  </a:txBody>
                  <a:tcPr/>
                </a:tc>
                <a:extLst>
                  <a:ext uri="{0D108BD9-81ED-4DB2-BD59-A6C34878D82A}">
                    <a16:rowId xmlns:a16="http://schemas.microsoft.com/office/drawing/2014/main" val="500000931"/>
                  </a:ext>
                </a:extLst>
              </a:tr>
            </a:tbl>
          </a:graphicData>
        </a:graphic>
      </p:graphicFrame>
      <p:sp>
        <p:nvSpPr>
          <p:cNvPr id="9" name="TextBox 8">
            <a:extLst>
              <a:ext uri="{FF2B5EF4-FFF2-40B4-BE49-F238E27FC236}">
                <a16:creationId xmlns:a16="http://schemas.microsoft.com/office/drawing/2014/main" id="{71A5C4A9-C0FE-AAFD-8470-89AE45A8E342}"/>
              </a:ext>
            </a:extLst>
          </p:cNvPr>
          <p:cNvSpPr txBox="1"/>
          <p:nvPr/>
        </p:nvSpPr>
        <p:spPr>
          <a:xfrm>
            <a:off x="181897" y="2676435"/>
            <a:ext cx="6100916" cy="1200329"/>
          </a:xfrm>
          <a:prstGeom prst="rect">
            <a:avLst/>
          </a:prstGeom>
          <a:noFill/>
        </p:spPr>
        <p:txBody>
          <a:bodyPr wrap="square">
            <a:spAutoFit/>
          </a:bodyPr>
          <a:lstStyle/>
          <a:p>
            <a:r>
              <a:rPr lang="en-GB" sz="2400" dirty="0"/>
              <a:t>A list of five diseases were made after analysis and the target was set to 1, if the person contained any 3 or more of those diseases.</a:t>
            </a:r>
            <a:endParaRPr lang="en-IN" sz="2400" dirty="0"/>
          </a:p>
        </p:txBody>
      </p:sp>
      <p:sp>
        <p:nvSpPr>
          <p:cNvPr id="7" name="object 2">
            <a:extLst>
              <a:ext uri="{FF2B5EF4-FFF2-40B4-BE49-F238E27FC236}">
                <a16:creationId xmlns:a16="http://schemas.microsoft.com/office/drawing/2014/main" id="{CC669376-8C18-5F7D-AEBA-3B428CF607A2}"/>
              </a:ext>
            </a:extLst>
          </p:cNvPr>
          <p:cNvSpPr txBox="1">
            <a:spLocks/>
          </p:cNvSpPr>
          <p:nvPr/>
        </p:nvSpPr>
        <p:spPr>
          <a:xfrm>
            <a:off x="549351" y="618871"/>
            <a:ext cx="6232449" cy="1120820"/>
          </a:xfrm>
          <a:prstGeom prst="rect">
            <a:avLst/>
          </a:prstGeom>
        </p:spPr>
        <p:txBody>
          <a:bodyPr vert="horz" wrap="square" lIns="0" tIns="12700" rIns="0" bIns="0" rtlCol="0">
            <a:spAutoFit/>
          </a:bodyPr>
          <a:lstStyle>
            <a:lvl1pPr>
              <a:defRPr sz="3600" b="1" i="0">
                <a:solidFill>
                  <a:schemeClr val="tx1"/>
                </a:solidFill>
                <a:latin typeface="Calibri"/>
                <a:ea typeface="+mj-ea"/>
                <a:cs typeface="Calibri"/>
              </a:defRPr>
            </a:lvl1pPr>
          </a:lstStyle>
          <a:p>
            <a:pPr marL="12700">
              <a:spcBef>
                <a:spcPts val="100"/>
              </a:spcBef>
            </a:pPr>
            <a:r>
              <a:rPr lang="en-IN" kern="0" spc="-5" dirty="0"/>
              <a:t>Methodology</a:t>
            </a:r>
            <a:br>
              <a:rPr lang="en-IN" kern="0" spc="-5" dirty="0"/>
            </a:br>
            <a:endParaRPr lang="en-IN" kern="0" dirty="0"/>
          </a:p>
        </p:txBody>
      </p:sp>
    </p:spTree>
    <p:extLst>
      <p:ext uri="{BB962C8B-B14F-4D97-AF65-F5344CB8AC3E}">
        <p14:creationId xmlns:p14="http://schemas.microsoft.com/office/powerpoint/2010/main" val="38928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5355" y="1981200"/>
            <a:ext cx="7524115" cy="382156"/>
          </a:xfrm>
          <a:prstGeom prst="rect">
            <a:avLst/>
          </a:prstGeom>
        </p:spPr>
        <p:txBody>
          <a:bodyPr vert="horz" wrap="square" lIns="0" tIns="12700" rIns="0" bIns="0" rtlCol="0">
            <a:spAutoFit/>
          </a:bodyPr>
          <a:lstStyle/>
          <a:p>
            <a:pPr marL="12700">
              <a:lnSpc>
                <a:spcPct val="100000"/>
              </a:lnSpc>
              <a:spcBef>
                <a:spcPts val="100"/>
              </a:spcBef>
            </a:pPr>
            <a:r>
              <a:rPr sz="2400" b="0" dirty="0">
                <a:latin typeface="Calibri"/>
                <a:cs typeface="Calibri"/>
              </a:rPr>
              <a:t>But</a:t>
            </a:r>
            <a:r>
              <a:rPr sz="2400" b="0" spc="-5" dirty="0">
                <a:latin typeface="Calibri"/>
                <a:cs typeface="Calibri"/>
              </a:rPr>
              <a:t> </a:t>
            </a:r>
            <a:r>
              <a:rPr sz="2400" b="0" spc="-55" dirty="0">
                <a:latin typeface="Calibri"/>
                <a:cs typeface="Calibri"/>
              </a:rPr>
              <a:t>key</a:t>
            </a:r>
            <a:r>
              <a:rPr sz="2400" b="0" spc="-10" dirty="0">
                <a:latin typeface="Calibri"/>
                <a:cs typeface="Calibri"/>
              </a:rPr>
              <a:t> </a:t>
            </a:r>
            <a:r>
              <a:rPr sz="2400" b="0" spc="-5" dirty="0">
                <a:latin typeface="Calibri"/>
                <a:cs typeface="Calibri"/>
              </a:rPr>
              <a:t>part</a:t>
            </a:r>
            <a:r>
              <a:rPr sz="2400" b="0" spc="-25" dirty="0">
                <a:latin typeface="Calibri"/>
                <a:cs typeface="Calibri"/>
              </a:rPr>
              <a:t> </a:t>
            </a:r>
            <a:r>
              <a:rPr sz="2400" b="0" dirty="0">
                <a:latin typeface="Calibri"/>
                <a:cs typeface="Calibri"/>
              </a:rPr>
              <a:t>is</a:t>
            </a:r>
            <a:r>
              <a:rPr sz="2400" b="0" spc="5" dirty="0">
                <a:latin typeface="Calibri"/>
                <a:cs typeface="Calibri"/>
              </a:rPr>
              <a:t> </a:t>
            </a:r>
            <a:r>
              <a:rPr sz="2400" b="0" spc="-5" dirty="0">
                <a:latin typeface="Calibri"/>
                <a:cs typeface="Calibri"/>
              </a:rPr>
              <a:t>Fusion</a:t>
            </a:r>
            <a:r>
              <a:rPr sz="2400" b="0" spc="-20" dirty="0">
                <a:latin typeface="Calibri"/>
                <a:cs typeface="Calibri"/>
              </a:rPr>
              <a:t> </a:t>
            </a:r>
            <a:r>
              <a:rPr sz="2400" b="0" spc="-5" dirty="0">
                <a:latin typeface="Calibri"/>
                <a:cs typeface="Calibri"/>
              </a:rPr>
              <a:t>of</a:t>
            </a:r>
            <a:r>
              <a:rPr sz="2400" b="0" spc="-10" dirty="0">
                <a:latin typeface="Calibri"/>
                <a:cs typeface="Calibri"/>
              </a:rPr>
              <a:t> </a:t>
            </a:r>
            <a:r>
              <a:rPr sz="2400" b="0" dirty="0">
                <a:latin typeface="Calibri"/>
                <a:cs typeface="Calibri"/>
              </a:rPr>
              <a:t>those</a:t>
            </a:r>
            <a:r>
              <a:rPr sz="2400" b="0" spc="-5" dirty="0">
                <a:latin typeface="Calibri"/>
                <a:cs typeface="Calibri"/>
              </a:rPr>
              <a:t> </a:t>
            </a:r>
            <a:r>
              <a:rPr sz="2400" b="0" spc="-20" dirty="0">
                <a:latin typeface="Calibri"/>
                <a:cs typeface="Calibri"/>
              </a:rPr>
              <a:t>features!!</a:t>
            </a:r>
          </a:p>
        </p:txBody>
      </p:sp>
      <p:sp>
        <p:nvSpPr>
          <p:cNvPr id="3" name="object 3"/>
          <p:cNvSpPr txBox="1"/>
          <p:nvPr/>
        </p:nvSpPr>
        <p:spPr>
          <a:xfrm>
            <a:off x="609600" y="2708148"/>
            <a:ext cx="9961880" cy="3061970"/>
          </a:xfrm>
          <a:prstGeom prst="rect">
            <a:avLst/>
          </a:prstGeom>
        </p:spPr>
        <p:txBody>
          <a:bodyPr vert="horz" wrap="square" lIns="0" tIns="12700" rIns="0" bIns="0" rtlCol="0">
            <a:spAutoFit/>
          </a:bodyPr>
          <a:lstStyle/>
          <a:p>
            <a:pPr marL="12700" marR="215265">
              <a:lnSpc>
                <a:spcPct val="100000"/>
              </a:lnSpc>
              <a:spcBef>
                <a:spcPts val="100"/>
              </a:spcBef>
            </a:pPr>
            <a:r>
              <a:rPr sz="2400" b="1" spc="-15" dirty="0">
                <a:solidFill>
                  <a:srgbClr val="080912"/>
                </a:solidFill>
                <a:latin typeface="Calibri"/>
                <a:cs typeface="Calibri"/>
              </a:rPr>
              <a:t>Feature</a:t>
            </a:r>
            <a:r>
              <a:rPr sz="2400" b="1" spc="-5" dirty="0">
                <a:solidFill>
                  <a:srgbClr val="080912"/>
                </a:solidFill>
                <a:latin typeface="Calibri"/>
                <a:cs typeface="Calibri"/>
              </a:rPr>
              <a:t> </a:t>
            </a:r>
            <a:r>
              <a:rPr sz="2400" b="1" spc="-10" dirty="0">
                <a:solidFill>
                  <a:srgbClr val="080912"/>
                </a:solidFill>
                <a:latin typeface="Calibri"/>
                <a:cs typeface="Calibri"/>
              </a:rPr>
              <a:t>extraction</a:t>
            </a:r>
            <a:r>
              <a:rPr sz="2400" b="1" dirty="0">
                <a:solidFill>
                  <a:srgbClr val="080912"/>
                </a:solidFill>
                <a:latin typeface="Calibri"/>
                <a:cs typeface="Calibri"/>
              </a:rPr>
              <a:t> </a:t>
            </a:r>
            <a:r>
              <a:rPr sz="2400" spc="-15" dirty="0">
                <a:solidFill>
                  <a:srgbClr val="080912"/>
                </a:solidFill>
                <a:latin typeface="Calibri"/>
                <a:cs typeface="Calibri"/>
              </a:rPr>
              <a:t>from</a:t>
            </a:r>
            <a:r>
              <a:rPr sz="2400" spc="-20" dirty="0">
                <a:solidFill>
                  <a:srgbClr val="080912"/>
                </a:solidFill>
                <a:latin typeface="Calibri"/>
                <a:cs typeface="Calibri"/>
              </a:rPr>
              <a:t> </a:t>
            </a:r>
            <a:r>
              <a:rPr sz="2400" spc="-10" dirty="0">
                <a:solidFill>
                  <a:srgbClr val="080912"/>
                </a:solidFill>
                <a:latin typeface="Calibri"/>
                <a:cs typeface="Calibri"/>
              </a:rPr>
              <a:t>heterogeneous </a:t>
            </a:r>
            <a:r>
              <a:rPr sz="2400" spc="-15" dirty="0">
                <a:solidFill>
                  <a:srgbClr val="080912"/>
                </a:solidFill>
                <a:latin typeface="Calibri"/>
                <a:cs typeface="Calibri"/>
              </a:rPr>
              <a:t>data </a:t>
            </a:r>
            <a:r>
              <a:rPr sz="2400" dirty="0">
                <a:solidFill>
                  <a:srgbClr val="080912"/>
                </a:solidFill>
                <a:latin typeface="Calibri"/>
                <a:cs typeface="Calibri"/>
              </a:rPr>
              <a:t>in</a:t>
            </a:r>
            <a:r>
              <a:rPr sz="2400" spc="5" dirty="0">
                <a:solidFill>
                  <a:srgbClr val="080912"/>
                </a:solidFill>
                <a:latin typeface="Calibri"/>
                <a:cs typeface="Calibri"/>
              </a:rPr>
              <a:t> </a:t>
            </a:r>
            <a:r>
              <a:rPr sz="2400" dirty="0">
                <a:solidFill>
                  <a:srgbClr val="080912"/>
                </a:solidFill>
                <a:latin typeface="Calibri"/>
                <a:cs typeface="Calibri"/>
              </a:rPr>
              <a:t>a</a:t>
            </a:r>
            <a:r>
              <a:rPr sz="2400" spc="-5" dirty="0">
                <a:solidFill>
                  <a:srgbClr val="080912"/>
                </a:solidFill>
                <a:latin typeface="Calibri"/>
                <a:cs typeface="Calibri"/>
              </a:rPr>
              <a:t> </a:t>
            </a:r>
            <a:r>
              <a:rPr sz="2400" spc="-30" dirty="0">
                <a:solidFill>
                  <a:srgbClr val="080912"/>
                </a:solidFill>
                <a:latin typeface="Calibri"/>
                <a:cs typeface="Calibri"/>
              </a:rPr>
              <a:t>way</a:t>
            </a:r>
            <a:r>
              <a:rPr sz="2400" spc="-10" dirty="0">
                <a:solidFill>
                  <a:srgbClr val="080912"/>
                </a:solidFill>
                <a:latin typeface="Calibri"/>
                <a:cs typeface="Calibri"/>
              </a:rPr>
              <a:t> that</a:t>
            </a:r>
            <a:r>
              <a:rPr sz="2400" spc="-15" dirty="0">
                <a:solidFill>
                  <a:srgbClr val="080912"/>
                </a:solidFill>
                <a:latin typeface="Calibri"/>
                <a:cs typeface="Calibri"/>
              </a:rPr>
              <a:t> </a:t>
            </a:r>
            <a:r>
              <a:rPr sz="2400" spc="-10" dirty="0">
                <a:solidFill>
                  <a:srgbClr val="080912"/>
                </a:solidFill>
                <a:latin typeface="Calibri"/>
                <a:cs typeface="Calibri"/>
              </a:rPr>
              <a:t>exploits</a:t>
            </a:r>
            <a:r>
              <a:rPr sz="2400" spc="-20" dirty="0">
                <a:solidFill>
                  <a:srgbClr val="080912"/>
                </a:solidFill>
                <a:latin typeface="Calibri"/>
                <a:cs typeface="Calibri"/>
              </a:rPr>
              <a:t> </a:t>
            </a:r>
            <a:r>
              <a:rPr sz="2400" dirty="0">
                <a:solidFill>
                  <a:srgbClr val="080912"/>
                </a:solidFill>
                <a:latin typeface="Calibri"/>
                <a:cs typeface="Calibri"/>
              </a:rPr>
              <a:t>the </a:t>
            </a:r>
            <a:r>
              <a:rPr sz="2400" spc="-10" dirty="0">
                <a:solidFill>
                  <a:srgbClr val="080912"/>
                </a:solidFill>
                <a:latin typeface="Calibri"/>
                <a:cs typeface="Calibri"/>
              </a:rPr>
              <a:t>relation </a:t>
            </a:r>
            <a:r>
              <a:rPr sz="2400" spc="-525" dirty="0">
                <a:solidFill>
                  <a:srgbClr val="080912"/>
                </a:solidFill>
                <a:latin typeface="Calibri"/>
                <a:cs typeface="Calibri"/>
              </a:rPr>
              <a:t> </a:t>
            </a:r>
            <a:r>
              <a:rPr sz="2400" spc="-10" dirty="0">
                <a:solidFill>
                  <a:srgbClr val="080912"/>
                </a:solidFill>
                <a:latin typeface="Calibri"/>
                <a:cs typeface="Calibri"/>
              </a:rPr>
              <a:t>between </a:t>
            </a:r>
            <a:r>
              <a:rPr sz="2400" dirty="0">
                <a:solidFill>
                  <a:srgbClr val="080912"/>
                </a:solidFill>
                <a:latin typeface="Calibri"/>
                <a:cs typeface="Calibri"/>
              </a:rPr>
              <a:t>them</a:t>
            </a:r>
            <a:r>
              <a:rPr sz="2400" spc="-20" dirty="0">
                <a:solidFill>
                  <a:srgbClr val="080912"/>
                </a:solidFill>
                <a:latin typeface="Calibri"/>
                <a:cs typeface="Calibri"/>
              </a:rPr>
              <a:t> </a:t>
            </a:r>
            <a:r>
              <a:rPr sz="2400" dirty="0">
                <a:solidFill>
                  <a:srgbClr val="080912"/>
                </a:solidFill>
                <a:latin typeface="Calibri"/>
                <a:cs typeface="Calibri"/>
              </a:rPr>
              <a:t>is </a:t>
            </a:r>
            <a:r>
              <a:rPr sz="2400" spc="-10" dirty="0">
                <a:solidFill>
                  <a:srgbClr val="080912"/>
                </a:solidFill>
                <a:latin typeface="Calibri"/>
                <a:cs typeface="Calibri"/>
              </a:rPr>
              <a:t>very hard.</a:t>
            </a:r>
            <a:endParaRPr sz="2400" dirty="0">
              <a:latin typeface="Calibri"/>
              <a:cs typeface="Calibri"/>
            </a:endParaRPr>
          </a:p>
          <a:p>
            <a:pPr>
              <a:lnSpc>
                <a:spcPct val="100000"/>
              </a:lnSpc>
              <a:spcBef>
                <a:spcPts val="20"/>
              </a:spcBef>
            </a:pPr>
            <a:endParaRPr sz="3050" dirty="0">
              <a:latin typeface="Calibri"/>
              <a:cs typeface="Calibri"/>
            </a:endParaRPr>
          </a:p>
          <a:p>
            <a:pPr marL="12700">
              <a:lnSpc>
                <a:spcPct val="100000"/>
              </a:lnSpc>
            </a:pPr>
            <a:r>
              <a:rPr sz="2400" b="1" dirty="0">
                <a:latin typeface="Calibri"/>
                <a:cs typeface="Calibri"/>
              </a:rPr>
              <a:t>Fusion</a:t>
            </a:r>
            <a:r>
              <a:rPr sz="2400" b="1" spc="-20"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task</a:t>
            </a:r>
            <a:r>
              <a:rPr sz="2400" spc="-15"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joining</a:t>
            </a:r>
            <a:r>
              <a:rPr sz="2400" spc="5" dirty="0">
                <a:latin typeface="Calibri"/>
                <a:cs typeface="Calibri"/>
              </a:rPr>
              <a:t> </a:t>
            </a:r>
            <a:r>
              <a:rPr sz="2400" spc="-15" dirty="0">
                <a:latin typeface="Calibri"/>
                <a:cs typeface="Calibri"/>
              </a:rPr>
              <a:t>information</a:t>
            </a:r>
            <a:r>
              <a:rPr sz="2400" spc="-20" dirty="0">
                <a:latin typeface="Calibri"/>
                <a:cs typeface="Calibri"/>
              </a:rPr>
              <a:t> </a:t>
            </a:r>
            <a:r>
              <a:rPr sz="2400" spc="-15" dirty="0">
                <a:latin typeface="Calibri"/>
                <a:cs typeface="Calibri"/>
              </a:rPr>
              <a:t>from</a:t>
            </a:r>
            <a:r>
              <a:rPr sz="2400" spc="-20" dirty="0">
                <a:latin typeface="Calibri"/>
                <a:cs typeface="Calibri"/>
              </a:rPr>
              <a:t> </a:t>
            </a:r>
            <a:r>
              <a:rPr sz="2400" spc="-10" dirty="0">
                <a:latin typeface="Calibri"/>
                <a:cs typeface="Calibri"/>
              </a:rPr>
              <a:t>two </a:t>
            </a:r>
            <a:r>
              <a:rPr sz="2400" spc="-5" dirty="0">
                <a:latin typeface="Calibri"/>
                <a:cs typeface="Calibri"/>
              </a:rPr>
              <a:t>or </a:t>
            </a:r>
            <a:r>
              <a:rPr sz="2400" spc="-10" dirty="0">
                <a:latin typeface="Calibri"/>
                <a:cs typeface="Calibri"/>
              </a:rPr>
              <a:t>more</a:t>
            </a:r>
            <a:r>
              <a:rPr sz="2400" spc="-5" dirty="0">
                <a:latin typeface="Calibri"/>
                <a:cs typeface="Calibri"/>
              </a:rPr>
              <a:t> </a:t>
            </a:r>
            <a:r>
              <a:rPr sz="2400" dirty="0">
                <a:latin typeface="Calibri"/>
                <a:cs typeface="Calibri"/>
              </a:rPr>
              <a:t>modalities</a:t>
            </a:r>
            <a:r>
              <a:rPr sz="2400" spc="-10" dirty="0">
                <a:latin typeface="Calibri"/>
                <a:cs typeface="Calibri"/>
              </a:rPr>
              <a:t> </a:t>
            </a:r>
            <a:r>
              <a:rPr sz="2400" spc="-15" dirty="0">
                <a:latin typeface="Calibri"/>
                <a:cs typeface="Calibri"/>
              </a:rPr>
              <a:t>to perform</a:t>
            </a:r>
            <a:endParaRPr sz="2400" dirty="0">
              <a:latin typeface="Calibri"/>
              <a:cs typeface="Calibri"/>
            </a:endParaRPr>
          </a:p>
          <a:p>
            <a:pPr marL="12700">
              <a:lnSpc>
                <a:spcPct val="100000"/>
              </a:lnSpc>
              <a:spcBef>
                <a:spcPts val="5"/>
              </a:spcBef>
            </a:pPr>
            <a:r>
              <a:rPr sz="2400" dirty="0">
                <a:latin typeface="Calibri"/>
                <a:cs typeface="Calibri"/>
              </a:rPr>
              <a:t>a</a:t>
            </a:r>
            <a:r>
              <a:rPr sz="2400" spc="-30" dirty="0">
                <a:latin typeface="Calibri"/>
                <a:cs typeface="Calibri"/>
              </a:rPr>
              <a:t> </a:t>
            </a:r>
            <a:r>
              <a:rPr sz="2400" spc="-5" dirty="0">
                <a:latin typeface="Calibri"/>
                <a:cs typeface="Calibri"/>
              </a:rPr>
              <a:t>prediction</a:t>
            </a:r>
            <a:r>
              <a:rPr sz="2400" spc="-45" dirty="0">
                <a:latin typeface="Calibri"/>
                <a:cs typeface="Calibri"/>
              </a:rPr>
              <a:t> </a:t>
            </a:r>
            <a:r>
              <a:rPr sz="2400" spc="-5" dirty="0">
                <a:latin typeface="Calibri"/>
                <a:cs typeface="Calibri"/>
              </a:rPr>
              <a:t>task.</a:t>
            </a:r>
            <a:endParaRPr sz="2400" dirty="0">
              <a:latin typeface="Calibri"/>
              <a:cs typeface="Calibri"/>
            </a:endParaRPr>
          </a:p>
          <a:p>
            <a:pPr>
              <a:lnSpc>
                <a:spcPct val="100000"/>
              </a:lnSpc>
              <a:spcBef>
                <a:spcPts val="10"/>
              </a:spcBef>
            </a:pPr>
            <a:endParaRPr sz="2350" dirty="0">
              <a:latin typeface="Calibri"/>
              <a:cs typeface="Calibri"/>
            </a:endParaRPr>
          </a:p>
          <a:p>
            <a:pPr marL="12700" marR="918844">
              <a:lnSpc>
                <a:spcPct val="100000"/>
              </a:lnSpc>
            </a:pPr>
            <a:r>
              <a:rPr sz="2400" spc="-25" dirty="0">
                <a:latin typeface="Calibri"/>
                <a:cs typeface="Calibri"/>
              </a:rPr>
              <a:t>Effective </a:t>
            </a:r>
            <a:r>
              <a:rPr sz="2400" spc="-5" dirty="0">
                <a:latin typeface="Calibri"/>
                <a:cs typeface="Calibri"/>
              </a:rPr>
              <a:t>fusion of </a:t>
            </a:r>
            <a:r>
              <a:rPr sz="2400" dirty="0">
                <a:latin typeface="Calibri"/>
                <a:cs typeface="Calibri"/>
              </a:rPr>
              <a:t>multiple modalities, </a:t>
            </a:r>
            <a:r>
              <a:rPr sz="2400" spc="-5" dirty="0">
                <a:latin typeface="Calibri"/>
                <a:cs typeface="Calibri"/>
              </a:rPr>
              <a:t>such </a:t>
            </a:r>
            <a:r>
              <a:rPr sz="2400" dirty="0">
                <a:latin typeface="Calibri"/>
                <a:cs typeface="Calibri"/>
              </a:rPr>
              <a:t>as </a:t>
            </a:r>
            <a:r>
              <a:rPr sz="2400" b="1" spc="-5" dirty="0">
                <a:latin typeface="Calibri"/>
                <a:cs typeface="Calibri"/>
              </a:rPr>
              <a:t>video</a:t>
            </a:r>
            <a:r>
              <a:rPr sz="2400" spc="-5" dirty="0">
                <a:latin typeface="Calibri"/>
                <a:cs typeface="Calibri"/>
              </a:rPr>
              <a:t>, </a:t>
            </a:r>
            <a:r>
              <a:rPr sz="2400" b="1" dirty="0">
                <a:latin typeface="Calibri"/>
                <a:cs typeface="Calibri"/>
              </a:rPr>
              <a:t>speech</a:t>
            </a:r>
            <a:r>
              <a:rPr sz="2400" dirty="0">
                <a:latin typeface="Calibri"/>
                <a:cs typeface="Calibri"/>
              </a:rPr>
              <a:t>, and </a:t>
            </a:r>
            <a:r>
              <a:rPr sz="2400" b="1" spc="-15" dirty="0">
                <a:latin typeface="Calibri"/>
                <a:cs typeface="Calibri"/>
              </a:rPr>
              <a:t>text</a:t>
            </a:r>
            <a:r>
              <a:rPr sz="2400" spc="-15" dirty="0">
                <a:latin typeface="Calibri"/>
                <a:cs typeface="Calibri"/>
              </a:rPr>
              <a:t>, </a:t>
            </a:r>
            <a:r>
              <a:rPr sz="2400" dirty="0">
                <a:latin typeface="Calibri"/>
                <a:cs typeface="Calibri"/>
              </a:rPr>
              <a:t>is </a:t>
            </a:r>
            <a:r>
              <a:rPr sz="2400" spc="-530" dirty="0">
                <a:latin typeface="Calibri"/>
                <a:cs typeface="Calibri"/>
              </a:rPr>
              <a:t> </a:t>
            </a:r>
            <a:r>
              <a:rPr sz="2400" dirty="0">
                <a:latin typeface="Calibri"/>
                <a:cs typeface="Calibri"/>
              </a:rPr>
              <a:t>challenging</a:t>
            </a:r>
            <a:r>
              <a:rPr sz="2400" spc="-25" dirty="0">
                <a:latin typeface="Calibri"/>
                <a:cs typeface="Calibri"/>
              </a:rPr>
              <a:t> </a:t>
            </a:r>
            <a:r>
              <a:rPr sz="2400" spc="-5" dirty="0">
                <a:latin typeface="Calibri"/>
                <a:cs typeface="Calibri"/>
              </a:rPr>
              <a:t>due </a:t>
            </a:r>
            <a:r>
              <a:rPr sz="2400" spc="-15" dirty="0">
                <a:latin typeface="Calibri"/>
                <a:cs typeface="Calibri"/>
              </a:rPr>
              <a:t>to </a:t>
            </a:r>
            <a:r>
              <a:rPr sz="2400" dirty="0">
                <a:latin typeface="Calibri"/>
                <a:cs typeface="Calibri"/>
              </a:rPr>
              <a:t>the</a:t>
            </a:r>
            <a:r>
              <a:rPr sz="2400" spc="-15" dirty="0">
                <a:latin typeface="Calibri"/>
                <a:cs typeface="Calibri"/>
              </a:rPr>
              <a:t> </a:t>
            </a:r>
            <a:r>
              <a:rPr sz="2400" spc="-10" dirty="0">
                <a:latin typeface="Calibri"/>
                <a:cs typeface="Calibri"/>
              </a:rPr>
              <a:t>heterogeneous</a:t>
            </a:r>
            <a:r>
              <a:rPr sz="2400" spc="-5" dirty="0">
                <a:latin typeface="Calibri"/>
                <a:cs typeface="Calibri"/>
              </a:rPr>
              <a:t> </a:t>
            </a:r>
            <a:r>
              <a:rPr sz="2400" spc="-15" dirty="0">
                <a:latin typeface="Calibri"/>
                <a:cs typeface="Calibri"/>
              </a:rPr>
              <a:t>nature</a:t>
            </a:r>
            <a:r>
              <a:rPr sz="2400" dirty="0">
                <a:latin typeface="Calibri"/>
                <a:cs typeface="Calibri"/>
              </a:rPr>
              <a:t> </a:t>
            </a:r>
            <a:r>
              <a:rPr sz="2400" spc="-5" dirty="0">
                <a:latin typeface="Calibri"/>
                <a:cs typeface="Calibri"/>
              </a:rPr>
              <a:t>of </a:t>
            </a:r>
            <a:r>
              <a:rPr sz="2400" dirty="0">
                <a:latin typeface="Calibri"/>
                <a:cs typeface="Calibri"/>
              </a:rPr>
              <a:t>multimodal</a:t>
            </a:r>
            <a:r>
              <a:rPr sz="2400" spc="-35" dirty="0">
                <a:latin typeface="Calibri"/>
                <a:cs typeface="Calibri"/>
              </a:rPr>
              <a:t> </a:t>
            </a:r>
            <a:r>
              <a:rPr sz="2400" spc="-10" dirty="0">
                <a:latin typeface="Calibri"/>
                <a:cs typeface="Calibri"/>
              </a:rPr>
              <a:t>data.</a:t>
            </a:r>
            <a:endParaRPr sz="2400" dirty="0">
              <a:latin typeface="Calibri"/>
              <a:cs typeface="Calibri"/>
            </a:endParaRPr>
          </a:p>
        </p:txBody>
      </p:sp>
      <p:sp>
        <p:nvSpPr>
          <p:cNvPr id="4" name="TextBox 3">
            <a:extLst>
              <a:ext uri="{FF2B5EF4-FFF2-40B4-BE49-F238E27FC236}">
                <a16:creationId xmlns:a16="http://schemas.microsoft.com/office/drawing/2014/main" id="{AEBD5F44-BBA8-847F-260F-ABF686BD4859}"/>
              </a:ext>
            </a:extLst>
          </p:cNvPr>
          <p:cNvSpPr txBox="1"/>
          <p:nvPr/>
        </p:nvSpPr>
        <p:spPr>
          <a:xfrm>
            <a:off x="533400" y="609600"/>
            <a:ext cx="2771977" cy="646331"/>
          </a:xfrm>
          <a:prstGeom prst="rect">
            <a:avLst/>
          </a:prstGeom>
          <a:noFill/>
        </p:spPr>
        <p:txBody>
          <a:bodyPr wrap="none" rtlCol="0">
            <a:spAutoFit/>
          </a:bodyPr>
          <a:lstStyle/>
          <a:p>
            <a:r>
              <a:rPr lang="en-IN" sz="3600" b="1" dirty="0"/>
              <a:t>Methodology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71600"/>
            <a:ext cx="10864645" cy="33368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GB" sz="2400" b="0" spc="-20" dirty="0">
                <a:latin typeface="Calibri"/>
                <a:cs typeface="Calibri"/>
              </a:rPr>
              <a:t>Concatenating feature vectors is indeed a straightforward method for combining different types of features. </a:t>
            </a:r>
            <a:r>
              <a:rPr lang="en-GB" sz="2400" b="0" spc="-20" dirty="0"/>
              <a:t> </a:t>
            </a:r>
            <a:r>
              <a:rPr lang="en-GB" sz="2400" b="0" spc="-20" dirty="0">
                <a:latin typeface="Calibri"/>
                <a:cs typeface="Calibri"/>
              </a:rPr>
              <a:t>However it can lead to a significant increase in dimensionality, which in turn can exacerbate overfitting issues, especially if the dataset is not sufficiently large. </a:t>
            </a:r>
            <a:br>
              <a:rPr lang="en-GB" sz="2400" b="0" spc="-20" dirty="0">
                <a:latin typeface="Calibri"/>
                <a:cs typeface="Calibri"/>
              </a:rPr>
            </a:br>
            <a:br>
              <a:rPr lang="en-GB" sz="2400" b="0" spc="-20" dirty="0"/>
            </a:br>
            <a:r>
              <a:rPr lang="en-GB" sz="2400" b="0" spc="-20" dirty="0">
                <a:latin typeface="Calibri"/>
                <a:cs typeface="Calibri"/>
              </a:rPr>
              <a:t>But in our case the </a:t>
            </a:r>
            <a:r>
              <a:rPr lang="en-GB" sz="2400" b="0" spc="-20" dirty="0" err="1">
                <a:latin typeface="Calibri"/>
                <a:cs typeface="Calibri"/>
              </a:rPr>
              <a:t>the</a:t>
            </a:r>
            <a:r>
              <a:rPr lang="en-GB" sz="2400" b="0" spc="-20" dirty="0">
                <a:latin typeface="Calibri"/>
                <a:cs typeface="Calibri"/>
              </a:rPr>
              <a:t> vectors are in numeric formats and the dimensions are not larger than the data points.</a:t>
            </a:r>
            <a:br>
              <a:rPr lang="en-GB" sz="2400" b="0" spc="-20" dirty="0">
                <a:latin typeface="Calibri"/>
                <a:cs typeface="Calibri"/>
              </a:rPr>
            </a:br>
            <a:br>
              <a:rPr lang="en-GB" sz="2400" b="0" spc="-20" dirty="0">
                <a:latin typeface="Calibri"/>
                <a:cs typeface="Calibri"/>
              </a:rPr>
            </a:br>
            <a:r>
              <a:rPr lang="en-GB" sz="2400" b="0" spc="-20" dirty="0">
                <a:latin typeface="Calibri"/>
                <a:cs typeface="Calibri"/>
              </a:rPr>
              <a:t>So normalization and co</a:t>
            </a:r>
            <a:r>
              <a:rPr lang="en-GB" sz="2400" b="0" spc="-20" dirty="0"/>
              <a:t>ncatenation of feature vectors works well.</a:t>
            </a:r>
            <a:endParaRPr lang="en-GB" sz="2400" b="0" spc="-20" dirty="0">
              <a:latin typeface="Calibri"/>
              <a:cs typeface="Calibri"/>
            </a:endParaRPr>
          </a:p>
        </p:txBody>
      </p:sp>
      <p:sp>
        <p:nvSpPr>
          <p:cNvPr id="4" name="TextBox 3">
            <a:extLst>
              <a:ext uri="{FF2B5EF4-FFF2-40B4-BE49-F238E27FC236}">
                <a16:creationId xmlns:a16="http://schemas.microsoft.com/office/drawing/2014/main" id="{AEBD5F44-BBA8-847F-260F-ABF686BD4859}"/>
              </a:ext>
            </a:extLst>
          </p:cNvPr>
          <p:cNvSpPr txBox="1"/>
          <p:nvPr/>
        </p:nvSpPr>
        <p:spPr>
          <a:xfrm>
            <a:off x="533400" y="609600"/>
            <a:ext cx="2771977" cy="646331"/>
          </a:xfrm>
          <a:prstGeom prst="rect">
            <a:avLst/>
          </a:prstGeom>
          <a:noFill/>
        </p:spPr>
        <p:txBody>
          <a:bodyPr wrap="none" rtlCol="0">
            <a:spAutoFit/>
          </a:bodyPr>
          <a:lstStyle/>
          <a:p>
            <a:r>
              <a:rPr lang="en-IN" sz="3600" b="1" dirty="0"/>
              <a:t>Methodology</a:t>
            </a:r>
          </a:p>
        </p:txBody>
      </p:sp>
      <p:sp>
        <p:nvSpPr>
          <p:cNvPr id="5" name="Rectangle 4">
            <a:extLst>
              <a:ext uri="{FF2B5EF4-FFF2-40B4-BE49-F238E27FC236}">
                <a16:creationId xmlns:a16="http://schemas.microsoft.com/office/drawing/2014/main" id="{21AC8AF9-4AF1-1264-5517-B9536E110C96}"/>
              </a:ext>
            </a:extLst>
          </p:cNvPr>
          <p:cNvSpPr/>
          <p:nvPr/>
        </p:nvSpPr>
        <p:spPr>
          <a:xfrm>
            <a:off x="845574" y="4967282"/>
            <a:ext cx="1676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f1, f2, f3, f4, f5</a:t>
            </a:r>
          </a:p>
        </p:txBody>
      </p:sp>
      <p:sp>
        <p:nvSpPr>
          <p:cNvPr id="6" name="Rectangle 5">
            <a:extLst>
              <a:ext uri="{FF2B5EF4-FFF2-40B4-BE49-F238E27FC236}">
                <a16:creationId xmlns:a16="http://schemas.microsoft.com/office/drawing/2014/main" id="{B3BD454E-8A4A-4178-8201-2473CAC0B0B3}"/>
              </a:ext>
            </a:extLst>
          </p:cNvPr>
          <p:cNvSpPr/>
          <p:nvPr/>
        </p:nvSpPr>
        <p:spPr>
          <a:xfrm>
            <a:off x="845574" y="5824532"/>
            <a:ext cx="1676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g1, g2, g3, g4</a:t>
            </a:r>
          </a:p>
        </p:txBody>
      </p:sp>
      <p:sp>
        <p:nvSpPr>
          <p:cNvPr id="7" name="Rectangle 6">
            <a:extLst>
              <a:ext uri="{FF2B5EF4-FFF2-40B4-BE49-F238E27FC236}">
                <a16:creationId xmlns:a16="http://schemas.microsoft.com/office/drawing/2014/main" id="{0ED2DF2E-62AB-5867-828A-3346F5B81D0D}"/>
              </a:ext>
            </a:extLst>
          </p:cNvPr>
          <p:cNvSpPr/>
          <p:nvPr/>
        </p:nvSpPr>
        <p:spPr>
          <a:xfrm>
            <a:off x="3728884" y="5321562"/>
            <a:ext cx="2362200" cy="647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f1, f2…f5, g1, g2..g4</a:t>
            </a:r>
          </a:p>
        </p:txBody>
      </p:sp>
      <p:sp>
        <p:nvSpPr>
          <p:cNvPr id="9" name="Rectangle 8">
            <a:extLst>
              <a:ext uri="{FF2B5EF4-FFF2-40B4-BE49-F238E27FC236}">
                <a16:creationId xmlns:a16="http://schemas.microsoft.com/office/drawing/2014/main" id="{5EFB527E-9220-858F-9490-EFB2173B8B1A}"/>
              </a:ext>
            </a:extLst>
          </p:cNvPr>
          <p:cNvSpPr/>
          <p:nvPr/>
        </p:nvSpPr>
        <p:spPr>
          <a:xfrm>
            <a:off x="8378313" y="5321562"/>
            <a:ext cx="2362200" cy="647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 (f1, f2…f5, g1, g2..g4) </a:t>
            </a:r>
          </a:p>
        </p:txBody>
      </p:sp>
      <p:sp>
        <p:nvSpPr>
          <p:cNvPr id="12" name="Arrow: Right 11">
            <a:extLst>
              <a:ext uri="{FF2B5EF4-FFF2-40B4-BE49-F238E27FC236}">
                <a16:creationId xmlns:a16="http://schemas.microsoft.com/office/drawing/2014/main" id="{3A00029D-659F-661D-25E4-F73A6F1D58AB}"/>
              </a:ext>
            </a:extLst>
          </p:cNvPr>
          <p:cNvSpPr/>
          <p:nvPr/>
        </p:nvSpPr>
        <p:spPr>
          <a:xfrm>
            <a:off x="2610464" y="5534409"/>
            <a:ext cx="1070180" cy="2220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AE45847-B81B-FA50-89DE-8F1BBBF570CE}"/>
              </a:ext>
            </a:extLst>
          </p:cNvPr>
          <p:cNvSpPr/>
          <p:nvPr/>
        </p:nvSpPr>
        <p:spPr>
          <a:xfrm>
            <a:off x="6139324" y="5560140"/>
            <a:ext cx="2190749" cy="2295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FCE213A-EDF8-0F00-B285-6FCBF2E6E233}"/>
              </a:ext>
            </a:extLst>
          </p:cNvPr>
          <p:cNvSpPr txBox="1"/>
          <p:nvPr/>
        </p:nvSpPr>
        <p:spPr>
          <a:xfrm>
            <a:off x="6604749" y="5297422"/>
            <a:ext cx="1259897" cy="369332"/>
          </a:xfrm>
          <a:prstGeom prst="rect">
            <a:avLst/>
          </a:prstGeom>
          <a:noFill/>
        </p:spPr>
        <p:txBody>
          <a:bodyPr wrap="none" rtlCol="0">
            <a:spAutoFit/>
          </a:bodyPr>
          <a:lstStyle/>
          <a:p>
            <a:r>
              <a:rPr lang="en-IN" dirty="0"/>
              <a:t>Normalized</a:t>
            </a:r>
          </a:p>
        </p:txBody>
      </p:sp>
    </p:spTree>
    <p:extLst>
      <p:ext uri="{BB962C8B-B14F-4D97-AF65-F5344CB8AC3E}">
        <p14:creationId xmlns:p14="http://schemas.microsoft.com/office/powerpoint/2010/main" val="404033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20A894-3341-024E-B67A-96EE8AB9C0F7}"/>
              </a:ext>
            </a:extLst>
          </p:cNvPr>
          <p:cNvSpPr>
            <a:spLocks noGrp="1"/>
          </p:cNvSpPr>
          <p:nvPr>
            <p:ph type="title"/>
          </p:nvPr>
        </p:nvSpPr>
        <p:spPr/>
        <p:txBody>
          <a:bodyPr/>
          <a:lstStyle/>
          <a:p>
            <a:endParaRPr lang="en-IN" dirty="0"/>
          </a:p>
        </p:txBody>
      </p:sp>
      <p:pic>
        <p:nvPicPr>
          <p:cNvPr id="8" name="Picture 7">
            <a:extLst>
              <a:ext uri="{FF2B5EF4-FFF2-40B4-BE49-F238E27FC236}">
                <a16:creationId xmlns:a16="http://schemas.microsoft.com/office/drawing/2014/main" id="{53E79C2B-1B3D-8EFC-681F-FCE388B3B571}"/>
              </a:ext>
            </a:extLst>
          </p:cNvPr>
          <p:cNvPicPr>
            <a:picLocks noChangeAspect="1"/>
          </p:cNvPicPr>
          <p:nvPr/>
        </p:nvPicPr>
        <p:blipFill>
          <a:blip r:embed="rId2"/>
          <a:stretch>
            <a:fillRect/>
          </a:stretch>
        </p:blipFill>
        <p:spPr>
          <a:xfrm>
            <a:off x="3700953" y="1255931"/>
            <a:ext cx="7495194" cy="4500354"/>
          </a:xfrm>
          <a:prstGeom prst="rect">
            <a:avLst/>
          </a:prstGeom>
        </p:spPr>
      </p:pic>
      <p:sp>
        <p:nvSpPr>
          <p:cNvPr id="9" name="TextBox 8">
            <a:extLst>
              <a:ext uri="{FF2B5EF4-FFF2-40B4-BE49-F238E27FC236}">
                <a16:creationId xmlns:a16="http://schemas.microsoft.com/office/drawing/2014/main" id="{362461D7-52C4-D426-3D19-15736E05EE9C}"/>
              </a:ext>
            </a:extLst>
          </p:cNvPr>
          <p:cNvSpPr txBox="1"/>
          <p:nvPr/>
        </p:nvSpPr>
        <p:spPr>
          <a:xfrm>
            <a:off x="533400" y="609600"/>
            <a:ext cx="2771977" cy="646331"/>
          </a:xfrm>
          <a:prstGeom prst="rect">
            <a:avLst/>
          </a:prstGeom>
          <a:noFill/>
        </p:spPr>
        <p:txBody>
          <a:bodyPr wrap="none" rtlCol="0">
            <a:spAutoFit/>
          </a:bodyPr>
          <a:lstStyle/>
          <a:p>
            <a:r>
              <a:rPr lang="en-IN" sz="3600" b="1" dirty="0"/>
              <a:t>Methodology</a:t>
            </a:r>
          </a:p>
        </p:txBody>
      </p:sp>
      <p:sp>
        <p:nvSpPr>
          <p:cNvPr id="10" name="object 2">
            <a:extLst>
              <a:ext uri="{FF2B5EF4-FFF2-40B4-BE49-F238E27FC236}">
                <a16:creationId xmlns:a16="http://schemas.microsoft.com/office/drawing/2014/main" id="{CA55F173-E141-09FA-6488-8F71CF8B2C72}"/>
              </a:ext>
            </a:extLst>
          </p:cNvPr>
          <p:cNvSpPr txBox="1">
            <a:spLocks/>
          </p:cNvSpPr>
          <p:nvPr/>
        </p:nvSpPr>
        <p:spPr>
          <a:xfrm>
            <a:off x="457200" y="3197545"/>
            <a:ext cx="3429000" cy="382156"/>
          </a:xfrm>
          <a:prstGeom prst="rect">
            <a:avLst/>
          </a:prstGeom>
        </p:spPr>
        <p:txBody>
          <a:bodyPr vert="horz" wrap="square" lIns="0" tIns="12700" rIns="0" bIns="0" rtlCol="0">
            <a:spAutoFit/>
          </a:bodyPr>
          <a:lstStyle>
            <a:lvl1pPr>
              <a:defRPr sz="3600" b="1" i="0">
                <a:solidFill>
                  <a:schemeClr val="tx1"/>
                </a:solidFill>
                <a:latin typeface="Calibri"/>
                <a:ea typeface="+mj-ea"/>
                <a:cs typeface="Calibri"/>
              </a:defRPr>
            </a:lvl1pPr>
          </a:lstStyle>
          <a:p>
            <a:pPr marL="12700">
              <a:spcBef>
                <a:spcPts val="100"/>
              </a:spcBef>
            </a:pPr>
            <a:r>
              <a:rPr lang="en-IN" sz="2400" b="0" kern="0" spc="-100" dirty="0"/>
              <a:t>Model for ECG dataset</a:t>
            </a:r>
            <a:endParaRPr lang="en-IN" kern="0" spc="-100" dirty="0"/>
          </a:p>
        </p:txBody>
      </p:sp>
    </p:spTree>
    <p:extLst>
      <p:ext uri="{BB962C8B-B14F-4D97-AF65-F5344CB8AC3E}">
        <p14:creationId xmlns:p14="http://schemas.microsoft.com/office/powerpoint/2010/main" val="158820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982" y="1955346"/>
            <a:ext cx="3429000" cy="936154"/>
          </a:xfrm>
          <a:prstGeom prst="rect">
            <a:avLst/>
          </a:prstGeom>
        </p:spPr>
        <p:txBody>
          <a:bodyPr vert="horz" wrap="square" lIns="0" tIns="12700" rIns="0" bIns="0" rtlCol="0">
            <a:spAutoFit/>
          </a:bodyPr>
          <a:lstStyle/>
          <a:p>
            <a:pPr marL="12700">
              <a:lnSpc>
                <a:spcPct val="100000"/>
              </a:lnSpc>
              <a:spcBef>
                <a:spcPts val="100"/>
              </a:spcBef>
            </a:pPr>
            <a:r>
              <a:rPr lang="en-IN" sz="2400" b="0" spc="-100" dirty="0"/>
              <a:t>Model for Blood dataset</a:t>
            </a:r>
            <a:br>
              <a:rPr lang="en-IN" spc="-100" dirty="0"/>
            </a:br>
            <a:endParaRPr spc="-100" dirty="0"/>
          </a:p>
        </p:txBody>
      </p:sp>
      <p:sp>
        <p:nvSpPr>
          <p:cNvPr id="3" name="TextBox 2">
            <a:extLst>
              <a:ext uri="{FF2B5EF4-FFF2-40B4-BE49-F238E27FC236}">
                <a16:creationId xmlns:a16="http://schemas.microsoft.com/office/drawing/2014/main" id="{8F2CB24E-F7F2-6E23-ABFF-C260CA671900}"/>
              </a:ext>
            </a:extLst>
          </p:cNvPr>
          <p:cNvSpPr txBox="1"/>
          <p:nvPr/>
        </p:nvSpPr>
        <p:spPr>
          <a:xfrm>
            <a:off x="533400" y="609600"/>
            <a:ext cx="2771977" cy="646331"/>
          </a:xfrm>
          <a:prstGeom prst="rect">
            <a:avLst/>
          </a:prstGeom>
          <a:noFill/>
        </p:spPr>
        <p:txBody>
          <a:bodyPr wrap="none" rtlCol="0">
            <a:spAutoFit/>
          </a:bodyPr>
          <a:lstStyle/>
          <a:p>
            <a:r>
              <a:rPr lang="en-IN" sz="3600" b="1" dirty="0"/>
              <a:t>Methodology</a:t>
            </a:r>
          </a:p>
        </p:txBody>
      </p:sp>
      <p:sp>
        <p:nvSpPr>
          <p:cNvPr id="4" name="object 2">
            <a:extLst>
              <a:ext uri="{FF2B5EF4-FFF2-40B4-BE49-F238E27FC236}">
                <a16:creationId xmlns:a16="http://schemas.microsoft.com/office/drawing/2014/main" id="{DE6F4C68-702B-ED70-5BEC-A3DB3CE5F50D}"/>
              </a:ext>
            </a:extLst>
          </p:cNvPr>
          <p:cNvSpPr txBox="1">
            <a:spLocks/>
          </p:cNvSpPr>
          <p:nvPr/>
        </p:nvSpPr>
        <p:spPr>
          <a:xfrm>
            <a:off x="838200" y="4419600"/>
            <a:ext cx="3429000" cy="382156"/>
          </a:xfrm>
          <a:prstGeom prst="rect">
            <a:avLst/>
          </a:prstGeom>
        </p:spPr>
        <p:txBody>
          <a:bodyPr vert="horz" wrap="square" lIns="0" tIns="12700" rIns="0" bIns="0" rtlCol="0">
            <a:spAutoFit/>
          </a:bodyPr>
          <a:lstStyle>
            <a:lvl1pPr>
              <a:defRPr sz="3600" b="1" i="0">
                <a:solidFill>
                  <a:schemeClr val="tx1"/>
                </a:solidFill>
                <a:latin typeface="Calibri"/>
                <a:ea typeface="+mj-ea"/>
                <a:cs typeface="Calibri"/>
              </a:defRPr>
            </a:lvl1pPr>
          </a:lstStyle>
          <a:p>
            <a:pPr marL="12700">
              <a:spcBef>
                <a:spcPts val="100"/>
              </a:spcBef>
            </a:pPr>
            <a:r>
              <a:rPr lang="en-IN" sz="2400" b="0" kern="0" spc="-100" dirty="0"/>
              <a:t>Fusion layer model</a:t>
            </a:r>
            <a:endParaRPr lang="en-IN" kern="0" spc="-100" dirty="0"/>
          </a:p>
        </p:txBody>
      </p:sp>
      <p:pic>
        <p:nvPicPr>
          <p:cNvPr id="15" name="Picture 14">
            <a:extLst>
              <a:ext uri="{FF2B5EF4-FFF2-40B4-BE49-F238E27FC236}">
                <a16:creationId xmlns:a16="http://schemas.microsoft.com/office/drawing/2014/main" id="{1CBA8ABE-2A72-D762-82C6-9BB65D0F6157}"/>
              </a:ext>
            </a:extLst>
          </p:cNvPr>
          <p:cNvPicPr>
            <a:picLocks noChangeAspect="1"/>
          </p:cNvPicPr>
          <p:nvPr/>
        </p:nvPicPr>
        <p:blipFill>
          <a:blip r:embed="rId2"/>
          <a:stretch>
            <a:fillRect/>
          </a:stretch>
        </p:blipFill>
        <p:spPr>
          <a:xfrm>
            <a:off x="5480884" y="1255930"/>
            <a:ext cx="6063134" cy="1944469"/>
          </a:xfrm>
          <a:prstGeom prst="rect">
            <a:avLst/>
          </a:prstGeom>
        </p:spPr>
      </p:pic>
      <p:pic>
        <p:nvPicPr>
          <p:cNvPr id="17" name="Picture 16">
            <a:extLst>
              <a:ext uri="{FF2B5EF4-FFF2-40B4-BE49-F238E27FC236}">
                <a16:creationId xmlns:a16="http://schemas.microsoft.com/office/drawing/2014/main" id="{24A0C028-6DE4-FE1F-E23E-C4A1B32DF665}"/>
              </a:ext>
            </a:extLst>
          </p:cNvPr>
          <p:cNvPicPr>
            <a:picLocks noChangeAspect="1"/>
          </p:cNvPicPr>
          <p:nvPr/>
        </p:nvPicPr>
        <p:blipFill>
          <a:blip r:embed="rId3"/>
          <a:stretch>
            <a:fillRect/>
          </a:stretch>
        </p:blipFill>
        <p:spPr>
          <a:xfrm>
            <a:off x="5480884" y="3456040"/>
            <a:ext cx="5977060" cy="3065575"/>
          </a:xfrm>
          <a:prstGeom prst="rect">
            <a:avLst/>
          </a:prstGeom>
        </p:spPr>
      </p:pic>
    </p:spTree>
    <p:extLst>
      <p:ext uri="{BB962C8B-B14F-4D97-AF65-F5344CB8AC3E}">
        <p14:creationId xmlns:p14="http://schemas.microsoft.com/office/powerpoint/2010/main" val="199426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CB24E-F7F2-6E23-ABFF-C260CA671900}"/>
              </a:ext>
            </a:extLst>
          </p:cNvPr>
          <p:cNvSpPr txBox="1"/>
          <p:nvPr/>
        </p:nvSpPr>
        <p:spPr>
          <a:xfrm>
            <a:off x="533400" y="609600"/>
            <a:ext cx="4506042" cy="646331"/>
          </a:xfrm>
          <a:prstGeom prst="rect">
            <a:avLst/>
          </a:prstGeom>
          <a:noFill/>
        </p:spPr>
        <p:txBody>
          <a:bodyPr wrap="none" rtlCol="0">
            <a:spAutoFit/>
          </a:bodyPr>
          <a:lstStyle/>
          <a:p>
            <a:r>
              <a:rPr lang="en-IN" sz="3600" b="1" dirty="0"/>
              <a:t>Results and Discussion</a:t>
            </a:r>
          </a:p>
        </p:txBody>
      </p:sp>
      <p:pic>
        <p:nvPicPr>
          <p:cNvPr id="8" name="Picture 7">
            <a:extLst>
              <a:ext uri="{FF2B5EF4-FFF2-40B4-BE49-F238E27FC236}">
                <a16:creationId xmlns:a16="http://schemas.microsoft.com/office/drawing/2014/main" id="{8C41E874-0AF3-680B-F8AD-BBDD7F26B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228600"/>
            <a:ext cx="4582240" cy="5970052"/>
          </a:xfrm>
          <a:prstGeom prst="rect">
            <a:avLst/>
          </a:prstGeom>
        </p:spPr>
      </p:pic>
      <p:sp>
        <p:nvSpPr>
          <p:cNvPr id="10" name="TextBox 9">
            <a:extLst>
              <a:ext uri="{FF2B5EF4-FFF2-40B4-BE49-F238E27FC236}">
                <a16:creationId xmlns:a16="http://schemas.microsoft.com/office/drawing/2014/main" id="{4AEFDD02-1999-9BF1-6082-2DB683B91248}"/>
              </a:ext>
            </a:extLst>
          </p:cNvPr>
          <p:cNvSpPr txBox="1"/>
          <p:nvPr/>
        </p:nvSpPr>
        <p:spPr>
          <a:xfrm>
            <a:off x="457200" y="1391624"/>
            <a:ext cx="6100916" cy="4893647"/>
          </a:xfrm>
          <a:prstGeom prst="rect">
            <a:avLst/>
          </a:prstGeom>
          <a:noFill/>
        </p:spPr>
        <p:txBody>
          <a:bodyPr wrap="square">
            <a:spAutoFit/>
          </a:bodyPr>
          <a:lstStyle/>
          <a:p>
            <a:pPr marL="285750" indent="-285750">
              <a:buFont typeface="Arial" panose="020B0604020202020204" pitchFamily="34" charset="0"/>
              <a:buChar char="•"/>
            </a:pPr>
            <a:r>
              <a:rPr lang="en-GB" sz="2400" dirty="0"/>
              <a:t>The</a:t>
            </a:r>
            <a:r>
              <a:rPr lang="en-GB" dirty="0"/>
              <a:t> </a:t>
            </a:r>
            <a:r>
              <a:rPr lang="en-GB" sz="2400" dirty="0"/>
              <a:t>blood report model was trained with the data and showed an accuracy of 89.7% on training set and 82% on testing set.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 The ECG processed data was passed in the convolution network model that showed an accuracy of 85% on training set and 79% on testing set. </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multimodal function which can take both the inputs together was trained on the both the data and showed an training accuracy of 89.2% and testing accuracy of 85%.</a:t>
            </a:r>
            <a:endParaRPr lang="en-IN" sz="2400" dirty="0"/>
          </a:p>
        </p:txBody>
      </p:sp>
      <p:sp>
        <p:nvSpPr>
          <p:cNvPr id="11" name="TextBox 10">
            <a:extLst>
              <a:ext uri="{FF2B5EF4-FFF2-40B4-BE49-F238E27FC236}">
                <a16:creationId xmlns:a16="http://schemas.microsoft.com/office/drawing/2014/main" id="{14F89D93-6C79-797D-28A2-D15FFD608D95}"/>
              </a:ext>
            </a:extLst>
          </p:cNvPr>
          <p:cNvSpPr txBox="1"/>
          <p:nvPr/>
        </p:nvSpPr>
        <p:spPr>
          <a:xfrm>
            <a:off x="7520221" y="6100605"/>
            <a:ext cx="4473084" cy="369332"/>
          </a:xfrm>
          <a:prstGeom prst="rect">
            <a:avLst/>
          </a:prstGeom>
          <a:noFill/>
        </p:spPr>
        <p:txBody>
          <a:bodyPr wrap="none" rtlCol="0">
            <a:spAutoFit/>
          </a:bodyPr>
          <a:lstStyle/>
          <a:p>
            <a:r>
              <a:rPr lang="en-GB" dirty="0"/>
              <a:t>Training and validation loss for CNN + dropout</a:t>
            </a:r>
            <a:endParaRPr lang="en-IN" dirty="0"/>
          </a:p>
        </p:txBody>
      </p:sp>
    </p:spTree>
    <p:extLst>
      <p:ext uri="{BB962C8B-B14F-4D97-AF65-F5344CB8AC3E}">
        <p14:creationId xmlns:p14="http://schemas.microsoft.com/office/powerpoint/2010/main" val="97378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CB24E-F7F2-6E23-ABFF-C260CA671900}"/>
              </a:ext>
            </a:extLst>
          </p:cNvPr>
          <p:cNvSpPr txBox="1"/>
          <p:nvPr/>
        </p:nvSpPr>
        <p:spPr>
          <a:xfrm>
            <a:off x="533400" y="609600"/>
            <a:ext cx="4506042" cy="646331"/>
          </a:xfrm>
          <a:prstGeom prst="rect">
            <a:avLst/>
          </a:prstGeom>
          <a:noFill/>
        </p:spPr>
        <p:txBody>
          <a:bodyPr wrap="none" rtlCol="0">
            <a:spAutoFit/>
          </a:bodyPr>
          <a:lstStyle/>
          <a:p>
            <a:r>
              <a:rPr lang="en-IN" sz="3600" b="1" dirty="0"/>
              <a:t>Results and Discussion</a:t>
            </a:r>
          </a:p>
        </p:txBody>
      </p:sp>
      <p:pic>
        <p:nvPicPr>
          <p:cNvPr id="6" name="Picture 5">
            <a:extLst>
              <a:ext uri="{FF2B5EF4-FFF2-40B4-BE49-F238E27FC236}">
                <a16:creationId xmlns:a16="http://schemas.microsoft.com/office/drawing/2014/main" id="{8E7F12CB-F2D0-7528-085D-38267074A34D}"/>
              </a:ext>
            </a:extLst>
          </p:cNvPr>
          <p:cNvPicPr>
            <a:picLocks noChangeAspect="1"/>
          </p:cNvPicPr>
          <p:nvPr/>
        </p:nvPicPr>
        <p:blipFill>
          <a:blip r:embed="rId2"/>
          <a:stretch>
            <a:fillRect/>
          </a:stretch>
        </p:blipFill>
        <p:spPr>
          <a:xfrm>
            <a:off x="2667000" y="1371600"/>
            <a:ext cx="6439799" cy="4477375"/>
          </a:xfrm>
          <a:prstGeom prst="rect">
            <a:avLst/>
          </a:prstGeom>
        </p:spPr>
      </p:pic>
      <p:sp>
        <p:nvSpPr>
          <p:cNvPr id="7" name="TextBox 6">
            <a:extLst>
              <a:ext uri="{FF2B5EF4-FFF2-40B4-BE49-F238E27FC236}">
                <a16:creationId xmlns:a16="http://schemas.microsoft.com/office/drawing/2014/main" id="{894DB265-791C-A95F-AE8F-68CB839C7366}"/>
              </a:ext>
            </a:extLst>
          </p:cNvPr>
          <p:cNvSpPr txBox="1"/>
          <p:nvPr/>
        </p:nvSpPr>
        <p:spPr>
          <a:xfrm>
            <a:off x="3354891" y="6063734"/>
            <a:ext cx="5064015" cy="369332"/>
          </a:xfrm>
          <a:prstGeom prst="rect">
            <a:avLst/>
          </a:prstGeom>
          <a:noFill/>
        </p:spPr>
        <p:txBody>
          <a:bodyPr wrap="none" rtlCol="0">
            <a:spAutoFit/>
          </a:bodyPr>
          <a:lstStyle/>
          <a:p>
            <a:r>
              <a:rPr lang="en-GB" dirty="0"/>
              <a:t>Training and validation loss for feature-reduced CNN</a:t>
            </a:r>
            <a:endParaRPr lang="en-IN" dirty="0"/>
          </a:p>
        </p:txBody>
      </p:sp>
    </p:spTree>
    <p:extLst>
      <p:ext uri="{BB962C8B-B14F-4D97-AF65-F5344CB8AC3E}">
        <p14:creationId xmlns:p14="http://schemas.microsoft.com/office/powerpoint/2010/main" val="205623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951" y="466471"/>
            <a:ext cx="3027680" cy="57404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pic>
        <p:nvPicPr>
          <p:cNvPr id="3" name="object 3"/>
          <p:cNvPicPr/>
          <p:nvPr/>
        </p:nvPicPr>
        <p:blipFill>
          <a:blip r:embed="rId2" cstate="print"/>
          <a:stretch>
            <a:fillRect/>
          </a:stretch>
        </p:blipFill>
        <p:spPr>
          <a:xfrm>
            <a:off x="6096000" y="1918716"/>
            <a:ext cx="5334000" cy="3314700"/>
          </a:xfrm>
          <a:prstGeom prst="rect">
            <a:avLst/>
          </a:prstGeom>
        </p:spPr>
      </p:pic>
      <p:sp>
        <p:nvSpPr>
          <p:cNvPr id="4" name="object 4"/>
          <p:cNvSpPr txBox="1"/>
          <p:nvPr/>
        </p:nvSpPr>
        <p:spPr>
          <a:xfrm>
            <a:off x="472236" y="1743583"/>
            <a:ext cx="4591050"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Calibri"/>
                <a:cs typeface="Calibri"/>
              </a:rPr>
              <a:t>Our </a:t>
            </a:r>
            <a:r>
              <a:rPr sz="2400" spc="-15" dirty="0">
                <a:latin typeface="Calibri"/>
                <a:cs typeface="Calibri"/>
              </a:rPr>
              <a:t>brain </a:t>
            </a:r>
            <a:r>
              <a:rPr sz="2400" spc="-5" dirty="0">
                <a:latin typeface="Calibri"/>
                <a:cs typeface="Calibri"/>
              </a:rPr>
              <a:t>has </a:t>
            </a:r>
            <a:r>
              <a:rPr sz="2400" dirty="0">
                <a:latin typeface="Calibri"/>
                <a:cs typeface="Calibri"/>
              </a:rPr>
              <a:t>a </a:t>
            </a:r>
            <a:r>
              <a:rPr sz="2400" spc="-20" dirty="0">
                <a:latin typeface="Calibri"/>
                <a:cs typeface="Calibri"/>
              </a:rPr>
              <a:t>vast </a:t>
            </a:r>
            <a:r>
              <a:rPr sz="2400" spc="-10" dirty="0">
                <a:latin typeface="Calibri"/>
                <a:cs typeface="Calibri"/>
              </a:rPr>
              <a:t>network </a:t>
            </a:r>
            <a:r>
              <a:rPr sz="2400" spc="-5" dirty="0">
                <a:latin typeface="Calibri"/>
                <a:cs typeface="Calibri"/>
              </a:rPr>
              <a:t>of </a:t>
            </a:r>
            <a:r>
              <a:rPr sz="2400" dirty="0">
                <a:latin typeface="Calibri"/>
                <a:cs typeface="Calibri"/>
              </a:rPr>
              <a:t> </a:t>
            </a:r>
            <a:r>
              <a:rPr sz="2400" spc="-15" dirty="0">
                <a:latin typeface="Calibri"/>
                <a:cs typeface="Calibri"/>
              </a:rPr>
              <a:t>approximately </a:t>
            </a:r>
            <a:r>
              <a:rPr sz="2400" dirty="0">
                <a:latin typeface="Calibri"/>
                <a:cs typeface="Calibri"/>
              </a:rPr>
              <a:t>86 </a:t>
            </a:r>
            <a:r>
              <a:rPr sz="2400" spc="-5" dirty="0">
                <a:latin typeface="Calibri"/>
                <a:cs typeface="Calibri"/>
              </a:rPr>
              <a:t>billion </a:t>
            </a:r>
            <a:r>
              <a:rPr sz="2400" b="1" spc="-5" dirty="0">
                <a:latin typeface="Calibri"/>
                <a:cs typeface="Calibri"/>
              </a:rPr>
              <a:t>neurons </a:t>
            </a:r>
            <a:r>
              <a:rPr sz="2400" b="1" dirty="0">
                <a:latin typeface="Calibri"/>
                <a:cs typeface="Calibri"/>
              </a:rPr>
              <a:t> </a:t>
            </a:r>
            <a:r>
              <a:rPr sz="2400" spc="-15" dirty="0">
                <a:latin typeface="Calibri"/>
                <a:cs typeface="Calibri"/>
              </a:rPr>
              <a:t>interconnected</a:t>
            </a:r>
            <a:r>
              <a:rPr sz="2400" spc="-1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an</a:t>
            </a:r>
            <a:r>
              <a:rPr sz="2400" spc="-20" dirty="0">
                <a:latin typeface="Calibri"/>
                <a:cs typeface="Calibri"/>
              </a:rPr>
              <a:t> </a:t>
            </a:r>
            <a:r>
              <a:rPr sz="2400" spc="-15" dirty="0">
                <a:latin typeface="Calibri"/>
                <a:cs typeface="Calibri"/>
              </a:rPr>
              <a:t>intricate</a:t>
            </a:r>
            <a:r>
              <a:rPr sz="2400" spc="-5" dirty="0">
                <a:latin typeface="Calibri"/>
                <a:cs typeface="Calibri"/>
              </a:rPr>
              <a:t> </a:t>
            </a:r>
            <a:r>
              <a:rPr sz="2400" spc="-10" dirty="0">
                <a:latin typeface="Calibri"/>
                <a:cs typeface="Calibri"/>
              </a:rPr>
              <a:t>web</a:t>
            </a:r>
            <a:r>
              <a:rPr sz="2400" dirty="0">
                <a:latin typeface="Calibri"/>
                <a:cs typeface="Calibri"/>
              </a:rPr>
              <a:t> </a:t>
            </a:r>
            <a:r>
              <a:rPr sz="2400" spc="-5" dirty="0">
                <a:latin typeface="Calibri"/>
                <a:cs typeface="Calibri"/>
              </a:rPr>
              <a:t>of </a:t>
            </a:r>
            <a:r>
              <a:rPr sz="2400" spc="-525" dirty="0">
                <a:latin typeface="Calibri"/>
                <a:cs typeface="Calibri"/>
              </a:rPr>
              <a:t> </a:t>
            </a:r>
            <a:r>
              <a:rPr sz="2400" spc="-10" dirty="0">
                <a:latin typeface="Calibri"/>
                <a:cs typeface="Calibri"/>
              </a:rPr>
              <a:t>synaptic</a:t>
            </a:r>
            <a:r>
              <a:rPr sz="2400" spc="-15" dirty="0">
                <a:latin typeface="Calibri"/>
                <a:cs typeface="Calibri"/>
              </a:rPr>
              <a:t> </a:t>
            </a:r>
            <a:r>
              <a:rPr sz="2400" spc="-10" dirty="0">
                <a:latin typeface="Calibri"/>
                <a:cs typeface="Calibri"/>
              </a:rPr>
              <a:t>connections.</a:t>
            </a:r>
            <a:endParaRPr sz="2400">
              <a:latin typeface="Calibri"/>
              <a:cs typeface="Calibri"/>
            </a:endParaRPr>
          </a:p>
        </p:txBody>
      </p:sp>
      <p:sp>
        <p:nvSpPr>
          <p:cNvPr id="5" name="object 5"/>
          <p:cNvSpPr txBox="1"/>
          <p:nvPr/>
        </p:nvSpPr>
        <p:spPr>
          <a:xfrm>
            <a:off x="472236" y="3754882"/>
            <a:ext cx="5419090" cy="1854835"/>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Calibri"/>
                <a:cs typeface="Calibri"/>
              </a:rPr>
              <a:t>Neuroplasticity</a:t>
            </a:r>
            <a:r>
              <a:rPr sz="2400" spc="-5" dirty="0">
                <a:latin typeface="Calibri"/>
                <a:cs typeface="Calibri"/>
              </a:rPr>
              <a:t>:</a:t>
            </a:r>
            <a:r>
              <a:rPr sz="2400" spc="-35" dirty="0">
                <a:latin typeface="Calibri"/>
                <a:cs typeface="Calibri"/>
              </a:rPr>
              <a:t> </a:t>
            </a:r>
            <a:r>
              <a:rPr sz="2400" dirty="0">
                <a:latin typeface="Calibri"/>
                <a:cs typeface="Calibri"/>
              </a:rPr>
              <a:t>the</a:t>
            </a:r>
            <a:r>
              <a:rPr sz="2400" spc="-10" dirty="0">
                <a:latin typeface="Calibri"/>
                <a:cs typeface="Calibri"/>
              </a:rPr>
              <a:t> brain's</a:t>
            </a:r>
            <a:r>
              <a:rPr sz="2400" spc="-30" dirty="0">
                <a:latin typeface="Calibri"/>
                <a:cs typeface="Calibri"/>
              </a:rPr>
              <a:t> </a:t>
            </a:r>
            <a:r>
              <a:rPr sz="2400" dirty="0">
                <a:latin typeface="Calibri"/>
                <a:cs typeface="Calibri"/>
              </a:rPr>
              <a:t>ability</a:t>
            </a:r>
            <a:r>
              <a:rPr sz="2400" spc="-20" dirty="0">
                <a:latin typeface="Calibri"/>
                <a:cs typeface="Calibri"/>
              </a:rPr>
              <a:t> </a:t>
            </a:r>
            <a:r>
              <a:rPr sz="2400" spc="-15" dirty="0">
                <a:latin typeface="Calibri"/>
                <a:cs typeface="Calibri"/>
              </a:rPr>
              <a:t>to</a:t>
            </a:r>
            <a:r>
              <a:rPr sz="2400" spc="-35" dirty="0">
                <a:latin typeface="Calibri"/>
                <a:cs typeface="Calibri"/>
              </a:rPr>
              <a:t> </a:t>
            </a:r>
            <a:r>
              <a:rPr sz="2400" spc="-15" dirty="0">
                <a:latin typeface="Calibri"/>
                <a:cs typeface="Calibri"/>
              </a:rPr>
              <a:t>rewire </a:t>
            </a:r>
            <a:r>
              <a:rPr sz="2400" spc="-530" dirty="0">
                <a:latin typeface="Calibri"/>
                <a:cs typeface="Calibri"/>
              </a:rPr>
              <a:t> </a:t>
            </a:r>
            <a:r>
              <a:rPr sz="2400" dirty="0">
                <a:latin typeface="Calibri"/>
                <a:cs typeface="Calibri"/>
              </a:rPr>
              <a:t>itself in </a:t>
            </a:r>
            <a:r>
              <a:rPr sz="2400" spc="-5" dirty="0">
                <a:latin typeface="Calibri"/>
                <a:cs typeface="Calibri"/>
              </a:rPr>
              <a:t>response </a:t>
            </a:r>
            <a:r>
              <a:rPr sz="2400" spc="-15" dirty="0">
                <a:latin typeface="Calibri"/>
                <a:cs typeface="Calibri"/>
              </a:rPr>
              <a:t>to </a:t>
            </a:r>
            <a:r>
              <a:rPr sz="2400" spc="-5" dirty="0">
                <a:latin typeface="Calibri"/>
                <a:cs typeface="Calibri"/>
              </a:rPr>
              <a:t>experience, </a:t>
            </a:r>
            <a:r>
              <a:rPr sz="2400" dirty="0">
                <a:latin typeface="Calibri"/>
                <a:cs typeface="Calibri"/>
              </a:rPr>
              <a:t>is </a:t>
            </a:r>
            <a:r>
              <a:rPr sz="2400" spc="5" dirty="0">
                <a:latin typeface="Calibri"/>
                <a:cs typeface="Calibri"/>
              </a:rPr>
              <a:t> </a:t>
            </a:r>
            <a:r>
              <a:rPr sz="2400" spc="-5" dirty="0">
                <a:latin typeface="Calibri"/>
                <a:cs typeface="Calibri"/>
              </a:rPr>
              <a:t>particularly </a:t>
            </a:r>
            <a:r>
              <a:rPr sz="2400" spc="-10" dirty="0">
                <a:latin typeface="Calibri"/>
                <a:cs typeface="Calibri"/>
              </a:rPr>
              <a:t>prominent </a:t>
            </a:r>
            <a:r>
              <a:rPr sz="2400" spc="-5" dirty="0">
                <a:latin typeface="Calibri"/>
                <a:cs typeface="Calibri"/>
              </a:rPr>
              <a:t>during critical </a:t>
            </a:r>
            <a:r>
              <a:rPr sz="2400" dirty="0">
                <a:latin typeface="Calibri"/>
                <a:cs typeface="Calibri"/>
              </a:rPr>
              <a:t> </a:t>
            </a:r>
            <a:r>
              <a:rPr sz="2400" spc="-5" dirty="0">
                <a:latin typeface="Calibri"/>
                <a:cs typeface="Calibri"/>
              </a:rPr>
              <a:t>periods </a:t>
            </a:r>
            <a:r>
              <a:rPr sz="2400" spc="-10" dirty="0">
                <a:latin typeface="Calibri"/>
                <a:cs typeface="Calibri"/>
              </a:rPr>
              <a:t>of development, </a:t>
            </a:r>
            <a:r>
              <a:rPr sz="2400" spc="-5" dirty="0">
                <a:latin typeface="Calibri"/>
                <a:cs typeface="Calibri"/>
              </a:rPr>
              <a:t>but </a:t>
            </a:r>
            <a:r>
              <a:rPr sz="2400" dirty="0">
                <a:latin typeface="Calibri"/>
                <a:cs typeface="Calibri"/>
              </a:rPr>
              <a:t>it </a:t>
            </a:r>
            <a:r>
              <a:rPr sz="2400" spc="-15" dirty="0">
                <a:latin typeface="Calibri"/>
                <a:cs typeface="Calibri"/>
              </a:rPr>
              <a:t>persists </a:t>
            </a:r>
            <a:r>
              <a:rPr sz="2400" spc="-10" dirty="0">
                <a:latin typeface="Calibri"/>
                <a:cs typeface="Calibri"/>
              </a:rPr>
              <a:t> throughout</a:t>
            </a:r>
            <a:r>
              <a:rPr sz="2400" spc="-15" dirty="0">
                <a:latin typeface="Calibri"/>
                <a:cs typeface="Calibri"/>
              </a:rPr>
              <a:t> life.</a:t>
            </a:r>
            <a:endParaRPr sz="2400">
              <a:latin typeface="Calibri"/>
              <a:cs typeface="Calibri"/>
            </a:endParaRPr>
          </a:p>
        </p:txBody>
      </p:sp>
      <p:sp>
        <p:nvSpPr>
          <p:cNvPr id="6" name="object 6"/>
          <p:cNvSpPr txBox="1"/>
          <p:nvPr/>
        </p:nvSpPr>
        <p:spPr>
          <a:xfrm>
            <a:off x="7965185" y="5256022"/>
            <a:ext cx="248539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https://</a:t>
            </a:r>
            <a:r>
              <a:rPr sz="1400" spc="-10" dirty="0">
                <a:latin typeface="Calibri"/>
                <a:cs typeface="Calibri"/>
                <a:hlinkClick r:id="rId3"/>
              </a:rPr>
              <a:t>www.verywellhealth.com/</a:t>
            </a:r>
            <a:endParaRPr sz="1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CB24E-F7F2-6E23-ABFF-C260CA671900}"/>
              </a:ext>
            </a:extLst>
          </p:cNvPr>
          <p:cNvSpPr txBox="1"/>
          <p:nvPr/>
        </p:nvSpPr>
        <p:spPr>
          <a:xfrm>
            <a:off x="533400" y="609600"/>
            <a:ext cx="4506042" cy="646331"/>
          </a:xfrm>
          <a:prstGeom prst="rect">
            <a:avLst/>
          </a:prstGeom>
          <a:noFill/>
        </p:spPr>
        <p:txBody>
          <a:bodyPr wrap="none" rtlCol="0">
            <a:spAutoFit/>
          </a:bodyPr>
          <a:lstStyle/>
          <a:p>
            <a:r>
              <a:rPr lang="en-IN" sz="3600" b="1" dirty="0"/>
              <a:t>Results and Discussion</a:t>
            </a:r>
          </a:p>
        </p:txBody>
      </p:sp>
      <p:pic>
        <p:nvPicPr>
          <p:cNvPr id="4" name="Picture 3">
            <a:extLst>
              <a:ext uri="{FF2B5EF4-FFF2-40B4-BE49-F238E27FC236}">
                <a16:creationId xmlns:a16="http://schemas.microsoft.com/office/drawing/2014/main" id="{8A96373B-3E11-2601-977D-FC3BCA829F3E}"/>
              </a:ext>
            </a:extLst>
          </p:cNvPr>
          <p:cNvPicPr>
            <a:picLocks noChangeAspect="1"/>
          </p:cNvPicPr>
          <p:nvPr/>
        </p:nvPicPr>
        <p:blipFill>
          <a:blip r:embed="rId2"/>
          <a:stretch>
            <a:fillRect/>
          </a:stretch>
        </p:blipFill>
        <p:spPr>
          <a:xfrm>
            <a:off x="151570" y="2057400"/>
            <a:ext cx="11888859" cy="2210108"/>
          </a:xfrm>
          <a:prstGeom prst="rect">
            <a:avLst/>
          </a:prstGeom>
        </p:spPr>
      </p:pic>
      <p:sp>
        <p:nvSpPr>
          <p:cNvPr id="5" name="TextBox 4">
            <a:extLst>
              <a:ext uri="{FF2B5EF4-FFF2-40B4-BE49-F238E27FC236}">
                <a16:creationId xmlns:a16="http://schemas.microsoft.com/office/drawing/2014/main" id="{A1DA8F22-9DDF-F689-3550-46F355832DE1}"/>
              </a:ext>
            </a:extLst>
          </p:cNvPr>
          <p:cNvSpPr txBox="1"/>
          <p:nvPr/>
        </p:nvSpPr>
        <p:spPr>
          <a:xfrm>
            <a:off x="381000" y="4953000"/>
            <a:ext cx="10774873" cy="830997"/>
          </a:xfrm>
          <a:prstGeom prst="rect">
            <a:avLst/>
          </a:prstGeom>
          <a:noFill/>
        </p:spPr>
        <p:txBody>
          <a:bodyPr wrap="none" rtlCol="0">
            <a:spAutoFit/>
          </a:bodyPr>
          <a:lstStyle/>
          <a:p>
            <a:pPr marL="285750" indent="-285750">
              <a:buFont typeface="Arial" panose="020B0604020202020204" pitchFamily="34" charset="0"/>
              <a:buChar char="•"/>
            </a:pPr>
            <a:r>
              <a:rPr lang="en-GB" sz="2400" dirty="0"/>
              <a:t>The feature reduced CNN network had an accuracy of 87%. </a:t>
            </a:r>
          </a:p>
          <a:p>
            <a:pPr marL="285750" indent="-285750">
              <a:buFont typeface="Arial" panose="020B0604020202020204" pitchFamily="34" charset="0"/>
              <a:buChar char="•"/>
            </a:pPr>
            <a:r>
              <a:rPr lang="en-GB" sz="2400" dirty="0"/>
              <a:t>The accuracy can be improved by using paired dataset</a:t>
            </a:r>
            <a:r>
              <a:rPr lang="en-IN" sz="2400" dirty="0"/>
              <a:t> and adding rows to the data</a:t>
            </a:r>
          </a:p>
        </p:txBody>
      </p:sp>
    </p:spTree>
    <p:extLst>
      <p:ext uri="{BB962C8B-B14F-4D97-AF65-F5344CB8AC3E}">
        <p14:creationId xmlns:p14="http://schemas.microsoft.com/office/powerpoint/2010/main" val="1899036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3C3E94-3C0F-941A-0D47-92D3B5D95163}"/>
              </a:ext>
            </a:extLst>
          </p:cNvPr>
          <p:cNvSpPr>
            <a:spLocks noGrp="1"/>
          </p:cNvSpPr>
          <p:nvPr>
            <p:ph type="title"/>
          </p:nvPr>
        </p:nvSpPr>
        <p:spPr>
          <a:xfrm>
            <a:off x="685800" y="609600"/>
            <a:ext cx="2705100" cy="553998"/>
          </a:xfrm>
        </p:spPr>
        <p:txBody>
          <a:bodyPr/>
          <a:lstStyle/>
          <a:p>
            <a:r>
              <a:rPr lang="en-IN" dirty="0"/>
              <a:t>Conclusion</a:t>
            </a:r>
          </a:p>
        </p:txBody>
      </p:sp>
      <p:sp>
        <p:nvSpPr>
          <p:cNvPr id="6" name="TextBox 5">
            <a:extLst>
              <a:ext uri="{FF2B5EF4-FFF2-40B4-BE49-F238E27FC236}">
                <a16:creationId xmlns:a16="http://schemas.microsoft.com/office/drawing/2014/main" id="{552214BF-ED13-FF34-CD69-80707B6BF4C9}"/>
              </a:ext>
            </a:extLst>
          </p:cNvPr>
          <p:cNvSpPr txBox="1"/>
          <p:nvPr/>
        </p:nvSpPr>
        <p:spPr>
          <a:xfrm>
            <a:off x="685800" y="1524000"/>
            <a:ext cx="10515600" cy="2677656"/>
          </a:xfrm>
          <a:prstGeom prst="rect">
            <a:avLst/>
          </a:prstGeom>
          <a:noFill/>
        </p:spPr>
        <p:txBody>
          <a:bodyPr wrap="square">
            <a:spAutoFit/>
          </a:bodyPr>
          <a:lstStyle/>
          <a:p>
            <a:r>
              <a:rPr lang="en-GB" sz="2400" dirty="0"/>
              <a:t>This project introduces a pioneering approach to predicting heart disease utilizing a multi-modal neural network architecture capable of processing diverse inputs. </a:t>
            </a:r>
          </a:p>
          <a:p>
            <a:endParaRPr lang="en-GB" sz="2400" dirty="0"/>
          </a:p>
          <a:p>
            <a:r>
              <a:rPr lang="en-GB" sz="2400" dirty="0"/>
              <a:t>By integrating blood report data stored in .xlsx format with feature-extracted electrocardiogram (ECG) data, the model demonstrates versatility in handling various input combinations. The ability to accommodate both individual and combined inputs enhances the model’s flexibility and predictive accuracy.</a:t>
            </a:r>
            <a:endParaRPr lang="en-IN" sz="2400" dirty="0"/>
          </a:p>
        </p:txBody>
      </p:sp>
    </p:spTree>
    <p:extLst>
      <p:ext uri="{BB962C8B-B14F-4D97-AF65-F5344CB8AC3E}">
        <p14:creationId xmlns:p14="http://schemas.microsoft.com/office/powerpoint/2010/main" val="28951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2571750" cy="566822"/>
          </a:xfrm>
          <a:prstGeom prst="rect">
            <a:avLst/>
          </a:prstGeom>
        </p:spPr>
        <p:txBody>
          <a:bodyPr vert="horz" wrap="square" lIns="0" tIns="12700" rIns="0" bIns="0" rtlCol="0">
            <a:spAutoFit/>
          </a:bodyPr>
          <a:lstStyle/>
          <a:p>
            <a:pPr marL="12700">
              <a:lnSpc>
                <a:spcPct val="100000"/>
              </a:lnSpc>
              <a:spcBef>
                <a:spcPts val="100"/>
              </a:spcBef>
            </a:pPr>
            <a:r>
              <a:rPr lang="en-IN" spc="-5" dirty="0"/>
              <a:t>References</a:t>
            </a:r>
            <a:endParaRPr spc="-100" dirty="0"/>
          </a:p>
        </p:txBody>
      </p:sp>
      <p:sp>
        <p:nvSpPr>
          <p:cNvPr id="4" name="TextBox 3">
            <a:extLst>
              <a:ext uri="{FF2B5EF4-FFF2-40B4-BE49-F238E27FC236}">
                <a16:creationId xmlns:a16="http://schemas.microsoft.com/office/drawing/2014/main" id="{40951B36-F7EB-1DE1-9C6F-166F99BA3E67}"/>
              </a:ext>
            </a:extLst>
          </p:cNvPr>
          <p:cNvSpPr txBox="1"/>
          <p:nvPr/>
        </p:nvSpPr>
        <p:spPr>
          <a:xfrm>
            <a:off x="609600" y="1371600"/>
            <a:ext cx="10744200" cy="4801314"/>
          </a:xfrm>
          <a:prstGeom prst="rect">
            <a:avLst/>
          </a:prstGeom>
          <a:noFill/>
        </p:spPr>
        <p:txBody>
          <a:bodyPr wrap="square">
            <a:spAutoFit/>
          </a:bodyPr>
          <a:lstStyle/>
          <a:p>
            <a:pPr marL="285750" indent="-285750">
              <a:buFont typeface="Arial" panose="020B0604020202020204" pitchFamily="34" charset="0"/>
              <a:buChar char="•"/>
            </a:pPr>
            <a:r>
              <a:rPr lang="en-IN" dirty="0" err="1"/>
              <a:t>Prakoso</a:t>
            </a:r>
            <a:r>
              <a:rPr lang="en-IN" dirty="0"/>
              <a:t>, S. D., </a:t>
            </a:r>
            <a:r>
              <a:rPr lang="en-IN" dirty="0" err="1"/>
              <a:t>Permanasari</a:t>
            </a:r>
            <a:r>
              <a:rPr lang="en-IN" dirty="0"/>
              <a:t>, A. E., and </a:t>
            </a:r>
            <a:r>
              <a:rPr lang="en-IN" dirty="0" err="1"/>
              <a:t>Pratama</a:t>
            </a:r>
            <a:r>
              <a:rPr lang="en-IN" dirty="0"/>
              <a:t>, A. R., 2023. “Heart disease prediction using machine learning: A systematic literature review”. In 2023 10th International Conference on Information Technology, Computer, and Electrical Engineering (ICITACEE), pp. 155–159. [3]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Oura, S., Matsukawa, T., and Suzuki, E., 2018. “Multimodal deep neural network with image sequence features for video captioning”. In 2018 International Joint Conference on Neural Networks (IJCNN), pp. 1–7. [4]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Vu, T. D., Yang, H.-J., Nguyen, V. Q., Oh, A.-R., and Kim, M.-S., 2017. “Multimodal learning using convolution neural network and sparse autoencoder”. In 2017 IEEE International Conference on Big Data and Smart Computing (</a:t>
            </a:r>
            <a:r>
              <a:rPr lang="en-IN" dirty="0" err="1"/>
              <a:t>BigComp</a:t>
            </a:r>
            <a:r>
              <a:rPr lang="en-IN" dirty="0"/>
              <a:t>), pp. 309–312. [5] Aziz, S., A. S. . A.“, 2021.”. In ECG-based machine-learning algorithms for heartbeat classification Sci Rep 11, 18738 (2021). [6]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Patel, T. S., Patel, D. P., Sanyal, M., and </a:t>
            </a:r>
            <a:r>
              <a:rPr lang="en-IN" dirty="0" err="1"/>
              <a:t>Shrivastav</a:t>
            </a:r>
            <a:r>
              <a:rPr lang="en-IN" dirty="0"/>
              <a:t>, P. S., 2023. “Prediction of heart disease and survivability using support vector machine and naive bayes algorithm”. </a:t>
            </a:r>
            <a:r>
              <a:rPr lang="en-IN" dirty="0" err="1"/>
              <a:t>bioRxiv</a:t>
            </a:r>
            <a:r>
              <a:rPr lang="en-IN" dirty="0"/>
              <a:t>. [7]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Latha, C., and Jeeva, S. C., 2019. Improving the accuracy of prediction of heart disease risk based on ensemble classification techniques, informatics in medicine unlocked, vol. 16.</a:t>
            </a:r>
          </a:p>
        </p:txBody>
      </p:sp>
    </p:spTree>
    <p:extLst>
      <p:ext uri="{BB962C8B-B14F-4D97-AF65-F5344CB8AC3E}">
        <p14:creationId xmlns:p14="http://schemas.microsoft.com/office/powerpoint/2010/main" val="289417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3450" y="3110306"/>
            <a:ext cx="1984375" cy="574675"/>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85" dirty="0"/>
              <a:t> </a:t>
            </a:r>
            <a:r>
              <a:rPr spc="-100" dirty="0"/>
              <a:t>You</a:t>
            </a:r>
          </a:p>
        </p:txBody>
      </p:sp>
    </p:spTree>
    <p:extLst>
      <p:ext uri="{BB962C8B-B14F-4D97-AF65-F5344CB8AC3E}">
        <p14:creationId xmlns:p14="http://schemas.microsoft.com/office/powerpoint/2010/main" val="415363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074" y="459689"/>
            <a:ext cx="4027526" cy="566822"/>
          </a:xfrm>
          <a:prstGeom prst="rect">
            <a:avLst/>
          </a:prstGeom>
        </p:spPr>
        <p:txBody>
          <a:bodyPr vert="horz" wrap="square" lIns="0" tIns="12700" rIns="0" bIns="0" rtlCol="0">
            <a:spAutoFit/>
          </a:bodyPr>
          <a:lstStyle/>
          <a:p>
            <a:pPr marL="12700">
              <a:lnSpc>
                <a:spcPct val="100000"/>
              </a:lnSpc>
              <a:spcBef>
                <a:spcPts val="100"/>
              </a:spcBef>
            </a:pPr>
            <a:r>
              <a:rPr lang="en-IN" spc="-5" dirty="0"/>
              <a:t>Research problem</a:t>
            </a:r>
            <a:endParaRPr spc="-5" dirty="0"/>
          </a:p>
        </p:txBody>
      </p:sp>
      <p:sp>
        <p:nvSpPr>
          <p:cNvPr id="3" name="object 3"/>
          <p:cNvSpPr txBox="1"/>
          <p:nvPr/>
        </p:nvSpPr>
        <p:spPr>
          <a:xfrm>
            <a:off x="424029" y="1481280"/>
            <a:ext cx="9360535" cy="319024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Humans</a:t>
            </a:r>
            <a:r>
              <a:rPr sz="2400" dirty="0">
                <a:latin typeface="Calibri"/>
                <a:cs typeface="Calibri"/>
              </a:rPr>
              <a:t> </a:t>
            </a:r>
            <a:r>
              <a:rPr sz="2400" spc="-5" dirty="0">
                <a:latin typeface="Calibri"/>
                <a:cs typeface="Calibri"/>
              </a:rPr>
              <a:t>use</a:t>
            </a:r>
            <a:r>
              <a:rPr sz="2400" spc="5" dirty="0">
                <a:latin typeface="Calibri"/>
                <a:cs typeface="Calibri"/>
              </a:rPr>
              <a:t> </a:t>
            </a:r>
            <a:r>
              <a:rPr sz="2400" spc="-15" dirty="0">
                <a:latin typeface="Calibri"/>
                <a:cs typeface="Calibri"/>
              </a:rPr>
              <a:t>five</a:t>
            </a:r>
            <a:r>
              <a:rPr sz="2400" spc="5" dirty="0">
                <a:latin typeface="Calibri"/>
                <a:cs typeface="Calibri"/>
              </a:rPr>
              <a:t> </a:t>
            </a:r>
            <a:r>
              <a:rPr sz="2400" spc="-5" dirty="0">
                <a:latin typeface="Calibri"/>
                <a:cs typeface="Calibri"/>
              </a:rPr>
              <a:t>senses</a:t>
            </a:r>
            <a:r>
              <a:rPr sz="2400" dirty="0">
                <a:latin typeface="Calibri"/>
                <a:cs typeface="Calibri"/>
              </a:rPr>
              <a:t> </a:t>
            </a:r>
            <a:r>
              <a:rPr sz="2400" spc="-10" dirty="0">
                <a:latin typeface="Calibri"/>
                <a:cs typeface="Calibri"/>
              </a:rPr>
              <a:t>to </a:t>
            </a:r>
            <a:r>
              <a:rPr sz="2400" spc="-5" dirty="0">
                <a:latin typeface="Calibri"/>
                <a:cs typeface="Calibri"/>
              </a:rPr>
              <a:t>experience</a:t>
            </a:r>
            <a:r>
              <a:rPr sz="2400" spc="-20" dirty="0">
                <a:latin typeface="Calibri"/>
                <a:cs typeface="Calibri"/>
              </a:rPr>
              <a:t> </a:t>
            </a:r>
            <a:r>
              <a:rPr sz="2400" dirty="0">
                <a:latin typeface="Calibri"/>
                <a:cs typeface="Calibri"/>
              </a:rPr>
              <a:t>and</a:t>
            </a:r>
            <a:r>
              <a:rPr sz="2400" spc="5" dirty="0">
                <a:latin typeface="Calibri"/>
                <a:cs typeface="Calibri"/>
              </a:rPr>
              <a:t> </a:t>
            </a:r>
            <a:r>
              <a:rPr sz="2400" spc="-15" dirty="0">
                <a:latin typeface="Calibri"/>
                <a:cs typeface="Calibri"/>
              </a:rPr>
              <a:t>interpret </a:t>
            </a:r>
            <a:r>
              <a:rPr sz="2400" dirty="0">
                <a:latin typeface="Calibri"/>
                <a:cs typeface="Calibri"/>
              </a:rPr>
              <a:t>the</a:t>
            </a:r>
            <a:r>
              <a:rPr sz="2400" spc="5" dirty="0">
                <a:latin typeface="Calibri"/>
                <a:cs typeface="Calibri"/>
              </a:rPr>
              <a:t> </a:t>
            </a:r>
            <a:r>
              <a:rPr sz="2400" spc="-10" dirty="0">
                <a:latin typeface="Calibri"/>
                <a:cs typeface="Calibri"/>
              </a:rPr>
              <a:t>world around</a:t>
            </a:r>
            <a:r>
              <a:rPr sz="2400" dirty="0">
                <a:latin typeface="Calibri"/>
                <a:cs typeface="Calibri"/>
              </a:rPr>
              <a:t> </a:t>
            </a:r>
            <a:r>
              <a:rPr sz="2400" spc="-5" dirty="0">
                <a:latin typeface="Calibri"/>
                <a:cs typeface="Calibri"/>
              </a:rPr>
              <a:t>them</a:t>
            </a:r>
            <a:endParaRPr sz="2400" dirty="0">
              <a:latin typeface="Calibri"/>
              <a:cs typeface="Calibri"/>
            </a:endParaRPr>
          </a:p>
          <a:p>
            <a:pPr>
              <a:lnSpc>
                <a:spcPct val="100000"/>
              </a:lnSpc>
            </a:pPr>
            <a:endParaRPr sz="2400" dirty="0">
              <a:latin typeface="Calibri"/>
              <a:cs typeface="Calibri"/>
            </a:endParaRPr>
          </a:p>
          <a:p>
            <a:pPr marL="12700" marR="3303904">
              <a:lnSpc>
                <a:spcPct val="100000"/>
              </a:lnSpc>
              <a:spcBef>
                <a:spcPts val="1820"/>
              </a:spcBef>
            </a:pPr>
            <a:r>
              <a:rPr sz="2400" spc="-55" dirty="0">
                <a:latin typeface="Calibri"/>
                <a:cs typeface="Calibri"/>
              </a:rPr>
              <a:t>Your</a:t>
            </a:r>
            <a:r>
              <a:rPr sz="2400" spc="5" dirty="0">
                <a:latin typeface="Calibri"/>
                <a:cs typeface="Calibri"/>
              </a:rPr>
              <a:t> </a:t>
            </a:r>
            <a:r>
              <a:rPr sz="2400" spc="-15" dirty="0">
                <a:latin typeface="Calibri"/>
                <a:cs typeface="Calibri"/>
              </a:rPr>
              <a:t>five</a:t>
            </a:r>
            <a:r>
              <a:rPr sz="2400" spc="10" dirty="0">
                <a:latin typeface="Calibri"/>
                <a:cs typeface="Calibri"/>
              </a:rPr>
              <a:t> </a:t>
            </a:r>
            <a:r>
              <a:rPr sz="2400" spc="-5" dirty="0">
                <a:latin typeface="Calibri"/>
                <a:cs typeface="Calibri"/>
              </a:rPr>
              <a:t>senses </a:t>
            </a:r>
            <a:r>
              <a:rPr sz="2400" spc="-15" dirty="0">
                <a:latin typeface="Calibri"/>
                <a:cs typeface="Calibri"/>
              </a:rPr>
              <a:t>capture</a:t>
            </a:r>
            <a:r>
              <a:rPr sz="2400" dirty="0">
                <a:latin typeface="Calibri"/>
                <a:cs typeface="Calibri"/>
              </a:rPr>
              <a:t> </a:t>
            </a:r>
            <a:r>
              <a:rPr sz="2400" spc="-10" dirty="0">
                <a:latin typeface="Calibri"/>
                <a:cs typeface="Calibri"/>
              </a:rPr>
              <a:t>information</a:t>
            </a:r>
            <a:r>
              <a:rPr sz="2400" spc="-15" dirty="0">
                <a:latin typeface="Calibri"/>
                <a:cs typeface="Calibri"/>
              </a:rPr>
              <a:t> from</a:t>
            </a:r>
            <a:r>
              <a:rPr sz="2400" spc="-25" dirty="0">
                <a:latin typeface="Calibri"/>
                <a:cs typeface="Calibri"/>
              </a:rPr>
              <a:t> </a:t>
            </a:r>
            <a:r>
              <a:rPr sz="2400" spc="-15" dirty="0">
                <a:latin typeface="Calibri"/>
                <a:cs typeface="Calibri"/>
              </a:rPr>
              <a:t>five </a:t>
            </a:r>
            <a:r>
              <a:rPr sz="2400" spc="-10" dirty="0">
                <a:latin typeface="Calibri"/>
                <a:cs typeface="Calibri"/>
              </a:rPr>
              <a:t> </a:t>
            </a:r>
            <a:r>
              <a:rPr sz="2400" spc="-20" dirty="0">
                <a:latin typeface="Calibri"/>
                <a:cs typeface="Calibri"/>
              </a:rPr>
              <a:t>different</a:t>
            </a:r>
            <a:r>
              <a:rPr sz="2400" spc="5" dirty="0">
                <a:latin typeface="Calibri"/>
                <a:cs typeface="Calibri"/>
              </a:rPr>
              <a:t> </a:t>
            </a:r>
            <a:r>
              <a:rPr sz="2400" spc="-10" dirty="0">
                <a:latin typeface="Calibri"/>
                <a:cs typeface="Calibri"/>
              </a:rPr>
              <a:t>sources,</a:t>
            </a:r>
            <a:r>
              <a:rPr sz="2400" spc="-5" dirty="0">
                <a:latin typeface="Calibri"/>
                <a:cs typeface="Calibri"/>
              </a:rPr>
              <a:t> </a:t>
            </a:r>
            <a:r>
              <a:rPr sz="2400" dirty="0">
                <a:latin typeface="Calibri"/>
                <a:cs typeface="Calibri"/>
              </a:rPr>
              <a:t>and</a:t>
            </a:r>
            <a:r>
              <a:rPr sz="2400" spc="-5" dirty="0">
                <a:latin typeface="Calibri"/>
                <a:cs typeface="Calibri"/>
              </a:rPr>
              <a:t> </a:t>
            </a:r>
            <a:r>
              <a:rPr sz="2400" spc="-15" dirty="0">
                <a:latin typeface="Calibri"/>
                <a:cs typeface="Calibri"/>
              </a:rPr>
              <a:t>five</a:t>
            </a:r>
            <a:r>
              <a:rPr sz="2400" dirty="0">
                <a:latin typeface="Calibri"/>
                <a:cs typeface="Calibri"/>
              </a:rPr>
              <a:t> </a:t>
            </a:r>
            <a:r>
              <a:rPr sz="2400" spc="-20" dirty="0">
                <a:latin typeface="Calibri"/>
                <a:cs typeface="Calibri"/>
              </a:rPr>
              <a:t>different</a:t>
            </a:r>
            <a:r>
              <a:rPr sz="2400" spc="5" dirty="0">
                <a:latin typeface="Calibri"/>
                <a:cs typeface="Calibri"/>
              </a:rPr>
              <a:t> </a:t>
            </a:r>
            <a:r>
              <a:rPr sz="2400" dirty="0">
                <a:latin typeface="Calibri"/>
                <a:cs typeface="Calibri"/>
              </a:rPr>
              <a:t>modalities.</a:t>
            </a:r>
            <a:r>
              <a:rPr sz="2400" spc="-20" dirty="0">
                <a:latin typeface="Calibri"/>
                <a:cs typeface="Calibri"/>
              </a:rPr>
              <a:t> </a:t>
            </a:r>
            <a:r>
              <a:rPr sz="2400" dirty="0">
                <a:latin typeface="Calibri"/>
                <a:cs typeface="Calibri"/>
              </a:rPr>
              <a:t>A </a:t>
            </a:r>
            <a:r>
              <a:rPr sz="2400" spc="-530" dirty="0">
                <a:latin typeface="Calibri"/>
                <a:cs typeface="Calibri"/>
              </a:rPr>
              <a:t> </a:t>
            </a:r>
            <a:r>
              <a:rPr sz="2400" dirty="0">
                <a:latin typeface="Calibri"/>
                <a:cs typeface="Calibri"/>
              </a:rPr>
              <a:t>modality </a:t>
            </a:r>
            <a:r>
              <a:rPr sz="2400" spc="-25" dirty="0">
                <a:latin typeface="Calibri"/>
                <a:cs typeface="Calibri"/>
              </a:rPr>
              <a:t>refers </a:t>
            </a:r>
            <a:r>
              <a:rPr sz="2400" spc="-15" dirty="0">
                <a:latin typeface="Calibri"/>
                <a:cs typeface="Calibri"/>
              </a:rPr>
              <a:t>to </a:t>
            </a:r>
            <a:r>
              <a:rPr sz="2400" dirty="0">
                <a:latin typeface="Calibri"/>
                <a:cs typeface="Calibri"/>
              </a:rPr>
              <a:t>the </a:t>
            </a:r>
            <a:r>
              <a:rPr sz="2400" spc="-25" dirty="0">
                <a:latin typeface="Calibri"/>
                <a:cs typeface="Calibri"/>
              </a:rPr>
              <a:t>way </a:t>
            </a:r>
            <a:r>
              <a:rPr sz="2400" dirty="0">
                <a:latin typeface="Calibri"/>
                <a:cs typeface="Calibri"/>
              </a:rPr>
              <a:t>in which </a:t>
            </a:r>
            <a:r>
              <a:rPr sz="2400" spc="-5" dirty="0">
                <a:latin typeface="Calibri"/>
                <a:cs typeface="Calibri"/>
              </a:rPr>
              <a:t>something </a:t>
            </a:r>
            <a:r>
              <a:rPr sz="2400" dirty="0">
                <a:latin typeface="Calibri"/>
                <a:cs typeface="Calibri"/>
              </a:rPr>
              <a:t> </a:t>
            </a:r>
            <a:r>
              <a:rPr sz="2400" spc="-5" dirty="0">
                <a:latin typeface="Calibri"/>
                <a:cs typeface="Calibri"/>
              </a:rPr>
              <a:t>happens,</a:t>
            </a:r>
            <a:r>
              <a:rPr sz="2400" spc="-10" dirty="0">
                <a:latin typeface="Calibri"/>
                <a:cs typeface="Calibri"/>
              </a:rPr>
              <a:t> </a:t>
            </a:r>
            <a:r>
              <a:rPr sz="2400" dirty="0">
                <a:latin typeface="Calibri"/>
                <a:cs typeface="Calibri"/>
              </a:rPr>
              <a:t>is</a:t>
            </a:r>
            <a:r>
              <a:rPr sz="2400" spc="-15" dirty="0">
                <a:latin typeface="Calibri"/>
                <a:cs typeface="Calibri"/>
              </a:rPr>
              <a:t> </a:t>
            </a:r>
            <a:r>
              <a:rPr sz="2400" spc="-5" dirty="0">
                <a:latin typeface="Calibri"/>
                <a:cs typeface="Calibri"/>
              </a:rPr>
              <a:t>experienced,</a:t>
            </a:r>
            <a:r>
              <a:rPr sz="2400" spc="-20" dirty="0">
                <a:latin typeface="Calibri"/>
                <a:cs typeface="Calibri"/>
              </a:rPr>
              <a:t> </a:t>
            </a:r>
            <a:r>
              <a:rPr sz="2400" spc="-5" dirty="0">
                <a:latin typeface="Calibri"/>
                <a:cs typeface="Calibri"/>
              </a:rPr>
              <a:t>or</a:t>
            </a:r>
            <a:r>
              <a:rPr sz="2400" spc="-10" dirty="0">
                <a:latin typeface="Calibri"/>
                <a:cs typeface="Calibri"/>
              </a:rPr>
              <a:t> captured.</a:t>
            </a:r>
            <a:endParaRPr sz="2400" dirty="0">
              <a:latin typeface="Calibri"/>
              <a:cs typeface="Calibri"/>
            </a:endParaRPr>
          </a:p>
          <a:p>
            <a:pPr>
              <a:lnSpc>
                <a:spcPct val="100000"/>
              </a:lnSpc>
              <a:spcBef>
                <a:spcPts val="15"/>
              </a:spcBef>
            </a:pPr>
            <a:endParaRPr sz="2350" dirty="0">
              <a:latin typeface="Calibri"/>
              <a:cs typeface="Calibri"/>
            </a:endParaRPr>
          </a:p>
          <a:p>
            <a:pPr marL="12700">
              <a:lnSpc>
                <a:spcPct val="100000"/>
              </a:lnSpc>
            </a:pPr>
            <a:r>
              <a:rPr sz="2400" dirty="0">
                <a:latin typeface="Calibri"/>
                <a:cs typeface="Calibri"/>
              </a:rPr>
              <a:t>AI</a:t>
            </a:r>
            <a:r>
              <a:rPr sz="2400" spc="-3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on</a:t>
            </a:r>
            <a:r>
              <a:rPr sz="2400" spc="-15" dirty="0">
                <a:latin typeface="Calibri"/>
                <a:cs typeface="Calibri"/>
              </a:rPr>
              <a:t> </a:t>
            </a:r>
            <a:r>
              <a:rPr sz="2400" dirty="0">
                <a:latin typeface="Calibri"/>
                <a:cs typeface="Calibri"/>
              </a:rPr>
              <a:t>a</a:t>
            </a:r>
            <a:r>
              <a:rPr sz="2400" spc="-10" dirty="0">
                <a:latin typeface="Calibri"/>
                <a:cs typeface="Calibri"/>
              </a:rPr>
              <a:t> quest</a:t>
            </a:r>
            <a:r>
              <a:rPr sz="2400" spc="-5" dirty="0">
                <a:latin typeface="Calibri"/>
                <a:cs typeface="Calibri"/>
              </a:rPr>
              <a:t> </a:t>
            </a:r>
            <a:r>
              <a:rPr sz="2400" spc="-15" dirty="0">
                <a:latin typeface="Calibri"/>
                <a:cs typeface="Calibri"/>
              </a:rPr>
              <a:t>to</a:t>
            </a:r>
            <a:r>
              <a:rPr sz="2400" spc="-35" dirty="0">
                <a:latin typeface="Calibri"/>
                <a:cs typeface="Calibri"/>
              </a:rPr>
              <a:t> </a:t>
            </a:r>
            <a:r>
              <a:rPr sz="2400" dirty="0">
                <a:latin typeface="Calibri"/>
                <a:cs typeface="Calibri"/>
              </a:rPr>
              <a:t>mimic</a:t>
            </a:r>
            <a:r>
              <a:rPr sz="2400" spc="-25" dirty="0">
                <a:latin typeface="Calibri"/>
                <a:cs typeface="Calibri"/>
              </a:rPr>
              <a:t> </a:t>
            </a:r>
            <a:r>
              <a:rPr sz="2400" dirty="0">
                <a:latin typeface="Calibri"/>
                <a:cs typeface="Calibri"/>
              </a:rPr>
              <a:t>the</a:t>
            </a:r>
            <a:r>
              <a:rPr sz="2400" spc="-5" dirty="0">
                <a:latin typeface="Calibri"/>
                <a:cs typeface="Calibri"/>
              </a:rPr>
              <a:t> human</a:t>
            </a:r>
            <a:r>
              <a:rPr sz="2400" spc="-25" dirty="0">
                <a:latin typeface="Calibri"/>
                <a:cs typeface="Calibri"/>
              </a:rPr>
              <a:t> </a:t>
            </a:r>
            <a:r>
              <a:rPr sz="2400" spc="-10" dirty="0">
                <a:latin typeface="Calibri"/>
                <a:cs typeface="Calibri"/>
              </a:rPr>
              <a:t>brain.</a:t>
            </a:r>
            <a:endParaRPr sz="2400" dirty="0">
              <a:latin typeface="Calibri"/>
              <a:cs typeface="Calibri"/>
            </a:endParaRPr>
          </a:p>
        </p:txBody>
      </p:sp>
      <p:pic>
        <p:nvPicPr>
          <p:cNvPr id="4" name="object 4"/>
          <p:cNvPicPr/>
          <p:nvPr/>
        </p:nvPicPr>
        <p:blipFill>
          <a:blip r:embed="rId2" cstate="print"/>
          <a:stretch>
            <a:fillRect/>
          </a:stretch>
        </p:blipFill>
        <p:spPr>
          <a:xfrm>
            <a:off x="7959852" y="2316479"/>
            <a:ext cx="3101340" cy="3092196"/>
          </a:xfrm>
          <a:prstGeom prst="rect">
            <a:avLst/>
          </a:prstGeom>
        </p:spPr>
      </p:pic>
      <p:sp>
        <p:nvSpPr>
          <p:cNvPr id="5" name="object 5"/>
          <p:cNvSpPr txBox="1"/>
          <p:nvPr/>
        </p:nvSpPr>
        <p:spPr>
          <a:xfrm>
            <a:off x="8338819" y="6316471"/>
            <a:ext cx="3406140" cy="240029"/>
          </a:xfrm>
          <a:prstGeom prst="rect">
            <a:avLst/>
          </a:prstGeom>
        </p:spPr>
        <p:txBody>
          <a:bodyPr vert="horz" wrap="square" lIns="0" tIns="13335" rIns="0" bIns="0" rtlCol="0">
            <a:spAutoFit/>
          </a:bodyPr>
          <a:lstStyle/>
          <a:p>
            <a:pPr marL="12700">
              <a:lnSpc>
                <a:spcPct val="100000"/>
              </a:lnSpc>
              <a:spcBef>
                <a:spcPts val="105"/>
              </a:spcBef>
            </a:pPr>
            <a:r>
              <a:rPr sz="1400" spc="-10" dirty="0">
                <a:latin typeface="Calibri"/>
                <a:cs typeface="Calibri"/>
              </a:rPr>
              <a:t>https:/</a:t>
            </a:r>
            <a:r>
              <a:rPr sz="1400" spc="-10" dirty="0">
                <a:latin typeface="Calibri"/>
                <a:cs typeface="Calibri"/>
                <a:hlinkClick r:id="rId3"/>
              </a:rPr>
              <a:t>/www</a:t>
            </a:r>
            <a:r>
              <a:rPr sz="1400" spc="-10" dirty="0">
                <a:latin typeface="Calibri"/>
                <a:cs typeface="Calibri"/>
              </a:rPr>
              <a:t>.</a:t>
            </a:r>
            <a:r>
              <a:rPr sz="1400" spc="-10" dirty="0">
                <a:latin typeface="Calibri"/>
                <a:cs typeface="Calibri"/>
                <a:hlinkClick r:id="rId3"/>
              </a:rPr>
              <a:t>baamboozle.com/tag/five-senses</a:t>
            </a:r>
            <a:endParaRPr sz="1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9002" y="1900237"/>
            <a:ext cx="10373995" cy="305752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spc="-15" dirty="0">
                <a:latin typeface="Calibri"/>
                <a:cs typeface="Calibri"/>
              </a:rPr>
              <a:t>By</a:t>
            </a:r>
            <a:r>
              <a:rPr sz="2400" spc="-5" dirty="0">
                <a:latin typeface="Calibri"/>
                <a:cs typeface="Calibri"/>
              </a:rPr>
              <a:t> </a:t>
            </a:r>
            <a:r>
              <a:rPr sz="2400" spc="-10" dirty="0">
                <a:latin typeface="Calibri"/>
                <a:cs typeface="Calibri"/>
              </a:rPr>
              <a:t>combining</a:t>
            </a:r>
            <a:r>
              <a:rPr sz="2400" spc="-20" dirty="0">
                <a:latin typeface="Calibri"/>
                <a:cs typeface="Calibri"/>
              </a:rPr>
              <a:t> different</a:t>
            </a:r>
            <a:r>
              <a:rPr sz="2400" spc="15" dirty="0">
                <a:latin typeface="Calibri"/>
                <a:cs typeface="Calibri"/>
              </a:rPr>
              <a:t> </a:t>
            </a:r>
            <a:r>
              <a:rPr sz="2400" dirty="0">
                <a:latin typeface="Calibri"/>
                <a:cs typeface="Calibri"/>
              </a:rPr>
              <a:t>modalities,</a:t>
            </a:r>
            <a:r>
              <a:rPr sz="2400" spc="-10" dirty="0">
                <a:latin typeface="Calibri"/>
                <a:cs typeface="Calibri"/>
              </a:rPr>
              <a:t> </a:t>
            </a:r>
            <a:r>
              <a:rPr sz="2400" dirty="0">
                <a:latin typeface="Calibri"/>
                <a:cs typeface="Calibri"/>
              </a:rPr>
              <a:t>a</a:t>
            </a:r>
            <a:r>
              <a:rPr sz="2400" spc="-5" dirty="0">
                <a:latin typeface="Calibri"/>
                <a:cs typeface="Calibri"/>
              </a:rPr>
              <a:t> deep</a:t>
            </a:r>
            <a:r>
              <a:rPr sz="2400" dirty="0">
                <a:latin typeface="Calibri"/>
                <a:cs typeface="Calibri"/>
              </a:rPr>
              <a:t> </a:t>
            </a:r>
            <a:r>
              <a:rPr sz="2400" spc="-5" dirty="0">
                <a:latin typeface="Calibri"/>
                <a:cs typeface="Calibri"/>
              </a:rPr>
              <a:t>learning</a:t>
            </a:r>
            <a:r>
              <a:rPr sz="2400" spc="-10" dirty="0">
                <a:latin typeface="Calibri"/>
                <a:cs typeface="Calibri"/>
              </a:rPr>
              <a:t> </a:t>
            </a:r>
            <a:r>
              <a:rPr sz="2400" dirty="0">
                <a:latin typeface="Calibri"/>
                <a:cs typeface="Calibri"/>
              </a:rPr>
              <a:t>model</a:t>
            </a:r>
            <a:r>
              <a:rPr sz="2400" spc="-10" dirty="0">
                <a:latin typeface="Calibri"/>
                <a:cs typeface="Calibri"/>
              </a:rPr>
              <a:t> can</a:t>
            </a:r>
            <a:r>
              <a:rPr sz="2400" spc="5" dirty="0">
                <a:latin typeface="Calibri"/>
                <a:cs typeface="Calibri"/>
              </a:rPr>
              <a:t> </a:t>
            </a:r>
            <a:r>
              <a:rPr sz="2400" spc="-10" dirty="0">
                <a:latin typeface="Calibri"/>
                <a:cs typeface="Calibri"/>
              </a:rPr>
              <a:t>comprehend</a:t>
            </a:r>
            <a:r>
              <a:rPr sz="2400" spc="10" dirty="0">
                <a:latin typeface="Calibri"/>
                <a:cs typeface="Calibri"/>
              </a:rPr>
              <a:t> </a:t>
            </a:r>
            <a:r>
              <a:rPr sz="2400" dirty="0">
                <a:latin typeface="Calibri"/>
                <a:cs typeface="Calibri"/>
              </a:rPr>
              <a:t>its</a:t>
            </a:r>
            <a:r>
              <a:rPr lang="en-GB" sz="2400" dirty="0">
                <a:latin typeface="Calibri"/>
                <a:cs typeface="Calibri"/>
              </a:rPr>
              <a:t> </a:t>
            </a:r>
            <a:r>
              <a:rPr sz="2400" spc="-15" dirty="0">
                <a:latin typeface="Calibri"/>
                <a:cs typeface="Calibri"/>
              </a:rPr>
              <a:t>environment</a:t>
            </a:r>
            <a:r>
              <a:rPr sz="2400" dirty="0">
                <a:latin typeface="Calibri"/>
                <a:cs typeface="Calibri"/>
              </a:rPr>
              <a:t> </a:t>
            </a:r>
            <a:r>
              <a:rPr sz="2400" spc="-10" dirty="0">
                <a:latin typeface="Calibri"/>
                <a:cs typeface="Calibri"/>
              </a:rPr>
              <a:t>more universally</a:t>
            </a:r>
            <a:r>
              <a:rPr sz="2400" spc="-15" dirty="0">
                <a:latin typeface="Calibri"/>
                <a:cs typeface="Calibri"/>
              </a:rPr>
              <a:t> </a:t>
            </a:r>
            <a:r>
              <a:rPr sz="2400" spc="-5" dirty="0">
                <a:latin typeface="Calibri"/>
                <a:cs typeface="Calibri"/>
              </a:rPr>
              <a:t>since</a:t>
            </a:r>
            <a:r>
              <a:rPr sz="2400" dirty="0">
                <a:latin typeface="Calibri"/>
                <a:cs typeface="Calibri"/>
              </a:rPr>
              <a:t> </a:t>
            </a:r>
            <a:r>
              <a:rPr sz="2400" spc="-5" dirty="0">
                <a:latin typeface="Calibri"/>
                <a:cs typeface="Calibri"/>
              </a:rPr>
              <a:t>some</a:t>
            </a:r>
            <a:r>
              <a:rPr sz="2400" spc="-10" dirty="0">
                <a:latin typeface="Calibri"/>
                <a:cs typeface="Calibri"/>
              </a:rPr>
              <a:t> </a:t>
            </a:r>
            <a:r>
              <a:rPr sz="2400" dirty="0">
                <a:latin typeface="Calibri"/>
                <a:cs typeface="Calibri"/>
              </a:rPr>
              <a:t>cues</a:t>
            </a:r>
            <a:r>
              <a:rPr sz="2400" spc="-5" dirty="0">
                <a:latin typeface="Calibri"/>
                <a:cs typeface="Calibri"/>
              </a:rPr>
              <a:t> </a:t>
            </a:r>
            <a:r>
              <a:rPr sz="2400" spc="-15" dirty="0">
                <a:latin typeface="Calibri"/>
                <a:cs typeface="Calibri"/>
              </a:rPr>
              <a:t>exist</a:t>
            </a:r>
            <a:r>
              <a:rPr sz="2400" spc="-30" dirty="0">
                <a:latin typeface="Calibri"/>
                <a:cs typeface="Calibri"/>
              </a:rPr>
              <a:t> </a:t>
            </a:r>
            <a:r>
              <a:rPr sz="2400" spc="-5" dirty="0">
                <a:latin typeface="Calibri"/>
                <a:cs typeface="Calibri"/>
              </a:rPr>
              <a:t>only </a:t>
            </a:r>
            <a:r>
              <a:rPr sz="2400" dirty="0">
                <a:latin typeface="Calibri"/>
                <a:cs typeface="Calibri"/>
              </a:rPr>
              <a:t>in </a:t>
            </a:r>
            <a:r>
              <a:rPr sz="2400" spc="-5" dirty="0">
                <a:latin typeface="Calibri"/>
                <a:cs typeface="Calibri"/>
              </a:rPr>
              <a:t>certain</a:t>
            </a:r>
            <a:r>
              <a:rPr sz="2400" spc="-25" dirty="0">
                <a:latin typeface="Calibri"/>
                <a:cs typeface="Calibri"/>
              </a:rPr>
              <a:t> </a:t>
            </a:r>
            <a:r>
              <a:rPr sz="2400" dirty="0">
                <a:latin typeface="Calibri"/>
                <a:cs typeface="Calibri"/>
              </a:rPr>
              <a:t>modalities.</a:t>
            </a:r>
          </a:p>
          <a:p>
            <a:pPr marL="457200" indent="-457200">
              <a:lnSpc>
                <a:spcPct val="100000"/>
              </a:lnSpc>
              <a:spcBef>
                <a:spcPts val="10"/>
              </a:spcBef>
              <a:buFont typeface="Arial" panose="020B0604020202020204" pitchFamily="34" charset="0"/>
              <a:buChar char="•"/>
            </a:pPr>
            <a:endParaRPr sz="2950" dirty="0">
              <a:latin typeface="Calibri"/>
              <a:cs typeface="Calibri"/>
            </a:endParaRPr>
          </a:p>
          <a:p>
            <a:pPr marL="355600" marR="5080" indent="-342900">
              <a:lnSpc>
                <a:spcPct val="100000"/>
              </a:lnSpc>
              <a:buFont typeface="Arial" panose="020B0604020202020204" pitchFamily="34" charset="0"/>
              <a:buChar char="•"/>
            </a:pPr>
            <a:r>
              <a:rPr sz="2400" spc="-5" dirty="0">
                <a:latin typeface="Calibri"/>
                <a:cs typeface="Calibri"/>
              </a:rPr>
              <a:t>Unimodal deep </a:t>
            </a:r>
            <a:r>
              <a:rPr sz="2400" dirty="0">
                <a:latin typeface="Calibri"/>
                <a:cs typeface="Calibri"/>
              </a:rPr>
              <a:t>learning </a:t>
            </a:r>
            <a:r>
              <a:rPr sz="2400" spc="-5" dirty="0">
                <a:latin typeface="Calibri"/>
                <a:cs typeface="Calibri"/>
              </a:rPr>
              <a:t>has limited capabilities, so </a:t>
            </a:r>
            <a:r>
              <a:rPr sz="2400" dirty="0">
                <a:latin typeface="Calibri"/>
                <a:cs typeface="Calibri"/>
              </a:rPr>
              <a:t>the </a:t>
            </a:r>
            <a:r>
              <a:rPr sz="2400" spc="-5" dirty="0">
                <a:latin typeface="Calibri"/>
                <a:cs typeface="Calibri"/>
              </a:rPr>
              <a:t>need </a:t>
            </a:r>
            <a:r>
              <a:rPr sz="2400" spc="-20" dirty="0">
                <a:latin typeface="Calibri"/>
                <a:cs typeface="Calibri"/>
              </a:rPr>
              <a:t>for </a:t>
            </a:r>
            <a:r>
              <a:rPr sz="2400" dirty="0">
                <a:latin typeface="Calibri"/>
                <a:cs typeface="Calibri"/>
              </a:rPr>
              <a:t>multimodal models </a:t>
            </a:r>
            <a:r>
              <a:rPr sz="2400" spc="-530" dirty="0">
                <a:latin typeface="Calibri"/>
                <a:cs typeface="Calibri"/>
              </a:rPr>
              <a:t> </a:t>
            </a:r>
            <a:r>
              <a:rPr sz="2400" dirty="0">
                <a:latin typeface="Calibri"/>
                <a:cs typeface="Calibri"/>
              </a:rPr>
              <a:t>arises.</a:t>
            </a:r>
          </a:p>
          <a:p>
            <a:pPr marL="342900" indent="-342900">
              <a:lnSpc>
                <a:spcPct val="100000"/>
              </a:lnSpc>
              <a:spcBef>
                <a:spcPts val="40"/>
              </a:spcBef>
              <a:buFont typeface="Arial" panose="020B0604020202020204" pitchFamily="34" charset="0"/>
              <a:buChar char="•"/>
            </a:pPr>
            <a:endParaRPr sz="2400" dirty="0">
              <a:latin typeface="Calibri"/>
              <a:cs typeface="Calibri"/>
            </a:endParaRPr>
          </a:p>
          <a:p>
            <a:pPr marL="355600" marR="1016000" indent="-342900">
              <a:lnSpc>
                <a:spcPct val="100000"/>
              </a:lnSpc>
              <a:spcBef>
                <a:spcPts val="5"/>
              </a:spcBef>
              <a:buFont typeface="Arial" panose="020B0604020202020204" pitchFamily="34" charset="0"/>
              <a:buChar char="•"/>
            </a:pPr>
            <a:r>
              <a:rPr sz="2400" dirty="0">
                <a:latin typeface="Calibri"/>
                <a:cs typeface="Calibri"/>
              </a:rPr>
              <a:t>In </a:t>
            </a:r>
            <a:r>
              <a:rPr sz="2400" spc="-5" dirty="0">
                <a:latin typeface="Calibri"/>
                <a:cs typeface="Calibri"/>
              </a:rPr>
              <a:t>multimodal deep </a:t>
            </a:r>
            <a:r>
              <a:rPr sz="2400" dirty="0">
                <a:latin typeface="Calibri"/>
                <a:cs typeface="Calibri"/>
              </a:rPr>
              <a:t>learning, the </a:t>
            </a:r>
            <a:r>
              <a:rPr sz="2400" spc="-10" dirty="0">
                <a:latin typeface="Calibri"/>
                <a:cs typeface="Calibri"/>
              </a:rPr>
              <a:t>most </a:t>
            </a:r>
            <a:r>
              <a:rPr sz="2400" spc="-5" dirty="0">
                <a:latin typeface="Calibri"/>
                <a:cs typeface="Calibri"/>
              </a:rPr>
              <a:t>typical </a:t>
            </a:r>
            <a:r>
              <a:rPr sz="2400" dirty="0">
                <a:latin typeface="Calibri"/>
                <a:cs typeface="Calibri"/>
              </a:rPr>
              <a:t>modalities </a:t>
            </a:r>
            <a:r>
              <a:rPr sz="2400" spc="-15" dirty="0">
                <a:latin typeface="Calibri"/>
                <a:cs typeface="Calibri"/>
              </a:rPr>
              <a:t>are </a:t>
            </a:r>
            <a:r>
              <a:rPr sz="2400" spc="-5" dirty="0">
                <a:latin typeface="Calibri"/>
                <a:cs typeface="Calibri"/>
              </a:rPr>
              <a:t>visual (images, </a:t>
            </a:r>
            <a:r>
              <a:rPr sz="2400" spc="-530" dirty="0">
                <a:latin typeface="Calibri"/>
                <a:cs typeface="Calibri"/>
              </a:rPr>
              <a:t> </a:t>
            </a:r>
            <a:r>
              <a:rPr sz="2400" spc="-5" dirty="0">
                <a:latin typeface="Calibri"/>
                <a:cs typeface="Calibri"/>
              </a:rPr>
              <a:t>videos),</a:t>
            </a:r>
            <a:r>
              <a:rPr sz="2400" dirty="0">
                <a:latin typeface="Calibri"/>
                <a:cs typeface="Calibri"/>
              </a:rPr>
              <a:t> </a:t>
            </a:r>
            <a:r>
              <a:rPr sz="2400" spc="-10" dirty="0">
                <a:latin typeface="Calibri"/>
                <a:cs typeface="Calibri"/>
              </a:rPr>
              <a:t>textual,</a:t>
            </a:r>
            <a:r>
              <a:rPr sz="2400" spc="-30" dirty="0">
                <a:latin typeface="Calibri"/>
                <a:cs typeface="Calibri"/>
              </a:rPr>
              <a:t> </a:t>
            </a:r>
            <a:r>
              <a:rPr sz="2400" dirty="0">
                <a:latin typeface="Calibri"/>
                <a:cs typeface="Calibri"/>
              </a:rPr>
              <a:t>and </a:t>
            </a:r>
            <a:r>
              <a:rPr sz="2400" spc="-5" dirty="0">
                <a:latin typeface="Calibri"/>
                <a:cs typeface="Calibri"/>
              </a:rPr>
              <a:t>auditory</a:t>
            </a:r>
            <a:r>
              <a:rPr sz="2400" spc="-10" dirty="0">
                <a:latin typeface="Calibri"/>
                <a:cs typeface="Calibri"/>
              </a:rPr>
              <a:t> (voice,</a:t>
            </a:r>
            <a:r>
              <a:rPr sz="2400" spc="-5" dirty="0">
                <a:latin typeface="Calibri"/>
                <a:cs typeface="Calibri"/>
              </a:rPr>
              <a:t> sounds, </a:t>
            </a:r>
            <a:r>
              <a:rPr sz="2400" dirty="0">
                <a:latin typeface="Calibri"/>
                <a:cs typeface="Calibri"/>
              </a:rPr>
              <a:t>music).</a:t>
            </a:r>
          </a:p>
        </p:txBody>
      </p:sp>
      <p:sp>
        <p:nvSpPr>
          <p:cNvPr id="3" name="object 3"/>
          <p:cNvSpPr txBox="1">
            <a:spLocks noGrp="1"/>
          </p:cNvSpPr>
          <p:nvPr>
            <p:ph type="title"/>
          </p:nvPr>
        </p:nvSpPr>
        <p:spPr>
          <a:xfrm>
            <a:off x="392074" y="459689"/>
            <a:ext cx="2910840" cy="574675"/>
          </a:xfrm>
          <a:prstGeom prst="rect">
            <a:avLst/>
          </a:prstGeom>
        </p:spPr>
        <p:txBody>
          <a:bodyPr vert="horz" wrap="square" lIns="0" tIns="12700" rIns="0" bIns="0" rtlCol="0">
            <a:spAutoFit/>
          </a:bodyPr>
          <a:lstStyle/>
          <a:p>
            <a:pPr marL="12700">
              <a:lnSpc>
                <a:spcPct val="100000"/>
              </a:lnSpc>
              <a:spcBef>
                <a:spcPts val="100"/>
              </a:spcBef>
            </a:pPr>
            <a:r>
              <a:rPr spc="-5" dirty="0"/>
              <a:t>Multi-Modality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40" y="1769745"/>
            <a:ext cx="10358120" cy="331851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80912"/>
                </a:solidFill>
                <a:latin typeface="Calibri"/>
                <a:cs typeface="Calibri"/>
              </a:rPr>
              <a:t>Multimodal</a:t>
            </a:r>
            <a:r>
              <a:rPr sz="2400" dirty="0">
                <a:solidFill>
                  <a:srgbClr val="080912"/>
                </a:solidFill>
                <a:latin typeface="Calibri"/>
                <a:cs typeface="Calibri"/>
              </a:rPr>
              <a:t> </a:t>
            </a:r>
            <a:r>
              <a:rPr sz="2400" spc="-10" dirty="0">
                <a:solidFill>
                  <a:srgbClr val="080912"/>
                </a:solidFill>
                <a:latin typeface="Calibri"/>
                <a:cs typeface="Calibri"/>
              </a:rPr>
              <a:t>architectures</a:t>
            </a:r>
            <a:r>
              <a:rPr sz="2400" spc="-20" dirty="0">
                <a:solidFill>
                  <a:srgbClr val="080912"/>
                </a:solidFill>
                <a:latin typeface="Calibri"/>
                <a:cs typeface="Calibri"/>
              </a:rPr>
              <a:t> </a:t>
            </a:r>
            <a:r>
              <a:rPr sz="2400" spc="-5" dirty="0">
                <a:solidFill>
                  <a:srgbClr val="080912"/>
                </a:solidFill>
                <a:latin typeface="Calibri"/>
                <a:cs typeface="Calibri"/>
              </a:rPr>
              <a:t>usually</a:t>
            </a:r>
            <a:r>
              <a:rPr sz="2400" spc="-15" dirty="0">
                <a:solidFill>
                  <a:srgbClr val="080912"/>
                </a:solidFill>
                <a:latin typeface="Calibri"/>
                <a:cs typeface="Calibri"/>
              </a:rPr>
              <a:t> consist </a:t>
            </a:r>
            <a:r>
              <a:rPr sz="2400" spc="-5" dirty="0">
                <a:solidFill>
                  <a:srgbClr val="080912"/>
                </a:solidFill>
                <a:latin typeface="Calibri"/>
                <a:cs typeface="Calibri"/>
              </a:rPr>
              <a:t>of</a:t>
            </a:r>
            <a:r>
              <a:rPr sz="2400" dirty="0">
                <a:solidFill>
                  <a:srgbClr val="080912"/>
                </a:solidFill>
                <a:latin typeface="Calibri"/>
                <a:cs typeface="Calibri"/>
              </a:rPr>
              <a:t> </a:t>
            </a:r>
            <a:r>
              <a:rPr sz="2400" spc="-10" dirty="0">
                <a:solidFill>
                  <a:srgbClr val="080912"/>
                </a:solidFill>
                <a:latin typeface="Calibri"/>
                <a:cs typeface="Calibri"/>
              </a:rPr>
              <a:t>three</a:t>
            </a:r>
            <a:r>
              <a:rPr sz="2400" spc="10" dirty="0">
                <a:solidFill>
                  <a:srgbClr val="080912"/>
                </a:solidFill>
                <a:latin typeface="Calibri"/>
                <a:cs typeface="Calibri"/>
              </a:rPr>
              <a:t> </a:t>
            </a:r>
            <a:r>
              <a:rPr sz="2400" dirty="0">
                <a:solidFill>
                  <a:srgbClr val="080912"/>
                </a:solidFill>
                <a:latin typeface="Calibri"/>
                <a:cs typeface="Calibri"/>
              </a:rPr>
              <a:t>parts:</a:t>
            </a:r>
            <a:endParaRPr sz="2400" dirty="0">
              <a:latin typeface="Calibri"/>
              <a:cs typeface="Calibri"/>
            </a:endParaRPr>
          </a:p>
          <a:p>
            <a:pPr>
              <a:lnSpc>
                <a:spcPct val="100000"/>
              </a:lnSpc>
              <a:spcBef>
                <a:spcPts val="15"/>
              </a:spcBef>
            </a:pPr>
            <a:endParaRPr sz="2400" dirty="0">
              <a:latin typeface="Calibri"/>
              <a:cs typeface="Calibri"/>
            </a:endParaRPr>
          </a:p>
          <a:p>
            <a:pPr marL="355600" marR="5080" indent="-342900">
              <a:lnSpc>
                <a:spcPct val="100000"/>
              </a:lnSpc>
              <a:buFont typeface="Arial" panose="020B0604020202020204" pitchFamily="34" charset="0"/>
              <a:buChar char="•"/>
              <a:tabLst>
                <a:tab pos="311785" algn="l"/>
              </a:tabLst>
            </a:pPr>
            <a:r>
              <a:rPr sz="2400" spc="-5" dirty="0">
                <a:solidFill>
                  <a:srgbClr val="080912"/>
                </a:solidFill>
                <a:latin typeface="Calibri"/>
                <a:cs typeface="Calibri"/>
              </a:rPr>
              <a:t>Unimodal</a:t>
            </a:r>
            <a:r>
              <a:rPr sz="2400" spc="-15" dirty="0">
                <a:solidFill>
                  <a:srgbClr val="080912"/>
                </a:solidFill>
                <a:latin typeface="Calibri"/>
                <a:cs typeface="Calibri"/>
              </a:rPr>
              <a:t> </a:t>
            </a:r>
            <a:r>
              <a:rPr sz="2400" spc="-10" dirty="0">
                <a:solidFill>
                  <a:srgbClr val="080912"/>
                </a:solidFill>
                <a:latin typeface="Calibri"/>
                <a:cs typeface="Calibri"/>
              </a:rPr>
              <a:t>encoders</a:t>
            </a:r>
            <a:r>
              <a:rPr sz="2400" spc="-5" dirty="0">
                <a:solidFill>
                  <a:srgbClr val="080912"/>
                </a:solidFill>
                <a:latin typeface="Calibri"/>
                <a:cs typeface="Calibri"/>
              </a:rPr>
              <a:t> </a:t>
            </a:r>
            <a:r>
              <a:rPr sz="2400" spc="-10" dirty="0">
                <a:solidFill>
                  <a:srgbClr val="080912"/>
                </a:solidFill>
                <a:latin typeface="Calibri"/>
                <a:cs typeface="Calibri"/>
              </a:rPr>
              <a:t>that</a:t>
            </a:r>
            <a:r>
              <a:rPr sz="2400" spc="-15" dirty="0">
                <a:solidFill>
                  <a:srgbClr val="080912"/>
                </a:solidFill>
                <a:latin typeface="Calibri"/>
                <a:cs typeface="Calibri"/>
              </a:rPr>
              <a:t> </a:t>
            </a:r>
            <a:r>
              <a:rPr sz="2400" spc="-5" dirty="0">
                <a:solidFill>
                  <a:srgbClr val="080912"/>
                </a:solidFill>
                <a:latin typeface="Calibri"/>
                <a:cs typeface="Calibri"/>
              </a:rPr>
              <a:t>encode individual</a:t>
            </a:r>
            <a:r>
              <a:rPr sz="2400" spc="10" dirty="0">
                <a:solidFill>
                  <a:srgbClr val="080912"/>
                </a:solidFill>
                <a:latin typeface="Calibri"/>
                <a:cs typeface="Calibri"/>
              </a:rPr>
              <a:t> </a:t>
            </a:r>
            <a:r>
              <a:rPr sz="2400" dirty="0">
                <a:solidFill>
                  <a:srgbClr val="080912"/>
                </a:solidFill>
                <a:latin typeface="Calibri"/>
                <a:cs typeface="Calibri"/>
              </a:rPr>
              <a:t>modalities.</a:t>
            </a:r>
            <a:r>
              <a:rPr sz="2400" spc="-35" dirty="0">
                <a:solidFill>
                  <a:srgbClr val="080912"/>
                </a:solidFill>
                <a:latin typeface="Calibri"/>
                <a:cs typeface="Calibri"/>
              </a:rPr>
              <a:t> </a:t>
            </a:r>
            <a:r>
              <a:rPr sz="2400" spc="-25" dirty="0">
                <a:solidFill>
                  <a:srgbClr val="080912"/>
                </a:solidFill>
                <a:latin typeface="Calibri"/>
                <a:cs typeface="Calibri"/>
              </a:rPr>
              <a:t>Usually,</a:t>
            </a:r>
            <a:r>
              <a:rPr sz="2400" dirty="0">
                <a:solidFill>
                  <a:srgbClr val="080912"/>
                </a:solidFill>
                <a:latin typeface="Calibri"/>
                <a:cs typeface="Calibri"/>
              </a:rPr>
              <a:t> </a:t>
            </a:r>
            <a:r>
              <a:rPr sz="2400" spc="-5" dirty="0">
                <a:solidFill>
                  <a:srgbClr val="080912"/>
                </a:solidFill>
                <a:latin typeface="Calibri"/>
                <a:cs typeface="Calibri"/>
              </a:rPr>
              <a:t>one </a:t>
            </a:r>
            <a:r>
              <a:rPr sz="2400" spc="-20" dirty="0">
                <a:solidFill>
                  <a:srgbClr val="080912"/>
                </a:solidFill>
                <a:latin typeface="Calibri"/>
                <a:cs typeface="Calibri"/>
              </a:rPr>
              <a:t>for</a:t>
            </a:r>
            <a:r>
              <a:rPr sz="2400" spc="-5" dirty="0">
                <a:solidFill>
                  <a:srgbClr val="080912"/>
                </a:solidFill>
                <a:latin typeface="Calibri"/>
                <a:cs typeface="Calibri"/>
              </a:rPr>
              <a:t> </a:t>
            </a:r>
            <a:r>
              <a:rPr sz="2400" dirty="0">
                <a:solidFill>
                  <a:srgbClr val="080912"/>
                </a:solidFill>
                <a:latin typeface="Calibri"/>
                <a:cs typeface="Calibri"/>
              </a:rPr>
              <a:t>each</a:t>
            </a:r>
            <a:r>
              <a:rPr sz="2400" spc="-10" dirty="0">
                <a:solidFill>
                  <a:srgbClr val="080912"/>
                </a:solidFill>
                <a:latin typeface="Calibri"/>
                <a:cs typeface="Calibri"/>
              </a:rPr>
              <a:t> </a:t>
            </a:r>
            <a:r>
              <a:rPr sz="2400" dirty="0">
                <a:solidFill>
                  <a:srgbClr val="080912"/>
                </a:solidFill>
                <a:latin typeface="Calibri"/>
                <a:cs typeface="Calibri"/>
              </a:rPr>
              <a:t>input </a:t>
            </a:r>
            <a:r>
              <a:rPr sz="2400" spc="-530" dirty="0">
                <a:solidFill>
                  <a:srgbClr val="080912"/>
                </a:solidFill>
                <a:latin typeface="Calibri"/>
                <a:cs typeface="Calibri"/>
              </a:rPr>
              <a:t> </a:t>
            </a:r>
            <a:r>
              <a:rPr sz="2400" spc="-20" dirty="0">
                <a:solidFill>
                  <a:srgbClr val="080912"/>
                </a:solidFill>
                <a:latin typeface="Calibri"/>
                <a:cs typeface="Calibri"/>
              </a:rPr>
              <a:t>modality.</a:t>
            </a:r>
            <a:endParaRPr sz="2400" dirty="0">
              <a:latin typeface="Calibri"/>
              <a:cs typeface="Calibri"/>
            </a:endParaRPr>
          </a:p>
          <a:p>
            <a:pPr marL="342900" indent="-342900">
              <a:lnSpc>
                <a:spcPct val="100000"/>
              </a:lnSpc>
              <a:spcBef>
                <a:spcPts val="15"/>
              </a:spcBef>
              <a:buClr>
                <a:srgbClr val="080912"/>
              </a:buClr>
              <a:buFont typeface="Arial" panose="020B0604020202020204" pitchFamily="34" charset="0"/>
              <a:buChar char="•"/>
            </a:pPr>
            <a:endParaRPr sz="2400" dirty="0">
              <a:latin typeface="Calibri"/>
              <a:cs typeface="Calibri"/>
            </a:endParaRPr>
          </a:p>
          <a:p>
            <a:pPr marL="355600" marR="34925" indent="-342900">
              <a:lnSpc>
                <a:spcPct val="100000"/>
              </a:lnSpc>
              <a:buFont typeface="Arial" panose="020B0604020202020204" pitchFamily="34" charset="0"/>
              <a:buChar char="•"/>
              <a:tabLst>
                <a:tab pos="311785" algn="l"/>
              </a:tabLst>
            </a:pPr>
            <a:r>
              <a:rPr lang="en-GB" sz="2400" dirty="0">
                <a:solidFill>
                  <a:srgbClr val="080912"/>
                </a:solidFill>
                <a:latin typeface="Calibri"/>
                <a:cs typeface="Calibri"/>
              </a:rPr>
              <a:t> </a:t>
            </a:r>
            <a:r>
              <a:rPr sz="2400" dirty="0">
                <a:solidFill>
                  <a:srgbClr val="080912"/>
                </a:solidFill>
                <a:latin typeface="Calibri"/>
                <a:cs typeface="Calibri"/>
              </a:rPr>
              <a:t>A</a:t>
            </a:r>
            <a:r>
              <a:rPr sz="2400" spc="-15" dirty="0">
                <a:solidFill>
                  <a:srgbClr val="080912"/>
                </a:solidFill>
                <a:latin typeface="Calibri"/>
                <a:cs typeface="Calibri"/>
              </a:rPr>
              <a:t> </a:t>
            </a:r>
            <a:r>
              <a:rPr sz="2400" spc="-5" dirty="0">
                <a:solidFill>
                  <a:srgbClr val="080912"/>
                </a:solidFill>
                <a:latin typeface="Calibri"/>
                <a:cs typeface="Calibri"/>
              </a:rPr>
              <a:t>fusion</a:t>
            </a:r>
            <a:r>
              <a:rPr sz="2400" dirty="0">
                <a:solidFill>
                  <a:srgbClr val="080912"/>
                </a:solidFill>
                <a:latin typeface="Calibri"/>
                <a:cs typeface="Calibri"/>
              </a:rPr>
              <a:t> </a:t>
            </a:r>
            <a:r>
              <a:rPr sz="2400" spc="-10" dirty="0">
                <a:solidFill>
                  <a:srgbClr val="080912"/>
                </a:solidFill>
                <a:latin typeface="Calibri"/>
                <a:cs typeface="Calibri"/>
              </a:rPr>
              <a:t>network</a:t>
            </a:r>
            <a:r>
              <a:rPr sz="2400" spc="-15" dirty="0">
                <a:solidFill>
                  <a:srgbClr val="080912"/>
                </a:solidFill>
                <a:latin typeface="Calibri"/>
                <a:cs typeface="Calibri"/>
              </a:rPr>
              <a:t> </a:t>
            </a:r>
            <a:r>
              <a:rPr sz="2400" spc="-10" dirty="0">
                <a:solidFill>
                  <a:srgbClr val="080912"/>
                </a:solidFill>
                <a:latin typeface="Calibri"/>
                <a:cs typeface="Calibri"/>
              </a:rPr>
              <a:t>that</a:t>
            </a:r>
            <a:r>
              <a:rPr sz="2400" spc="-15" dirty="0">
                <a:solidFill>
                  <a:srgbClr val="080912"/>
                </a:solidFill>
                <a:latin typeface="Calibri"/>
                <a:cs typeface="Calibri"/>
              </a:rPr>
              <a:t> </a:t>
            </a:r>
            <a:r>
              <a:rPr sz="2400" spc="-10" dirty="0">
                <a:solidFill>
                  <a:srgbClr val="080912"/>
                </a:solidFill>
                <a:latin typeface="Calibri"/>
                <a:cs typeface="Calibri"/>
              </a:rPr>
              <a:t>combines</a:t>
            </a:r>
            <a:r>
              <a:rPr sz="2400" dirty="0">
                <a:solidFill>
                  <a:srgbClr val="080912"/>
                </a:solidFill>
                <a:latin typeface="Calibri"/>
                <a:cs typeface="Calibri"/>
              </a:rPr>
              <a:t> the</a:t>
            </a:r>
            <a:r>
              <a:rPr sz="2400" spc="5" dirty="0">
                <a:solidFill>
                  <a:srgbClr val="080912"/>
                </a:solidFill>
                <a:latin typeface="Calibri"/>
                <a:cs typeface="Calibri"/>
              </a:rPr>
              <a:t> </a:t>
            </a:r>
            <a:r>
              <a:rPr sz="2400" spc="-15" dirty="0">
                <a:solidFill>
                  <a:srgbClr val="080912"/>
                </a:solidFill>
                <a:latin typeface="Calibri"/>
                <a:cs typeface="Calibri"/>
              </a:rPr>
              <a:t>features</a:t>
            </a:r>
            <a:r>
              <a:rPr sz="2400" dirty="0">
                <a:solidFill>
                  <a:srgbClr val="080912"/>
                </a:solidFill>
                <a:latin typeface="Calibri"/>
                <a:cs typeface="Calibri"/>
              </a:rPr>
              <a:t> </a:t>
            </a:r>
            <a:r>
              <a:rPr sz="2400" spc="-15" dirty="0">
                <a:solidFill>
                  <a:srgbClr val="080912"/>
                </a:solidFill>
                <a:latin typeface="Calibri"/>
                <a:cs typeface="Calibri"/>
              </a:rPr>
              <a:t>extracted</a:t>
            </a:r>
            <a:r>
              <a:rPr sz="2400" spc="-30" dirty="0">
                <a:solidFill>
                  <a:srgbClr val="080912"/>
                </a:solidFill>
                <a:latin typeface="Calibri"/>
                <a:cs typeface="Calibri"/>
              </a:rPr>
              <a:t> </a:t>
            </a:r>
            <a:r>
              <a:rPr sz="2400" spc="-15" dirty="0">
                <a:solidFill>
                  <a:srgbClr val="080912"/>
                </a:solidFill>
                <a:latin typeface="Calibri"/>
                <a:cs typeface="Calibri"/>
              </a:rPr>
              <a:t>from </a:t>
            </a:r>
            <a:r>
              <a:rPr sz="2400" dirty="0">
                <a:solidFill>
                  <a:srgbClr val="080912"/>
                </a:solidFill>
                <a:latin typeface="Calibri"/>
                <a:cs typeface="Calibri"/>
              </a:rPr>
              <a:t>each</a:t>
            </a:r>
            <a:r>
              <a:rPr sz="2400" spc="5" dirty="0">
                <a:solidFill>
                  <a:srgbClr val="080912"/>
                </a:solidFill>
                <a:latin typeface="Calibri"/>
                <a:cs typeface="Calibri"/>
              </a:rPr>
              <a:t> </a:t>
            </a:r>
            <a:r>
              <a:rPr sz="2400" dirty="0">
                <a:solidFill>
                  <a:srgbClr val="080912"/>
                </a:solidFill>
                <a:latin typeface="Calibri"/>
                <a:cs typeface="Calibri"/>
              </a:rPr>
              <a:t>input </a:t>
            </a:r>
            <a:r>
              <a:rPr sz="2400" spc="-20" dirty="0">
                <a:solidFill>
                  <a:srgbClr val="080912"/>
                </a:solidFill>
                <a:latin typeface="Calibri"/>
                <a:cs typeface="Calibri"/>
              </a:rPr>
              <a:t>modality, </a:t>
            </a:r>
            <a:r>
              <a:rPr sz="2400" spc="-525" dirty="0">
                <a:solidFill>
                  <a:srgbClr val="080912"/>
                </a:solidFill>
                <a:latin typeface="Calibri"/>
                <a:cs typeface="Calibri"/>
              </a:rPr>
              <a:t> </a:t>
            </a:r>
            <a:r>
              <a:rPr sz="2400" spc="-5" dirty="0">
                <a:solidFill>
                  <a:srgbClr val="080912"/>
                </a:solidFill>
                <a:latin typeface="Calibri"/>
                <a:cs typeface="Calibri"/>
              </a:rPr>
              <a:t>during</a:t>
            </a:r>
            <a:r>
              <a:rPr sz="2400" spc="-10" dirty="0">
                <a:solidFill>
                  <a:srgbClr val="080912"/>
                </a:solidFill>
                <a:latin typeface="Calibri"/>
                <a:cs typeface="Calibri"/>
              </a:rPr>
              <a:t> </a:t>
            </a:r>
            <a:r>
              <a:rPr sz="2400" dirty="0">
                <a:solidFill>
                  <a:srgbClr val="080912"/>
                </a:solidFill>
                <a:latin typeface="Calibri"/>
                <a:cs typeface="Calibri"/>
              </a:rPr>
              <a:t>the</a:t>
            </a:r>
            <a:r>
              <a:rPr sz="2400" spc="-15" dirty="0">
                <a:solidFill>
                  <a:srgbClr val="080912"/>
                </a:solidFill>
                <a:latin typeface="Calibri"/>
                <a:cs typeface="Calibri"/>
              </a:rPr>
              <a:t> </a:t>
            </a:r>
            <a:r>
              <a:rPr sz="2400" spc="-5" dirty="0">
                <a:solidFill>
                  <a:srgbClr val="080912"/>
                </a:solidFill>
                <a:latin typeface="Calibri"/>
                <a:cs typeface="Calibri"/>
              </a:rPr>
              <a:t>encoding</a:t>
            </a:r>
            <a:r>
              <a:rPr sz="2400" spc="-10" dirty="0">
                <a:solidFill>
                  <a:srgbClr val="080912"/>
                </a:solidFill>
                <a:latin typeface="Calibri"/>
                <a:cs typeface="Calibri"/>
              </a:rPr>
              <a:t> </a:t>
            </a:r>
            <a:r>
              <a:rPr sz="2400" spc="-5" dirty="0">
                <a:solidFill>
                  <a:srgbClr val="080912"/>
                </a:solidFill>
                <a:latin typeface="Calibri"/>
                <a:cs typeface="Calibri"/>
              </a:rPr>
              <a:t>phase.</a:t>
            </a:r>
            <a:endParaRPr sz="2400" dirty="0">
              <a:latin typeface="Calibri"/>
              <a:cs typeface="Calibri"/>
            </a:endParaRPr>
          </a:p>
          <a:p>
            <a:pPr marL="342900" indent="-342900">
              <a:lnSpc>
                <a:spcPct val="100000"/>
              </a:lnSpc>
              <a:spcBef>
                <a:spcPts val="10"/>
              </a:spcBef>
              <a:buClr>
                <a:srgbClr val="080912"/>
              </a:buClr>
              <a:buFont typeface="Arial" panose="020B0604020202020204" pitchFamily="34" charset="0"/>
              <a:buChar char="•"/>
            </a:pPr>
            <a:endParaRPr sz="2400" dirty="0">
              <a:latin typeface="Calibri"/>
              <a:cs typeface="Calibri"/>
            </a:endParaRPr>
          </a:p>
          <a:p>
            <a:pPr marL="354965" indent="-342900">
              <a:lnSpc>
                <a:spcPct val="100000"/>
              </a:lnSpc>
              <a:buFont typeface="Arial" panose="020B0604020202020204" pitchFamily="34" charset="0"/>
              <a:buChar char="•"/>
              <a:tabLst>
                <a:tab pos="311785" algn="l"/>
              </a:tabLst>
            </a:pPr>
            <a:r>
              <a:rPr sz="2400" dirty="0">
                <a:solidFill>
                  <a:srgbClr val="080912"/>
                </a:solidFill>
                <a:latin typeface="Calibri"/>
                <a:cs typeface="Calibri"/>
              </a:rPr>
              <a:t>A</a:t>
            </a:r>
            <a:r>
              <a:rPr sz="2400" spc="-15" dirty="0">
                <a:solidFill>
                  <a:srgbClr val="080912"/>
                </a:solidFill>
                <a:latin typeface="Calibri"/>
                <a:cs typeface="Calibri"/>
              </a:rPr>
              <a:t> </a:t>
            </a:r>
            <a:r>
              <a:rPr sz="2400" spc="-5" dirty="0">
                <a:solidFill>
                  <a:srgbClr val="080912"/>
                </a:solidFill>
                <a:latin typeface="Calibri"/>
                <a:cs typeface="Calibri"/>
              </a:rPr>
              <a:t>classifier</a:t>
            </a:r>
            <a:r>
              <a:rPr sz="2400" spc="-15" dirty="0">
                <a:solidFill>
                  <a:srgbClr val="080912"/>
                </a:solidFill>
                <a:latin typeface="Calibri"/>
                <a:cs typeface="Calibri"/>
              </a:rPr>
              <a:t> </a:t>
            </a:r>
            <a:r>
              <a:rPr sz="2400" spc="-10" dirty="0">
                <a:solidFill>
                  <a:srgbClr val="080912"/>
                </a:solidFill>
                <a:latin typeface="Calibri"/>
                <a:cs typeface="Calibri"/>
              </a:rPr>
              <a:t>that</a:t>
            </a:r>
            <a:r>
              <a:rPr sz="2400" dirty="0">
                <a:solidFill>
                  <a:srgbClr val="080912"/>
                </a:solidFill>
                <a:latin typeface="Calibri"/>
                <a:cs typeface="Calibri"/>
              </a:rPr>
              <a:t> </a:t>
            </a:r>
            <a:r>
              <a:rPr sz="2400" spc="-5" dirty="0">
                <a:solidFill>
                  <a:srgbClr val="080912"/>
                </a:solidFill>
                <a:latin typeface="Calibri"/>
                <a:cs typeface="Calibri"/>
              </a:rPr>
              <a:t>accepts</a:t>
            </a:r>
            <a:r>
              <a:rPr sz="2400" spc="-30" dirty="0">
                <a:solidFill>
                  <a:srgbClr val="080912"/>
                </a:solidFill>
                <a:latin typeface="Calibri"/>
                <a:cs typeface="Calibri"/>
              </a:rPr>
              <a:t> </a:t>
            </a:r>
            <a:r>
              <a:rPr sz="2400" dirty="0">
                <a:solidFill>
                  <a:srgbClr val="080912"/>
                </a:solidFill>
                <a:latin typeface="Calibri"/>
                <a:cs typeface="Calibri"/>
              </a:rPr>
              <a:t>the </a:t>
            </a:r>
            <a:r>
              <a:rPr sz="2400" spc="-5" dirty="0">
                <a:solidFill>
                  <a:srgbClr val="080912"/>
                </a:solidFill>
                <a:latin typeface="Calibri"/>
                <a:cs typeface="Calibri"/>
              </a:rPr>
              <a:t>fused</a:t>
            </a:r>
            <a:r>
              <a:rPr sz="2400" spc="10" dirty="0">
                <a:solidFill>
                  <a:srgbClr val="080912"/>
                </a:solidFill>
                <a:latin typeface="Calibri"/>
                <a:cs typeface="Calibri"/>
              </a:rPr>
              <a:t> </a:t>
            </a:r>
            <a:r>
              <a:rPr sz="2400" spc="-15" dirty="0">
                <a:solidFill>
                  <a:srgbClr val="080912"/>
                </a:solidFill>
                <a:latin typeface="Calibri"/>
                <a:cs typeface="Calibri"/>
              </a:rPr>
              <a:t>data </a:t>
            </a:r>
            <a:r>
              <a:rPr sz="2400" dirty="0">
                <a:solidFill>
                  <a:srgbClr val="080912"/>
                </a:solidFill>
                <a:latin typeface="Calibri"/>
                <a:cs typeface="Calibri"/>
              </a:rPr>
              <a:t>and</a:t>
            </a:r>
            <a:r>
              <a:rPr sz="2400" spc="-5" dirty="0">
                <a:solidFill>
                  <a:srgbClr val="080912"/>
                </a:solidFill>
                <a:latin typeface="Calibri"/>
                <a:cs typeface="Calibri"/>
              </a:rPr>
              <a:t> </a:t>
            </a:r>
            <a:r>
              <a:rPr sz="2400" spc="-15" dirty="0">
                <a:solidFill>
                  <a:srgbClr val="080912"/>
                </a:solidFill>
                <a:latin typeface="Calibri"/>
                <a:cs typeface="Calibri"/>
              </a:rPr>
              <a:t>makes</a:t>
            </a:r>
            <a:r>
              <a:rPr sz="2400" spc="-25" dirty="0">
                <a:solidFill>
                  <a:srgbClr val="080912"/>
                </a:solidFill>
                <a:latin typeface="Calibri"/>
                <a:cs typeface="Calibri"/>
              </a:rPr>
              <a:t> </a:t>
            </a:r>
            <a:r>
              <a:rPr sz="2400" spc="-5" dirty="0">
                <a:solidFill>
                  <a:srgbClr val="080912"/>
                </a:solidFill>
                <a:latin typeface="Calibri"/>
                <a:cs typeface="Calibri"/>
              </a:rPr>
              <a:t>predictions.</a:t>
            </a:r>
            <a:endParaRPr sz="2400" dirty="0">
              <a:latin typeface="Calibri"/>
              <a:cs typeface="Calibri"/>
            </a:endParaRPr>
          </a:p>
        </p:txBody>
      </p:sp>
      <p:sp>
        <p:nvSpPr>
          <p:cNvPr id="3" name="object 3"/>
          <p:cNvSpPr txBox="1">
            <a:spLocks noGrp="1"/>
          </p:cNvSpPr>
          <p:nvPr>
            <p:ph type="title"/>
          </p:nvPr>
        </p:nvSpPr>
        <p:spPr>
          <a:xfrm>
            <a:off x="392074" y="459689"/>
            <a:ext cx="2910840" cy="574675"/>
          </a:xfrm>
          <a:prstGeom prst="rect">
            <a:avLst/>
          </a:prstGeom>
        </p:spPr>
        <p:txBody>
          <a:bodyPr vert="horz" wrap="square" lIns="0" tIns="12700" rIns="0" bIns="0" rtlCol="0">
            <a:spAutoFit/>
          </a:bodyPr>
          <a:lstStyle/>
          <a:p>
            <a:pPr marL="12700">
              <a:lnSpc>
                <a:spcPct val="100000"/>
              </a:lnSpc>
              <a:spcBef>
                <a:spcPts val="100"/>
              </a:spcBef>
            </a:pPr>
            <a:r>
              <a:rPr spc="-5" dirty="0"/>
              <a:t>Multi-Modality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951" y="466471"/>
            <a:ext cx="6613449" cy="566822"/>
          </a:xfrm>
          <a:prstGeom prst="rect">
            <a:avLst/>
          </a:prstGeom>
        </p:spPr>
        <p:txBody>
          <a:bodyPr vert="horz" wrap="square" lIns="0" tIns="12700" rIns="0" bIns="0" rtlCol="0">
            <a:spAutoFit/>
          </a:bodyPr>
          <a:lstStyle/>
          <a:p>
            <a:pPr marL="12700">
              <a:lnSpc>
                <a:spcPct val="100000"/>
              </a:lnSpc>
              <a:spcBef>
                <a:spcPts val="100"/>
              </a:spcBef>
            </a:pPr>
            <a:r>
              <a:rPr b="0" spc="-5" dirty="0"/>
              <a:t>Multi-Modality</a:t>
            </a:r>
            <a:r>
              <a:rPr b="0" spc="-35" dirty="0"/>
              <a:t> </a:t>
            </a:r>
            <a:r>
              <a:rPr b="0" dirty="0"/>
              <a:t>in</a:t>
            </a:r>
            <a:r>
              <a:rPr b="0" spc="-35" dirty="0"/>
              <a:t> </a:t>
            </a:r>
            <a:r>
              <a:rPr lang="en-IN" b="0" dirty="0"/>
              <a:t>deep learning</a:t>
            </a:r>
            <a:endParaRPr b="0" dirty="0"/>
          </a:p>
        </p:txBody>
      </p:sp>
      <p:sp>
        <p:nvSpPr>
          <p:cNvPr id="4" name="object 4"/>
          <p:cNvSpPr txBox="1"/>
          <p:nvPr/>
        </p:nvSpPr>
        <p:spPr>
          <a:xfrm>
            <a:off x="4415409" y="6248806"/>
            <a:ext cx="248666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Calibri"/>
                <a:cs typeface="Calibri"/>
              </a:rPr>
              <a:t>http</a:t>
            </a:r>
            <a:r>
              <a:rPr sz="1600" spc="-15" dirty="0">
                <a:latin typeface="Calibri"/>
                <a:cs typeface="Calibri"/>
                <a:hlinkClick r:id="rId2"/>
              </a:rPr>
              <a:t>s://w</a:t>
            </a:r>
            <a:r>
              <a:rPr sz="1600" spc="-15" dirty="0">
                <a:latin typeface="Calibri"/>
                <a:cs typeface="Calibri"/>
              </a:rPr>
              <a:t>ww.</a:t>
            </a:r>
            <a:r>
              <a:rPr sz="1600" spc="-15" dirty="0">
                <a:latin typeface="Calibri"/>
                <a:cs typeface="Calibri"/>
                <a:hlinkClick r:id="rId2"/>
              </a:rPr>
              <a:t>v7</a:t>
            </a:r>
            <a:r>
              <a:rPr sz="1600" spc="-15" dirty="0">
                <a:latin typeface="Calibri"/>
                <a:cs typeface="Calibri"/>
              </a:rPr>
              <a:t>l</a:t>
            </a:r>
            <a:r>
              <a:rPr sz="1600" spc="-15" dirty="0">
                <a:latin typeface="Calibri"/>
                <a:cs typeface="Calibri"/>
                <a:hlinkClick r:id="rId2"/>
              </a:rPr>
              <a:t>abs.com/blog</a:t>
            </a:r>
            <a:endParaRPr sz="1600">
              <a:latin typeface="Calibri"/>
              <a:cs typeface="Calibri"/>
            </a:endParaRPr>
          </a:p>
        </p:txBody>
      </p:sp>
      <p:sp>
        <p:nvSpPr>
          <p:cNvPr id="6" name="AutoShape 4" descr="Workflow of a typical multimodal. Three unimodal neural networks encode the different input modalities independently. After feature extraction, fusion modules combine the different modalities (optionally in pairs), and finally, the fused features are inserted into a classification network. ">
            <a:extLst>
              <a:ext uri="{FF2B5EF4-FFF2-40B4-BE49-F238E27FC236}">
                <a16:creationId xmlns:a16="http://schemas.microsoft.com/office/drawing/2014/main" id="{C7E1E7F1-4274-59A2-13F8-7B8A48D5CB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618E7AB5-EF23-6CE2-2750-8EF5CA27DBFC}"/>
              </a:ext>
            </a:extLst>
          </p:cNvPr>
          <p:cNvPicPr>
            <a:picLocks noChangeAspect="1"/>
          </p:cNvPicPr>
          <p:nvPr/>
        </p:nvPicPr>
        <p:blipFill>
          <a:blip r:embed="rId3"/>
          <a:stretch>
            <a:fillRect/>
          </a:stretch>
        </p:blipFill>
        <p:spPr>
          <a:xfrm>
            <a:off x="1865882" y="1202944"/>
            <a:ext cx="8155435" cy="48932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951" y="466471"/>
            <a:ext cx="4356735" cy="566822"/>
          </a:xfrm>
          <a:prstGeom prst="rect">
            <a:avLst/>
          </a:prstGeom>
        </p:spPr>
        <p:txBody>
          <a:bodyPr vert="horz" wrap="square" lIns="0" tIns="12700" rIns="0" bIns="0" rtlCol="0">
            <a:spAutoFit/>
          </a:bodyPr>
          <a:lstStyle/>
          <a:p>
            <a:pPr marL="12700">
              <a:lnSpc>
                <a:spcPct val="100000"/>
              </a:lnSpc>
              <a:spcBef>
                <a:spcPts val="100"/>
              </a:spcBef>
            </a:pPr>
            <a:r>
              <a:rPr lang="en-IN" dirty="0"/>
              <a:t>Literature review</a:t>
            </a:r>
            <a:endParaRPr dirty="0"/>
          </a:p>
        </p:txBody>
      </p:sp>
      <p:sp>
        <p:nvSpPr>
          <p:cNvPr id="6" name="AutoShape 4" descr="Workflow of a typical multimodal. Three unimodal neural networks encode the different input modalities independently. After feature extraction, fusion modules combine the different modalities (optionally in pairs), and finally, the fused features are inserted into a classification network. ">
            <a:extLst>
              <a:ext uri="{FF2B5EF4-FFF2-40B4-BE49-F238E27FC236}">
                <a16:creationId xmlns:a16="http://schemas.microsoft.com/office/drawing/2014/main" id="{C7E1E7F1-4274-59A2-13F8-7B8A48D5CB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9685962-A92F-2632-5CB6-8C26FFEDE88D}"/>
              </a:ext>
            </a:extLst>
          </p:cNvPr>
          <p:cNvSpPr txBox="1"/>
          <p:nvPr/>
        </p:nvSpPr>
        <p:spPr>
          <a:xfrm>
            <a:off x="954773" y="1069538"/>
            <a:ext cx="10668000" cy="2862322"/>
          </a:xfrm>
          <a:prstGeom prst="rect">
            <a:avLst/>
          </a:prstGeom>
          <a:noFill/>
        </p:spPr>
        <p:txBody>
          <a:bodyPr wrap="square">
            <a:spAutoFit/>
          </a:bodyPr>
          <a:lstStyle/>
          <a:p>
            <a:r>
              <a:rPr lang="en-GB" b="1" dirty="0"/>
              <a:t>Multimodal learning using convolution neural network and Sparse Autoencoder </a:t>
            </a:r>
          </a:p>
          <a:p>
            <a:r>
              <a:rPr lang="en-GB" dirty="0"/>
              <a:t>In this study, they created a system to classify patterns using a combination of convolutional neural networks (CNN) and sparse autoencoders (SAE), bringing together information from MRI and FDG-PET scans. Their main goal was to compare this fusion approach with using each scan alone, emphasizing the benefits of combining different types of information. The experiments showed that the method effectively captures local 3D patterns from both MRI and FDG-PET, and it significantly improves the accuracy of Alzheimer’s disease prediction compared to using each scan separately. This improvement was observed in both the fusion of modalities and when using CNN with pretraining from SA</a:t>
            </a:r>
          </a:p>
          <a:p>
            <a:endParaRPr lang="en-GB" dirty="0"/>
          </a:p>
          <a:p>
            <a:endParaRPr lang="en-IN" dirty="0"/>
          </a:p>
        </p:txBody>
      </p:sp>
      <p:sp>
        <p:nvSpPr>
          <p:cNvPr id="9" name="TextBox 8">
            <a:extLst>
              <a:ext uri="{FF2B5EF4-FFF2-40B4-BE49-F238E27FC236}">
                <a16:creationId xmlns:a16="http://schemas.microsoft.com/office/drawing/2014/main" id="{0D6155A0-8139-D159-823E-56420FB6B553}"/>
              </a:ext>
            </a:extLst>
          </p:cNvPr>
          <p:cNvSpPr txBox="1"/>
          <p:nvPr/>
        </p:nvSpPr>
        <p:spPr>
          <a:xfrm>
            <a:off x="974438" y="3897447"/>
            <a:ext cx="10465210" cy="2031325"/>
          </a:xfrm>
          <a:prstGeom prst="rect">
            <a:avLst/>
          </a:prstGeom>
          <a:noFill/>
        </p:spPr>
        <p:txBody>
          <a:bodyPr wrap="square">
            <a:spAutoFit/>
          </a:bodyPr>
          <a:lstStyle/>
          <a:p>
            <a:r>
              <a:rPr lang="en-GB" b="1" dirty="0"/>
              <a:t>Multimodal Deep Neural Network with Image Sequence Features for Video Captioning</a:t>
            </a:r>
          </a:p>
          <a:p>
            <a:r>
              <a:rPr lang="en-GB" dirty="0"/>
              <a:t>This research paper focuses on the challenge of automatically describing video clips. The authors compare the effectiveness of a model called S2VT with a recently proposed approach called NeuralTalk2 for image captioning. While effective, S2VT sometimes produces inaccurate sentences, possibly due to limited data. To address this, the authors integrate S2VT with NeuralTalk2 to create </a:t>
            </a:r>
            <a:r>
              <a:rPr lang="en-GB" dirty="0" err="1"/>
              <a:t>MDNNiSF</a:t>
            </a:r>
            <a:r>
              <a:rPr lang="en-GB" dirty="0"/>
              <a:t>, aiming to improve accuracy by leveraging additional image caption data. The paper suggests that combining these approaches can enhance video captioning accuracy and presents experimental results using Microsoft Research datasets.</a:t>
            </a:r>
            <a:endParaRPr lang="en-IN" dirty="0"/>
          </a:p>
        </p:txBody>
      </p:sp>
    </p:spTree>
    <p:extLst>
      <p:ext uri="{BB962C8B-B14F-4D97-AF65-F5344CB8AC3E}">
        <p14:creationId xmlns:p14="http://schemas.microsoft.com/office/powerpoint/2010/main" val="80758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897" y="404364"/>
            <a:ext cx="9311005" cy="566822"/>
          </a:xfrm>
          <a:prstGeom prst="rect">
            <a:avLst/>
          </a:prstGeom>
        </p:spPr>
        <p:txBody>
          <a:bodyPr vert="horz" wrap="square" lIns="0" tIns="12700" rIns="0" bIns="0" rtlCol="0">
            <a:spAutoFit/>
          </a:bodyPr>
          <a:lstStyle/>
          <a:p>
            <a:pPr marL="12700">
              <a:lnSpc>
                <a:spcPct val="100000"/>
              </a:lnSpc>
              <a:spcBef>
                <a:spcPts val="100"/>
              </a:spcBef>
            </a:pPr>
            <a:r>
              <a:rPr lang="en-IN" dirty="0"/>
              <a:t>Proposed approach</a:t>
            </a:r>
            <a:endParaRPr spc="-5" dirty="0"/>
          </a:p>
        </p:txBody>
      </p:sp>
      <p:pic>
        <p:nvPicPr>
          <p:cNvPr id="5" name="Picture 4">
            <a:extLst>
              <a:ext uri="{FF2B5EF4-FFF2-40B4-BE49-F238E27FC236}">
                <a16:creationId xmlns:a16="http://schemas.microsoft.com/office/drawing/2014/main" id="{869E8532-81EC-42BD-201F-FA1731D7E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61372"/>
            <a:ext cx="8636341" cy="4846371"/>
          </a:xfrm>
          <a:prstGeom prst="rect">
            <a:avLst/>
          </a:prstGeom>
        </p:spPr>
      </p:pic>
      <p:sp>
        <p:nvSpPr>
          <p:cNvPr id="6" name="TextBox 5">
            <a:extLst>
              <a:ext uri="{FF2B5EF4-FFF2-40B4-BE49-F238E27FC236}">
                <a16:creationId xmlns:a16="http://schemas.microsoft.com/office/drawing/2014/main" id="{7ABC9A2B-8509-74FE-7E66-2ACEC484DBCD}"/>
              </a:ext>
            </a:extLst>
          </p:cNvPr>
          <p:cNvSpPr txBox="1"/>
          <p:nvPr/>
        </p:nvSpPr>
        <p:spPr>
          <a:xfrm>
            <a:off x="4648200" y="6100496"/>
            <a:ext cx="2431178" cy="369332"/>
          </a:xfrm>
          <a:prstGeom prst="rect">
            <a:avLst/>
          </a:prstGeom>
          <a:noFill/>
        </p:spPr>
        <p:txBody>
          <a:bodyPr wrap="none" rtlCol="0">
            <a:spAutoFit/>
          </a:bodyPr>
          <a:lstStyle/>
          <a:p>
            <a:r>
              <a:rPr lang="en-IN" u="sng" dirty="0"/>
              <a:t>Flow chart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557" y="1593589"/>
            <a:ext cx="2891155" cy="698500"/>
          </a:xfrm>
          <a:prstGeom prst="rect">
            <a:avLst/>
          </a:prstGeom>
          <a:solidFill>
            <a:srgbClr val="4471C4"/>
          </a:solidFill>
          <a:ln w="12700">
            <a:solidFill>
              <a:srgbClr val="172C51"/>
            </a:solidFill>
          </a:ln>
        </p:spPr>
        <p:txBody>
          <a:bodyPr vert="horz" wrap="square" lIns="0" tIns="196215" rIns="0" bIns="0" rtlCol="0">
            <a:spAutoFit/>
          </a:bodyPr>
          <a:lstStyle/>
          <a:p>
            <a:pPr marL="857250">
              <a:lnSpc>
                <a:spcPct val="100000"/>
              </a:lnSpc>
              <a:spcBef>
                <a:spcPts val="1545"/>
              </a:spcBef>
            </a:pPr>
            <a:r>
              <a:rPr sz="1800" dirty="0">
                <a:solidFill>
                  <a:srgbClr val="FFFFFF"/>
                </a:solidFill>
                <a:latin typeface="Calibri"/>
                <a:cs typeface="Calibri"/>
              </a:rPr>
              <a:t>Blood</a:t>
            </a:r>
            <a:r>
              <a:rPr sz="1800" spc="-80" dirty="0">
                <a:solidFill>
                  <a:srgbClr val="FFFFFF"/>
                </a:solidFill>
                <a:latin typeface="Calibri"/>
                <a:cs typeface="Calibri"/>
              </a:rPr>
              <a:t> </a:t>
            </a:r>
            <a:r>
              <a:rPr sz="1800" spc="-10" dirty="0">
                <a:solidFill>
                  <a:srgbClr val="FFFFFF"/>
                </a:solidFill>
                <a:latin typeface="Calibri"/>
                <a:cs typeface="Calibri"/>
              </a:rPr>
              <a:t>report</a:t>
            </a:r>
            <a:endParaRPr sz="1800">
              <a:latin typeface="Calibri"/>
              <a:cs typeface="Calibri"/>
            </a:endParaRPr>
          </a:p>
        </p:txBody>
      </p:sp>
      <p:sp>
        <p:nvSpPr>
          <p:cNvPr id="3" name="object 3"/>
          <p:cNvSpPr txBox="1"/>
          <p:nvPr/>
        </p:nvSpPr>
        <p:spPr>
          <a:xfrm>
            <a:off x="110563" y="4395971"/>
            <a:ext cx="2891155" cy="698500"/>
          </a:xfrm>
          <a:prstGeom prst="rect">
            <a:avLst/>
          </a:prstGeom>
          <a:solidFill>
            <a:srgbClr val="4471C4"/>
          </a:solidFill>
          <a:ln w="12700">
            <a:solidFill>
              <a:srgbClr val="172C51"/>
            </a:solidFill>
          </a:ln>
        </p:spPr>
        <p:txBody>
          <a:bodyPr vert="horz" wrap="square" lIns="0" tIns="196850" rIns="0" bIns="0" rtlCol="0">
            <a:spAutoFit/>
          </a:bodyPr>
          <a:lstStyle/>
          <a:p>
            <a:pPr marL="921385">
              <a:lnSpc>
                <a:spcPct val="100000"/>
              </a:lnSpc>
              <a:spcBef>
                <a:spcPts val="1550"/>
              </a:spcBef>
            </a:pPr>
            <a:r>
              <a:rPr sz="1800" spc="-15" dirty="0">
                <a:solidFill>
                  <a:srgbClr val="FFFFFF"/>
                </a:solidFill>
                <a:latin typeface="Calibri"/>
                <a:cs typeface="Calibri"/>
              </a:rPr>
              <a:t>ECG</a:t>
            </a:r>
            <a:r>
              <a:rPr sz="1800" spc="-40" dirty="0">
                <a:solidFill>
                  <a:srgbClr val="FFFFFF"/>
                </a:solidFill>
                <a:latin typeface="Calibri"/>
                <a:cs typeface="Calibri"/>
              </a:rPr>
              <a:t> </a:t>
            </a:r>
            <a:r>
              <a:rPr sz="1800" dirty="0">
                <a:solidFill>
                  <a:srgbClr val="FFFFFF"/>
                </a:solidFill>
                <a:latin typeface="Calibri"/>
                <a:cs typeface="Calibri"/>
              </a:rPr>
              <a:t>signals</a:t>
            </a:r>
            <a:endParaRPr sz="180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75886780"/>
              </p:ext>
            </p:extLst>
          </p:nvPr>
        </p:nvGraphicFramePr>
        <p:xfrm>
          <a:off x="4114800" y="1152899"/>
          <a:ext cx="2552700" cy="4763262"/>
        </p:xfrm>
        <a:graphic>
          <a:graphicData uri="http://schemas.openxmlformats.org/drawingml/2006/table">
            <a:tbl>
              <a:tblPr firstRow="1" bandRow="1">
                <a:tableStyleId>{2D5ABB26-0587-4C30-8999-92F81FD0307C}</a:tableStyleId>
              </a:tblPr>
              <a:tblGrid>
                <a:gridCol w="2552700">
                  <a:extLst>
                    <a:ext uri="{9D8B030D-6E8A-4147-A177-3AD203B41FA5}">
                      <a16:colId xmlns:a16="http://schemas.microsoft.com/office/drawing/2014/main" val="20000"/>
                    </a:ext>
                  </a:extLst>
                </a:gridCol>
              </a:tblGrid>
              <a:tr h="2063496">
                <a:tc>
                  <a:txBody>
                    <a:bodyPr/>
                    <a:lstStyle/>
                    <a:p>
                      <a:pPr>
                        <a:lnSpc>
                          <a:spcPct val="100000"/>
                        </a:lnSpc>
                        <a:spcBef>
                          <a:spcPts val="35"/>
                        </a:spcBef>
                      </a:pPr>
                      <a:endParaRPr sz="2550" dirty="0">
                        <a:latin typeface="Times New Roman"/>
                        <a:cs typeface="Times New Roman"/>
                      </a:endParaRPr>
                    </a:p>
                    <a:p>
                      <a:pPr marL="514984" marR="589280">
                        <a:lnSpc>
                          <a:spcPct val="133500"/>
                        </a:lnSpc>
                      </a:pPr>
                      <a:r>
                        <a:rPr sz="1800" dirty="0">
                          <a:latin typeface="Calibri"/>
                          <a:cs typeface="Calibri"/>
                        </a:rPr>
                        <a:t>Blood </a:t>
                      </a:r>
                      <a:r>
                        <a:rPr sz="1800" spc="-10" dirty="0">
                          <a:latin typeface="Calibri"/>
                          <a:cs typeface="Calibri"/>
                        </a:rPr>
                        <a:t>Pressure </a:t>
                      </a:r>
                      <a:r>
                        <a:rPr sz="1800" spc="-395" dirty="0">
                          <a:latin typeface="Calibri"/>
                          <a:cs typeface="Calibri"/>
                        </a:rPr>
                        <a:t> </a:t>
                      </a:r>
                      <a:r>
                        <a:rPr sz="1800" spc="-10" dirty="0">
                          <a:latin typeface="Calibri"/>
                          <a:cs typeface="Calibri"/>
                        </a:rPr>
                        <a:t>Cholestrol</a:t>
                      </a:r>
                      <a:r>
                        <a:rPr sz="1800" spc="-55" dirty="0">
                          <a:latin typeface="Calibri"/>
                          <a:cs typeface="Calibri"/>
                        </a:rPr>
                        <a:t> </a:t>
                      </a:r>
                      <a:r>
                        <a:rPr sz="1800" spc="-5" dirty="0">
                          <a:latin typeface="Calibri"/>
                          <a:cs typeface="Calibri"/>
                        </a:rPr>
                        <a:t>level</a:t>
                      </a:r>
                      <a:endParaRPr sz="1800" dirty="0">
                        <a:latin typeface="Calibri"/>
                        <a:cs typeface="Calibri"/>
                      </a:endParaRPr>
                    </a:p>
                    <a:p>
                      <a:pPr marL="514984" marR="237490">
                        <a:lnSpc>
                          <a:spcPct val="113300"/>
                        </a:lnSpc>
                        <a:spcBef>
                          <a:spcPts val="270"/>
                        </a:spcBef>
                      </a:pPr>
                      <a:r>
                        <a:rPr sz="1800" spc="-5" dirty="0">
                          <a:latin typeface="Calibri"/>
                          <a:cs typeface="Calibri"/>
                        </a:rPr>
                        <a:t>Chest pain </a:t>
                      </a:r>
                      <a:r>
                        <a:rPr sz="1800" dirty="0">
                          <a:latin typeface="Calibri"/>
                          <a:cs typeface="Calibri"/>
                        </a:rPr>
                        <a:t>type </a:t>
                      </a:r>
                      <a:r>
                        <a:rPr sz="1800" spc="5" dirty="0">
                          <a:latin typeface="Calibri"/>
                          <a:cs typeface="Calibri"/>
                        </a:rPr>
                        <a:t> </a:t>
                      </a:r>
                      <a:r>
                        <a:rPr sz="1800" spc="-15" dirty="0">
                          <a:latin typeface="Calibri"/>
                          <a:cs typeface="Calibri"/>
                        </a:rPr>
                        <a:t>Fasting</a:t>
                      </a:r>
                      <a:r>
                        <a:rPr sz="1800" spc="-30" dirty="0">
                          <a:latin typeface="Calibri"/>
                          <a:cs typeface="Calibri"/>
                        </a:rPr>
                        <a:t> </a:t>
                      </a:r>
                      <a:r>
                        <a:rPr sz="1800" spc="-5" dirty="0">
                          <a:latin typeface="Calibri"/>
                          <a:cs typeface="Calibri"/>
                        </a:rPr>
                        <a:t>blood</a:t>
                      </a:r>
                      <a:r>
                        <a:rPr sz="1800" spc="-25" dirty="0">
                          <a:latin typeface="Calibri"/>
                          <a:cs typeface="Calibri"/>
                        </a:rPr>
                        <a:t> </a:t>
                      </a:r>
                      <a:r>
                        <a:rPr sz="1800" spc="-10" dirty="0">
                          <a:latin typeface="Calibri"/>
                          <a:cs typeface="Calibri"/>
                        </a:rPr>
                        <a:t>sugar</a:t>
                      </a:r>
                      <a:endParaRPr sz="1800" dirty="0">
                        <a:latin typeface="Calibri"/>
                        <a:cs typeface="Calibri"/>
                      </a:endParaRPr>
                    </a:p>
                    <a:p>
                      <a:pPr marL="514984">
                        <a:lnSpc>
                          <a:spcPct val="100000"/>
                        </a:lnSpc>
                      </a:pPr>
                      <a:r>
                        <a:rPr sz="1800" dirty="0">
                          <a:latin typeface="Calibri"/>
                          <a:cs typeface="Calibri"/>
                        </a:rPr>
                        <a:t>.</a:t>
                      </a:r>
                    </a:p>
                  </a:txBody>
                  <a:tcPr marL="0" marR="0" marT="4445" marB="0">
                    <a:lnL w="28575">
                      <a:solidFill>
                        <a:srgbClr val="172C51"/>
                      </a:solidFill>
                      <a:prstDash val="solid"/>
                    </a:lnL>
                    <a:lnR w="28575">
                      <a:solidFill>
                        <a:srgbClr val="172C51"/>
                      </a:solidFill>
                      <a:prstDash val="solid"/>
                    </a:lnR>
                    <a:lnT w="12700">
                      <a:solidFill>
                        <a:srgbClr val="172C51"/>
                      </a:solidFill>
                      <a:prstDash val="solid"/>
                    </a:lnT>
                    <a:lnB w="12700">
                      <a:solidFill>
                        <a:srgbClr val="172C51"/>
                      </a:solidFill>
                      <a:prstDash val="solid"/>
                    </a:lnB>
                  </a:tcPr>
                </a:tc>
                <a:extLst>
                  <a:ext uri="{0D108BD9-81ED-4DB2-BD59-A6C34878D82A}">
                    <a16:rowId xmlns:a16="http://schemas.microsoft.com/office/drawing/2014/main" val="10000"/>
                  </a:ext>
                </a:extLst>
              </a:tr>
              <a:tr h="434339">
                <a:tc>
                  <a:txBody>
                    <a:bodyPr/>
                    <a:lstStyle/>
                    <a:p>
                      <a:pPr marL="514984">
                        <a:lnSpc>
                          <a:spcPts val="1975"/>
                        </a:lnSpc>
                      </a:pPr>
                      <a:r>
                        <a:rPr sz="1800" dirty="0">
                          <a:latin typeface="Calibri"/>
                          <a:cs typeface="Calibri"/>
                        </a:rPr>
                        <a:t>.</a:t>
                      </a:r>
                      <a:endParaRPr sz="1800">
                        <a:latin typeface="Calibri"/>
                        <a:cs typeface="Calibri"/>
                      </a:endParaRPr>
                    </a:p>
                    <a:p>
                      <a:pPr marL="514984">
                        <a:lnSpc>
                          <a:spcPts val="1345"/>
                        </a:lnSpc>
                      </a:pPr>
                      <a:r>
                        <a:rPr sz="1800" dirty="0">
                          <a:latin typeface="Calibri"/>
                          <a:cs typeface="Calibri"/>
                        </a:rPr>
                        <a:t>.</a:t>
                      </a:r>
                      <a:endParaRPr sz="1800">
                        <a:latin typeface="Calibri"/>
                        <a:cs typeface="Calibri"/>
                      </a:endParaRPr>
                    </a:p>
                  </a:txBody>
                  <a:tcPr marL="0" marR="0" marT="0" marB="0">
                    <a:lnL w="12700">
                      <a:solidFill>
                        <a:srgbClr val="172C51"/>
                      </a:solidFill>
                      <a:prstDash val="solid"/>
                    </a:lnL>
                    <a:lnR w="12700">
                      <a:solidFill>
                        <a:srgbClr val="172C51"/>
                      </a:solidFill>
                      <a:prstDash val="solid"/>
                    </a:lnR>
                    <a:lnT w="12700">
                      <a:solidFill>
                        <a:srgbClr val="172C51"/>
                      </a:solidFill>
                      <a:prstDash val="solid"/>
                    </a:lnT>
                    <a:lnB w="12700">
                      <a:solidFill>
                        <a:srgbClr val="172C51"/>
                      </a:solidFill>
                      <a:prstDash val="solid"/>
                    </a:lnB>
                  </a:tcPr>
                </a:tc>
                <a:extLst>
                  <a:ext uri="{0D108BD9-81ED-4DB2-BD59-A6C34878D82A}">
                    <a16:rowId xmlns:a16="http://schemas.microsoft.com/office/drawing/2014/main" val="10001"/>
                  </a:ext>
                </a:extLst>
              </a:tr>
              <a:tr h="2261616">
                <a:tc>
                  <a:txBody>
                    <a:bodyPr/>
                    <a:lstStyle/>
                    <a:p>
                      <a:pPr marL="554355">
                        <a:lnSpc>
                          <a:spcPct val="100000"/>
                        </a:lnSpc>
                        <a:spcBef>
                          <a:spcPts val="245"/>
                        </a:spcBef>
                      </a:pPr>
                      <a:r>
                        <a:rPr sz="1800" spc="-5" dirty="0">
                          <a:latin typeface="Calibri"/>
                          <a:cs typeface="Calibri"/>
                        </a:rPr>
                        <a:t>Heart</a:t>
                      </a:r>
                      <a:r>
                        <a:rPr sz="1800" spc="-20" dirty="0">
                          <a:latin typeface="Calibri"/>
                          <a:cs typeface="Calibri"/>
                        </a:rPr>
                        <a:t> </a:t>
                      </a:r>
                      <a:r>
                        <a:rPr sz="1800" spc="-25" dirty="0">
                          <a:latin typeface="Calibri"/>
                          <a:cs typeface="Calibri"/>
                        </a:rPr>
                        <a:t>rate</a:t>
                      </a:r>
                      <a:endParaRPr sz="1800" dirty="0">
                        <a:latin typeface="Calibri"/>
                        <a:cs typeface="Calibri"/>
                      </a:endParaRPr>
                    </a:p>
                    <a:p>
                      <a:pPr marL="554355">
                        <a:lnSpc>
                          <a:spcPct val="100000"/>
                        </a:lnSpc>
                        <a:spcBef>
                          <a:spcPts val="580"/>
                        </a:spcBef>
                      </a:pPr>
                      <a:r>
                        <a:rPr lang="en-IN" sz="1800" spc="-5" dirty="0">
                          <a:latin typeface="Calibri"/>
                          <a:cs typeface="Calibri"/>
                        </a:rPr>
                        <a:t>Imbalance in compression</a:t>
                      </a:r>
                      <a:endParaRPr sz="1800" dirty="0">
                        <a:latin typeface="Calibri"/>
                        <a:cs typeface="Calibri"/>
                      </a:endParaRPr>
                    </a:p>
                    <a:p>
                      <a:pPr marL="554355" marR="975360">
                        <a:lnSpc>
                          <a:spcPct val="100000"/>
                        </a:lnSpc>
                        <a:spcBef>
                          <a:spcPts val="1395"/>
                        </a:spcBef>
                      </a:pPr>
                      <a:r>
                        <a:rPr sz="1800" spc="-5" dirty="0">
                          <a:latin typeface="Calibri"/>
                          <a:cs typeface="Calibri"/>
                        </a:rPr>
                        <a:t>Chances</a:t>
                      </a:r>
                      <a:r>
                        <a:rPr sz="1800" spc="-75" dirty="0">
                          <a:latin typeface="Calibri"/>
                          <a:cs typeface="Calibri"/>
                        </a:rPr>
                        <a:t> </a:t>
                      </a:r>
                      <a:r>
                        <a:rPr sz="1800" spc="-5" dirty="0">
                          <a:latin typeface="Calibri"/>
                          <a:cs typeface="Calibri"/>
                        </a:rPr>
                        <a:t>of </a:t>
                      </a:r>
                      <a:r>
                        <a:rPr sz="1800" spc="-390" dirty="0">
                          <a:latin typeface="Calibri"/>
                          <a:cs typeface="Calibri"/>
                        </a:rPr>
                        <a:t> </a:t>
                      </a:r>
                      <a:r>
                        <a:rPr sz="1800" dirty="0">
                          <a:latin typeface="Calibri"/>
                          <a:cs typeface="Calibri"/>
                        </a:rPr>
                        <a:t>arr</a:t>
                      </a:r>
                      <a:r>
                        <a:rPr sz="1800" spc="15" dirty="0">
                          <a:latin typeface="Calibri"/>
                          <a:cs typeface="Calibri"/>
                        </a:rPr>
                        <a:t>y</a:t>
                      </a:r>
                      <a:r>
                        <a:rPr sz="1800" dirty="0">
                          <a:latin typeface="Calibri"/>
                          <a:cs typeface="Calibri"/>
                        </a:rPr>
                        <a:t>thmias</a:t>
                      </a:r>
                    </a:p>
                    <a:p>
                      <a:pPr marL="554355">
                        <a:lnSpc>
                          <a:spcPct val="100000"/>
                        </a:lnSpc>
                      </a:pPr>
                      <a:r>
                        <a:rPr sz="1800" dirty="0">
                          <a:latin typeface="Calibri"/>
                          <a:cs typeface="Calibri"/>
                        </a:rPr>
                        <a:t>.</a:t>
                      </a:r>
                    </a:p>
                    <a:p>
                      <a:pPr marL="554355">
                        <a:lnSpc>
                          <a:spcPct val="100000"/>
                        </a:lnSpc>
                      </a:pPr>
                      <a:r>
                        <a:rPr sz="1800" dirty="0">
                          <a:latin typeface="Calibri"/>
                          <a:cs typeface="Calibri"/>
                        </a:rPr>
                        <a:t>.</a:t>
                      </a:r>
                    </a:p>
                  </a:txBody>
                  <a:tcPr marL="0" marR="0" marT="31115" marB="0">
                    <a:lnL w="12700">
                      <a:solidFill>
                        <a:srgbClr val="172C51"/>
                      </a:solidFill>
                      <a:prstDash val="solid"/>
                    </a:lnL>
                    <a:lnR w="28575">
                      <a:solidFill>
                        <a:srgbClr val="172C51"/>
                      </a:solidFill>
                      <a:prstDash val="solid"/>
                    </a:lnR>
                    <a:lnT w="12700">
                      <a:solidFill>
                        <a:srgbClr val="172C51"/>
                      </a:solidFill>
                      <a:prstDash val="solid"/>
                    </a:lnT>
                    <a:lnB w="12700">
                      <a:solidFill>
                        <a:srgbClr val="172C51"/>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7393178" y="1157726"/>
            <a:ext cx="1681480" cy="4749165"/>
          </a:xfrm>
          <a:prstGeom prst="rect">
            <a:avLst/>
          </a:prstGeom>
          <a:solidFill>
            <a:srgbClr val="4471C4"/>
          </a:solidFill>
          <a:ln w="12700">
            <a:solidFill>
              <a:srgbClr val="172C51"/>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0"/>
              </a:spcBef>
            </a:pPr>
            <a:endParaRPr sz="2600">
              <a:latin typeface="Times New Roman"/>
              <a:cs typeface="Times New Roman"/>
            </a:endParaRPr>
          </a:p>
          <a:p>
            <a:pPr marL="535940">
              <a:lnSpc>
                <a:spcPct val="100000"/>
              </a:lnSpc>
              <a:spcBef>
                <a:spcPts val="5"/>
              </a:spcBef>
            </a:pPr>
            <a:r>
              <a:rPr sz="1800" spc="-5" dirty="0">
                <a:solidFill>
                  <a:srgbClr val="FFFFFF"/>
                </a:solidFill>
                <a:latin typeface="Calibri"/>
                <a:cs typeface="Calibri"/>
              </a:rPr>
              <a:t>Fusion</a:t>
            </a:r>
            <a:endParaRPr sz="1800">
              <a:latin typeface="Calibri"/>
              <a:cs typeface="Calibri"/>
            </a:endParaRPr>
          </a:p>
        </p:txBody>
      </p:sp>
      <p:sp>
        <p:nvSpPr>
          <p:cNvPr id="7" name="object 7"/>
          <p:cNvSpPr txBox="1"/>
          <p:nvPr/>
        </p:nvSpPr>
        <p:spPr>
          <a:xfrm>
            <a:off x="9799573" y="1157726"/>
            <a:ext cx="1408430" cy="4749165"/>
          </a:xfrm>
          <a:prstGeom prst="rect">
            <a:avLst/>
          </a:prstGeom>
          <a:solidFill>
            <a:srgbClr val="4471C4"/>
          </a:solidFill>
          <a:ln w="12700">
            <a:solidFill>
              <a:srgbClr val="172C51"/>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0"/>
              </a:spcBef>
            </a:pPr>
            <a:endParaRPr sz="2600">
              <a:latin typeface="Times New Roman"/>
              <a:cs typeface="Times New Roman"/>
            </a:endParaRPr>
          </a:p>
          <a:p>
            <a:pPr marL="232410">
              <a:lnSpc>
                <a:spcPct val="100000"/>
              </a:lnSpc>
              <a:spcBef>
                <a:spcPts val="5"/>
              </a:spcBef>
            </a:pPr>
            <a:r>
              <a:rPr sz="1800" spc="-10" dirty="0">
                <a:solidFill>
                  <a:srgbClr val="FFFFFF"/>
                </a:solidFill>
                <a:latin typeface="Calibri"/>
                <a:cs typeface="Calibri"/>
              </a:rPr>
              <a:t>Prediction</a:t>
            </a:r>
            <a:endParaRPr sz="1800">
              <a:latin typeface="Calibri"/>
              <a:cs typeface="Calibri"/>
            </a:endParaRPr>
          </a:p>
        </p:txBody>
      </p:sp>
      <p:grpSp>
        <p:nvGrpSpPr>
          <p:cNvPr id="8" name="object 8"/>
          <p:cNvGrpSpPr/>
          <p:nvPr/>
        </p:nvGrpSpPr>
        <p:grpSpPr>
          <a:xfrm>
            <a:off x="3031235" y="1849367"/>
            <a:ext cx="1081405" cy="121285"/>
            <a:chOff x="3347973" y="1971801"/>
            <a:chExt cx="1081405" cy="121285"/>
          </a:xfrm>
        </p:grpSpPr>
        <p:sp>
          <p:nvSpPr>
            <p:cNvPr id="9" name="object 9"/>
            <p:cNvSpPr/>
            <p:nvPr/>
          </p:nvSpPr>
          <p:spPr>
            <a:xfrm>
              <a:off x="3354323" y="1978151"/>
              <a:ext cx="1068705" cy="108585"/>
            </a:xfrm>
            <a:custGeom>
              <a:avLst/>
              <a:gdLst/>
              <a:ahLst/>
              <a:cxnLst/>
              <a:rect l="l" t="t" r="r" b="b"/>
              <a:pathLst>
                <a:path w="1068704" h="108585">
                  <a:moveTo>
                    <a:pt x="1014222" y="0"/>
                  </a:moveTo>
                  <a:lnTo>
                    <a:pt x="1014222" y="27050"/>
                  </a:lnTo>
                  <a:lnTo>
                    <a:pt x="0" y="27050"/>
                  </a:lnTo>
                  <a:lnTo>
                    <a:pt x="0" y="81152"/>
                  </a:lnTo>
                  <a:lnTo>
                    <a:pt x="1014222" y="81152"/>
                  </a:lnTo>
                  <a:lnTo>
                    <a:pt x="1014222" y="108203"/>
                  </a:lnTo>
                  <a:lnTo>
                    <a:pt x="1068324" y="54101"/>
                  </a:lnTo>
                  <a:lnTo>
                    <a:pt x="1014222" y="0"/>
                  </a:lnTo>
                  <a:close/>
                </a:path>
              </a:pathLst>
            </a:custGeom>
            <a:solidFill>
              <a:srgbClr val="4471C4"/>
            </a:solidFill>
          </p:spPr>
          <p:txBody>
            <a:bodyPr wrap="square" lIns="0" tIns="0" rIns="0" bIns="0" rtlCol="0"/>
            <a:lstStyle/>
            <a:p>
              <a:endParaRPr/>
            </a:p>
          </p:txBody>
        </p:sp>
        <p:sp>
          <p:nvSpPr>
            <p:cNvPr id="10" name="object 10"/>
            <p:cNvSpPr/>
            <p:nvPr/>
          </p:nvSpPr>
          <p:spPr>
            <a:xfrm>
              <a:off x="3354323" y="1978151"/>
              <a:ext cx="1068705" cy="108585"/>
            </a:xfrm>
            <a:custGeom>
              <a:avLst/>
              <a:gdLst/>
              <a:ahLst/>
              <a:cxnLst/>
              <a:rect l="l" t="t" r="r" b="b"/>
              <a:pathLst>
                <a:path w="1068704" h="108585">
                  <a:moveTo>
                    <a:pt x="0" y="27050"/>
                  </a:moveTo>
                  <a:lnTo>
                    <a:pt x="1014222" y="27050"/>
                  </a:lnTo>
                  <a:lnTo>
                    <a:pt x="1014222" y="0"/>
                  </a:lnTo>
                  <a:lnTo>
                    <a:pt x="1068324" y="54101"/>
                  </a:lnTo>
                  <a:lnTo>
                    <a:pt x="1014222" y="108203"/>
                  </a:lnTo>
                  <a:lnTo>
                    <a:pt x="1014222" y="81152"/>
                  </a:lnTo>
                  <a:lnTo>
                    <a:pt x="0" y="81152"/>
                  </a:lnTo>
                  <a:lnTo>
                    <a:pt x="0" y="27050"/>
                  </a:lnTo>
                  <a:close/>
                </a:path>
              </a:pathLst>
            </a:custGeom>
            <a:ln w="12700">
              <a:solidFill>
                <a:srgbClr val="172C51"/>
              </a:solidFill>
            </a:ln>
          </p:spPr>
          <p:txBody>
            <a:bodyPr wrap="square" lIns="0" tIns="0" rIns="0" bIns="0" rtlCol="0"/>
            <a:lstStyle/>
            <a:p>
              <a:endParaRPr/>
            </a:p>
          </p:txBody>
        </p:sp>
      </p:grpSp>
      <p:grpSp>
        <p:nvGrpSpPr>
          <p:cNvPr id="11" name="object 11"/>
          <p:cNvGrpSpPr/>
          <p:nvPr/>
        </p:nvGrpSpPr>
        <p:grpSpPr>
          <a:xfrm>
            <a:off x="3015053" y="4689850"/>
            <a:ext cx="1081405" cy="121285"/>
            <a:chOff x="3367785" y="4269994"/>
            <a:chExt cx="1081405" cy="121285"/>
          </a:xfrm>
        </p:grpSpPr>
        <p:sp>
          <p:nvSpPr>
            <p:cNvPr id="12" name="object 12"/>
            <p:cNvSpPr/>
            <p:nvPr/>
          </p:nvSpPr>
          <p:spPr>
            <a:xfrm>
              <a:off x="3374135" y="4276344"/>
              <a:ext cx="1068705" cy="108585"/>
            </a:xfrm>
            <a:custGeom>
              <a:avLst/>
              <a:gdLst/>
              <a:ahLst/>
              <a:cxnLst/>
              <a:rect l="l" t="t" r="r" b="b"/>
              <a:pathLst>
                <a:path w="1068704" h="108585">
                  <a:moveTo>
                    <a:pt x="1014222" y="0"/>
                  </a:moveTo>
                  <a:lnTo>
                    <a:pt x="1014222" y="27050"/>
                  </a:lnTo>
                  <a:lnTo>
                    <a:pt x="0" y="27050"/>
                  </a:lnTo>
                  <a:lnTo>
                    <a:pt x="0" y="81152"/>
                  </a:lnTo>
                  <a:lnTo>
                    <a:pt x="1014222" y="81152"/>
                  </a:lnTo>
                  <a:lnTo>
                    <a:pt x="1014222" y="108203"/>
                  </a:lnTo>
                  <a:lnTo>
                    <a:pt x="1068324" y="54101"/>
                  </a:lnTo>
                  <a:lnTo>
                    <a:pt x="1014222" y="0"/>
                  </a:lnTo>
                  <a:close/>
                </a:path>
              </a:pathLst>
            </a:custGeom>
            <a:solidFill>
              <a:srgbClr val="4471C4"/>
            </a:solidFill>
          </p:spPr>
          <p:txBody>
            <a:bodyPr wrap="square" lIns="0" tIns="0" rIns="0" bIns="0" rtlCol="0"/>
            <a:lstStyle/>
            <a:p>
              <a:endParaRPr/>
            </a:p>
          </p:txBody>
        </p:sp>
        <p:sp>
          <p:nvSpPr>
            <p:cNvPr id="13" name="object 13"/>
            <p:cNvSpPr/>
            <p:nvPr/>
          </p:nvSpPr>
          <p:spPr>
            <a:xfrm>
              <a:off x="3374135" y="4276344"/>
              <a:ext cx="1068705" cy="108585"/>
            </a:xfrm>
            <a:custGeom>
              <a:avLst/>
              <a:gdLst/>
              <a:ahLst/>
              <a:cxnLst/>
              <a:rect l="l" t="t" r="r" b="b"/>
              <a:pathLst>
                <a:path w="1068704" h="108585">
                  <a:moveTo>
                    <a:pt x="0" y="27050"/>
                  </a:moveTo>
                  <a:lnTo>
                    <a:pt x="1014222" y="27050"/>
                  </a:lnTo>
                  <a:lnTo>
                    <a:pt x="1014222" y="0"/>
                  </a:lnTo>
                  <a:lnTo>
                    <a:pt x="1068324" y="54101"/>
                  </a:lnTo>
                  <a:lnTo>
                    <a:pt x="1014222" y="108203"/>
                  </a:lnTo>
                  <a:lnTo>
                    <a:pt x="1014222" y="81152"/>
                  </a:lnTo>
                  <a:lnTo>
                    <a:pt x="0" y="81152"/>
                  </a:lnTo>
                  <a:lnTo>
                    <a:pt x="0" y="27050"/>
                  </a:lnTo>
                  <a:close/>
                </a:path>
              </a:pathLst>
            </a:custGeom>
            <a:ln w="12700">
              <a:solidFill>
                <a:srgbClr val="172C51"/>
              </a:solidFill>
            </a:ln>
          </p:spPr>
          <p:txBody>
            <a:bodyPr wrap="square" lIns="0" tIns="0" rIns="0" bIns="0" rtlCol="0"/>
            <a:lstStyle/>
            <a:p>
              <a:endParaRPr/>
            </a:p>
          </p:txBody>
        </p:sp>
      </p:grpSp>
      <p:sp>
        <p:nvSpPr>
          <p:cNvPr id="14" name="object 14"/>
          <p:cNvSpPr/>
          <p:nvPr/>
        </p:nvSpPr>
        <p:spPr>
          <a:xfrm>
            <a:off x="6667754" y="2152898"/>
            <a:ext cx="725170" cy="76200"/>
          </a:xfrm>
          <a:custGeom>
            <a:avLst/>
            <a:gdLst/>
            <a:ahLst/>
            <a:cxnLst/>
            <a:rect l="l" t="t" r="r" b="b"/>
            <a:pathLst>
              <a:path w="725170" h="76200">
                <a:moveTo>
                  <a:pt x="648969" y="0"/>
                </a:moveTo>
                <a:lnTo>
                  <a:pt x="648969" y="76200"/>
                </a:lnTo>
                <a:lnTo>
                  <a:pt x="712469" y="44450"/>
                </a:lnTo>
                <a:lnTo>
                  <a:pt x="661669" y="44450"/>
                </a:lnTo>
                <a:lnTo>
                  <a:pt x="661669" y="31750"/>
                </a:lnTo>
                <a:lnTo>
                  <a:pt x="712469" y="31750"/>
                </a:lnTo>
                <a:lnTo>
                  <a:pt x="648969" y="0"/>
                </a:lnTo>
                <a:close/>
              </a:path>
              <a:path w="725170" h="76200">
                <a:moveTo>
                  <a:pt x="648969" y="31750"/>
                </a:moveTo>
                <a:lnTo>
                  <a:pt x="0" y="31750"/>
                </a:lnTo>
                <a:lnTo>
                  <a:pt x="0" y="44450"/>
                </a:lnTo>
                <a:lnTo>
                  <a:pt x="648969" y="44450"/>
                </a:lnTo>
                <a:lnTo>
                  <a:pt x="648969" y="31750"/>
                </a:lnTo>
                <a:close/>
              </a:path>
              <a:path w="725170" h="76200">
                <a:moveTo>
                  <a:pt x="712469" y="31750"/>
                </a:moveTo>
                <a:lnTo>
                  <a:pt x="661669" y="31750"/>
                </a:lnTo>
                <a:lnTo>
                  <a:pt x="661669" y="44450"/>
                </a:lnTo>
                <a:lnTo>
                  <a:pt x="712469" y="44450"/>
                </a:lnTo>
                <a:lnTo>
                  <a:pt x="725169" y="38100"/>
                </a:lnTo>
                <a:lnTo>
                  <a:pt x="712469" y="31750"/>
                </a:lnTo>
                <a:close/>
              </a:path>
            </a:pathLst>
          </a:custGeom>
          <a:solidFill>
            <a:srgbClr val="4471C4"/>
          </a:solidFill>
        </p:spPr>
        <p:txBody>
          <a:bodyPr wrap="square" lIns="0" tIns="0" rIns="0" bIns="0" rtlCol="0"/>
          <a:lstStyle/>
          <a:p>
            <a:endParaRPr/>
          </a:p>
        </p:txBody>
      </p:sp>
      <p:sp>
        <p:nvSpPr>
          <p:cNvPr id="15" name="object 15"/>
          <p:cNvSpPr/>
          <p:nvPr/>
        </p:nvSpPr>
        <p:spPr>
          <a:xfrm>
            <a:off x="6667754" y="4745221"/>
            <a:ext cx="725170" cy="76200"/>
          </a:xfrm>
          <a:custGeom>
            <a:avLst/>
            <a:gdLst/>
            <a:ahLst/>
            <a:cxnLst/>
            <a:rect l="l" t="t" r="r" b="b"/>
            <a:pathLst>
              <a:path w="725170" h="76200">
                <a:moveTo>
                  <a:pt x="648969" y="0"/>
                </a:moveTo>
                <a:lnTo>
                  <a:pt x="648969" y="76200"/>
                </a:lnTo>
                <a:lnTo>
                  <a:pt x="712469" y="44450"/>
                </a:lnTo>
                <a:lnTo>
                  <a:pt x="661669" y="44450"/>
                </a:lnTo>
                <a:lnTo>
                  <a:pt x="661669" y="31750"/>
                </a:lnTo>
                <a:lnTo>
                  <a:pt x="712469" y="31750"/>
                </a:lnTo>
                <a:lnTo>
                  <a:pt x="648969" y="0"/>
                </a:lnTo>
                <a:close/>
              </a:path>
              <a:path w="725170" h="76200">
                <a:moveTo>
                  <a:pt x="648969" y="31750"/>
                </a:moveTo>
                <a:lnTo>
                  <a:pt x="0" y="31750"/>
                </a:lnTo>
                <a:lnTo>
                  <a:pt x="0" y="44450"/>
                </a:lnTo>
                <a:lnTo>
                  <a:pt x="648969" y="44450"/>
                </a:lnTo>
                <a:lnTo>
                  <a:pt x="648969" y="31750"/>
                </a:lnTo>
                <a:close/>
              </a:path>
              <a:path w="725170" h="76200">
                <a:moveTo>
                  <a:pt x="712469" y="31750"/>
                </a:moveTo>
                <a:lnTo>
                  <a:pt x="661669" y="31750"/>
                </a:lnTo>
                <a:lnTo>
                  <a:pt x="661669" y="44450"/>
                </a:lnTo>
                <a:lnTo>
                  <a:pt x="712469" y="44450"/>
                </a:lnTo>
                <a:lnTo>
                  <a:pt x="725169" y="38100"/>
                </a:lnTo>
                <a:lnTo>
                  <a:pt x="712469" y="31750"/>
                </a:lnTo>
                <a:close/>
              </a:path>
            </a:pathLst>
          </a:custGeom>
          <a:solidFill>
            <a:srgbClr val="4471C4"/>
          </a:solidFill>
        </p:spPr>
        <p:txBody>
          <a:bodyPr wrap="square" lIns="0" tIns="0" rIns="0" bIns="0" rtlCol="0"/>
          <a:lstStyle/>
          <a:p>
            <a:endParaRPr/>
          </a:p>
        </p:txBody>
      </p:sp>
      <p:grpSp>
        <p:nvGrpSpPr>
          <p:cNvPr id="16" name="object 16"/>
          <p:cNvGrpSpPr/>
          <p:nvPr/>
        </p:nvGrpSpPr>
        <p:grpSpPr>
          <a:xfrm>
            <a:off x="9067800" y="3502907"/>
            <a:ext cx="727710" cy="160655"/>
            <a:chOff x="9384538" y="3625341"/>
            <a:chExt cx="727710" cy="160655"/>
          </a:xfrm>
        </p:grpSpPr>
        <p:sp>
          <p:nvSpPr>
            <p:cNvPr id="17" name="object 17"/>
            <p:cNvSpPr/>
            <p:nvPr/>
          </p:nvSpPr>
          <p:spPr>
            <a:xfrm>
              <a:off x="9390888" y="3631691"/>
              <a:ext cx="715010" cy="147955"/>
            </a:xfrm>
            <a:custGeom>
              <a:avLst/>
              <a:gdLst/>
              <a:ahLst/>
              <a:cxnLst/>
              <a:rect l="l" t="t" r="r" b="b"/>
              <a:pathLst>
                <a:path w="715009" h="147954">
                  <a:moveTo>
                    <a:pt x="640841" y="0"/>
                  </a:moveTo>
                  <a:lnTo>
                    <a:pt x="640841" y="36956"/>
                  </a:lnTo>
                  <a:lnTo>
                    <a:pt x="0" y="36956"/>
                  </a:lnTo>
                  <a:lnTo>
                    <a:pt x="0" y="110870"/>
                  </a:lnTo>
                  <a:lnTo>
                    <a:pt x="640841" y="110870"/>
                  </a:lnTo>
                  <a:lnTo>
                    <a:pt x="640841" y="147827"/>
                  </a:lnTo>
                  <a:lnTo>
                    <a:pt x="714755" y="73913"/>
                  </a:lnTo>
                  <a:lnTo>
                    <a:pt x="640841" y="0"/>
                  </a:lnTo>
                  <a:close/>
                </a:path>
              </a:pathLst>
            </a:custGeom>
            <a:solidFill>
              <a:srgbClr val="4471C4"/>
            </a:solidFill>
          </p:spPr>
          <p:txBody>
            <a:bodyPr wrap="square" lIns="0" tIns="0" rIns="0" bIns="0" rtlCol="0"/>
            <a:lstStyle/>
            <a:p>
              <a:endParaRPr/>
            </a:p>
          </p:txBody>
        </p:sp>
        <p:sp>
          <p:nvSpPr>
            <p:cNvPr id="18" name="object 18"/>
            <p:cNvSpPr/>
            <p:nvPr/>
          </p:nvSpPr>
          <p:spPr>
            <a:xfrm>
              <a:off x="9390888" y="3631691"/>
              <a:ext cx="715010" cy="147955"/>
            </a:xfrm>
            <a:custGeom>
              <a:avLst/>
              <a:gdLst/>
              <a:ahLst/>
              <a:cxnLst/>
              <a:rect l="l" t="t" r="r" b="b"/>
              <a:pathLst>
                <a:path w="715009" h="147954">
                  <a:moveTo>
                    <a:pt x="0" y="36956"/>
                  </a:moveTo>
                  <a:lnTo>
                    <a:pt x="640841" y="36956"/>
                  </a:lnTo>
                  <a:lnTo>
                    <a:pt x="640841" y="0"/>
                  </a:lnTo>
                  <a:lnTo>
                    <a:pt x="714755" y="73913"/>
                  </a:lnTo>
                  <a:lnTo>
                    <a:pt x="640841" y="147827"/>
                  </a:lnTo>
                  <a:lnTo>
                    <a:pt x="640841" y="110870"/>
                  </a:lnTo>
                  <a:lnTo>
                    <a:pt x="0" y="110870"/>
                  </a:lnTo>
                  <a:lnTo>
                    <a:pt x="0" y="36956"/>
                  </a:lnTo>
                  <a:close/>
                </a:path>
              </a:pathLst>
            </a:custGeom>
            <a:ln w="12700">
              <a:solidFill>
                <a:srgbClr val="172C51"/>
              </a:solidFill>
            </a:ln>
          </p:spPr>
          <p:txBody>
            <a:bodyPr wrap="square" lIns="0" tIns="0" rIns="0" bIns="0" rtlCol="0"/>
            <a:lstStyle/>
            <a:p>
              <a:endParaRPr/>
            </a:p>
          </p:txBody>
        </p:sp>
      </p:grpSp>
      <p:sp>
        <p:nvSpPr>
          <p:cNvPr id="19" name="TextBox 18">
            <a:extLst>
              <a:ext uri="{FF2B5EF4-FFF2-40B4-BE49-F238E27FC236}">
                <a16:creationId xmlns:a16="http://schemas.microsoft.com/office/drawing/2014/main" id="{E942D54A-FC9F-B92C-CCB6-8B974452008E}"/>
              </a:ext>
            </a:extLst>
          </p:cNvPr>
          <p:cNvSpPr txBox="1"/>
          <p:nvPr/>
        </p:nvSpPr>
        <p:spPr>
          <a:xfrm>
            <a:off x="4207699" y="6089564"/>
            <a:ext cx="2447017" cy="369332"/>
          </a:xfrm>
          <a:prstGeom prst="rect">
            <a:avLst/>
          </a:prstGeom>
          <a:noFill/>
        </p:spPr>
        <p:txBody>
          <a:bodyPr wrap="none" rtlCol="0">
            <a:spAutoFit/>
          </a:bodyPr>
          <a:lstStyle/>
          <a:p>
            <a:r>
              <a:rPr lang="en-IN" u="sng" dirty="0"/>
              <a:t>Extracted feature vector</a:t>
            </a:r>
          </a:p>
        </p:txBody>
      </p:sp>
      <p:sp>
        <p:nvSpPr>
          <p:cNvPr id="20" name="object 2">
            <a:extLst>
              <a:ext uri="{FF2B5EF4-FFF2-40B4-BE49-F238E27FC236}">
                <a16:creationId xmlns:a16="http://schemas.microsoft.com/office/drawing/2014/main" id="{4E7DCFB5-0379-E5EF-AFB2-41715D969E47}"/>
              </a:ext>
            </a:extLst>
          </p:cNvPr>
          <p:cNvSpPr txBox="1">
            <a:spLocks/>
          </p:cNvSpPr>
          <p:nvPr/>
        </p:nvSpPr>
        <p:spPr>
          <a:xfrm>
            <a:off x="488568" y="399104"/>
            <a:ext cx="9311005"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dirty="0">
                <a:solidFill>
                  <a:sysClr val="windowText" lastClr="000000"/>
                </a:solidFill>
              </a:rPr>
              <a:t>Proposed approach</a:t>
            </a:r>
            <a:endParaRPr lang="en-IN" sz="3200" b="1" kern="0" spc="-5"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TotalTime>
  <Words>1519</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Heart attack prediction using Multi-Modal technique</vt:lpstr>
      <vt:lpstr>INTRODUCTION</vt:lpstr>
      <vt:lpstr>Research problem</vt:lpstr>
      <vt:lpstr>Multi-Modality</vt:lpstr>
      <vt:lpstr>Multi-Modality</vt:lpstr>
      <vt:lpstr>Multi-Modality in deep learning</vt:lpstr>
      <vt:lpstr>Literature review</vt:lpstr>
      <vt:lpstr>Proposed approach</vt:lpstr>
      <vt:lpstr>PowerPoint Presentation</vt:lpstr>
      <vt:lpstr>PowerPoint Presentation</vt:lpstr>
      <vt:lpstr>PowerPoint Presentation</vt:lpstr>
      <vt:lpstr>Methodology </vt:lpstr>
      <vt:lpstr>PowerPoint Presentation</vt:lpstr>
      <vt:lpstr>But key part is Fusion of those features!!</vt:lpstr>
      <vt:lpstr>Concatenating feature vectors is indeed a straightforward method for combining different types of features.  However it can lead to a significant increase in dimensionality, which in turn can exacerbate overfitting issues, especially if the dataset is not sufficiently large.   But in our case the the vectors are in numeric formats and the dimensions are not larger than the data points.  So normalization and concatenation of feature vectors works well.</vt:lpstr>
      <vt:lpstr>PowerPoint Presentation</vt:lpstr>
      <vt:lpstr>Model for Blood dataset </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 using Multi-Modal technique</dc:title>
  <dc:creator>Harsh Prajapati</dc:creator>
  <cp:lastModifiedBy>Harsh Prajapati</cp:lastModifiedBy>
  <cp:revision>4</cp:revision>
  <dcterms:created xsi:type="dcterms:W3CDTF">2024-05-12T08:19:45Z</dcterms:created>
  <dcterms:modified xsi:type="dcterms:W3CDTF">2024-05-15T05:13:59Z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2024-03-05T00:00:00Z</vt:filetime>
  </property>
  <property fmtid="{D5CDD505-2E9C-101B-9397-08002B2CF9AE}" pid="3" name="Creator">
    <vt:lpwstr>Microsoft® PowerPoint® LTSC</vt:lpwstr>
  </property>
  <property fmtid="{D5CDD505-2E9C-101B-9397-08002B2CF9AE}" pid="4" name="LastSaved">
    <vt:filetime>2024-05-12T00:00:00Z</vt:filetime>
  </property>
</Properties>
</file>