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71" r:id="rId9"/>
    <p:sldId id="272" r:id="rId10"/>
    <p:sldId id="274" r:id="rId11"/>
    <p:sldId id="275" r:id="rId12"/>
    <p:sldId id="276" r:id="rId13"/>
    <p:sldId id="264" r:id="rId14"/>
    <p:sldId id="265" r:id="rId15"/>
    <p:sldId id="266" r:id="rId16"/>
    <p:sldId id="267" r:id="rId17"/>
    <p:sldId id="268" r:id="rId18"/>
    <p:sldId id="279" r:id="rId19"/>
    <p:sldId id="269" r:id="rId20"/>
    <p:sldId id="280"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27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201933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9824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4235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4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A037BB-13E3-4596-858D-1918F194EA0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29535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037BB-13E3-4596-858D-1918F194EA0D}" type="datetimeFigureOut">
              <a:rPr lang="en-IN" smtClean="0"/>
              <a:t>02-10-2021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6871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A037BB-13E3-4596-858D-1918F194EA0D}" type="datetimeFigureOut">
              <a:rPr lang="en-IN" smtClean="0"/>
              <a:t>02-10-2021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63650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A037BB-13E3-4596-858D-1918F194EA0D}" type="datetimeFigureOut">
              <a:rPr lang="en-IN" smtClean="0"/>
              <a:t>02-10-2021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98672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A037BB-13E3-4596-858D-1918F194EA0D}" type="datetimeFigureOut">
              <a:rPr lang="en-IN" smtClean="0"/>
              <a:t>02-10-2021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218390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02821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A037BB-13E3-4596-858D-1918F194EA0D}" type="datetimeFigureOut">
              <a:rPr lang="en-IN" smtClean="0"/>
              <a:t>02-10-2021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FE0B4D-009D-4CC1-A6FC-BFC3B8E8D77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1256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A51-8502-482C-B8C6-ECB999B2EEEB}"/>
              </a:ext>
            </a:extLst>
          </p:cNvPr>
          <p:cNvSpPr>
            <a:spLocks noGrp="1"/>
          </p:cNvSpPr>
          <p:nvPr>
            <p:ph type="ctrTitle"/>
          </p:nvPr>
        </p:nvSpPr>
        <p:spPr>
          <a:xfrm>
            <a:off x="1524000" y="2004550"/>
            <a:ext cx="9144000" cy="2387600"/>
          </a:xfrm>
        </p:spPr>
        <p:txBody>
          <a:bodyPr/>
          <a:lstStyle/>
          <a:p>
            <a:pPr algn="ctr"/>
            <a:r>
              <a:rPr lang="en-US" sz="3200" b="1" dirty="0">
                <a:effectLst/>
                <a:latin typeface="Calibri" panose="020F0502020204030204" pitchFamily="34" charset="0"/>
                <a:ea typeface="Calibri" panose="020F0502020204030204" pitchFamily="34" charset="0"/>
                <a:cs typeface="Times New Roman" panose="02020603050405020304" pitchFamily="18" charset="0"/>
              </a:rPr>
              <a:t>Car Price Prediction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0C2120F-EF56-41D5-AFE4-1CA483594837}"/>
              </a:ext>
            </a:extLst>
          </p:cNvPr>
          <p:cNvSpPr txBox="1"/>
          <p:nvPr/>
        </p:nvSpPr>
        <p:spPr>
          <a:xfrm>
            <a:off x="7750206" y="4651899"/>
            <a:ext cx="2982897" cy="369332"/>
          </a:xfrm>
          <a:prstGeom prst="rect">
            <a:avLst/>
          </a:prstGeom>
          <a:noFill/>
        </p:spPr>
        <p:txBody>
          <a:bodyPr wrap="square" rtlCol="0">
            <a:spAutoFit/>
          </a:bodyPr>
          <a:lstStyle/>
          <a:p>
            <a:r>
              <a:rPr lang="en-US" dirty="0"/>
              <a:t>By – Harsh Prasad</a:t>
            </a:r>
            <a:endParaRPr lang="en-IN" dirty="0"/>
          </a:p>
        </p:txBody>
      </p:sp>
    </p:spTree>
    <p:extLst>
      <p:ext uri="{BB962C8B-B14F-4D97-AF65-F5344CB8AC3E}">
        <p14:creationId xmlns:p14="http://schemas.microsoft.com/office/powerpoint/2010/main" val="163123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ED21AC2-A5CB-4D3C-BBAD-25602876F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03" y="0"/>
            <a:ext cx="4600373" cy="29535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E7E34A4D-A361-4183-8A84-F5779296F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859" y="57150"/>
            <a:ext cx="4778202" cy="28607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5D72ABC-24E2-4788-9AC0-392E42BF37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60093"/>
            <a:ext cx="7332046" cy="295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6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0DCB2DF4-D671-4DE7-99E4-0EC79DAD0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8521"/>
            <a:ext cx="3613212" cy="26439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8130367C-1C7B-4DFA-88BA-B8374170B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52508"/>
            <a:ext cx="85439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50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7BDE8CEB-5625-4130-8439-3BF3A2C86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2033"/>
            <a:ext cx="11603115" cy="579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9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AEE5-D1DB-4B24-B2C8-AD2EAA5BDA37}"/>
              </a:ext>
            </a:extLst>
          </p:cNvPr>
          <p:cNvSpPr>
            <a:spLocks noGrp="1"/>
          </p:cNvSpPr>
          <p:nvPr>
            <p:ph type="title"/>
          </p:nvPr>
        </p:nvSpPr>
        <p:spPr/>
        <p:txBody>
          <a:bodyPr/>
          <a:lstStyle/>
          <a:p>
            <a:r>
              <a:rPr lang="en-US" dirty="0"/>
              <a:t>Steps and assumption.</a:t>
            </a:r>
            <a:endParaRPr lang="en-IN" dirty="0"/>
          </a:p>
        </p:txBody>
      </p:sp>
      <p:sp>
        <p:nvSpPr>
          <p:cNvPr id="3" name="Content Placeholder 2">
            <a:extLst>
              <a:ext uri="{FF2B5EF4-FFF2-40B4-BE49-F238E27FC236}">
                <a16:creationId xmlns:a16="http://schemas.microsoft.com/office/drawing/2014/main" id="{9E40255C-8224-4774-87D2-7D68715462F1}"/>
              </a:ext>
            </a:extLst>
          </p:cNvPr>
          <p:cNvSpPr>
            <a:spLocks noGrp="1"/>
          </p:cNvSpPr>
          <p:nvPr>
            <p:ph idx="1"/>
          </p:nvPr>
        </p:nvSpPr>
        <p:spPr/>
        <p:txBody>
          <a:bodyPr/>
          <a:lstStyle/>
          <a:p>
            <a:pPr marL="365760" indent="0">
              <a:lnSpc>
                <a:spcPct val="107000"/>
              </a:lnSpc>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1.We did not drop any feature as there was not much difference in the accuracy after using feature selection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2.Not losing the data more than 8 percent.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3.The features which showed linear positive relation with each other will show same relationship with other features.</a:t>
            </a:r>
          </a:p>
        </p:txBody>
      </p:sp>
    </p:spTree>
    <p:extLst>
      <p:ext uri="{BB962C8B-B14F-4D97-AF65-F5344CB8AC3E}">
        <p14:creationId xmlns:p14="http://schemas.microsoft.com/office/powerpoint/2010/main" val="313722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p:txBody>
          <a:bodyPr/>
          <a:lstStyle/>
          <a:p>
            <a:r>
              <a:rPr lang="en-US" dirty="0"/>
              <a:t>1.</a:t>
            </a:r>
            <a:r>
              <a:rPr lang="en-US" dirty="0">
                <a:solidFill>
                  <a:schemeClr val="tx1"/>
                </a:solidFill>
              </a:rPr>
              <a:t>Linear Regression</a:t>
            </a:r>
            <a:endParaRPr lang="en-IN" dirty="0">
              <a:solidFill>
                <a:schemeClr val="tx1"/>
              </a:solidFill>
            </a:endParaRPr>
          </a:p>
        </p:txBody>
      </p:sp>
      <p:pic>
        <p:nvPicPr>
          <p:cNvPr id="5" name="Picture 4">
            <a:extLst>
              <a:ext uri="{FF2B5EF4-FFF2-40B4-BE49-F238E27FC236}">
                <a16:creationId xmlns:a16="http://schemas.microsoft.com/office/drawing/2014/main" id="{48B7D5BE-0E84-4700-951F-63D51511A29A}"/>
              </a:ext>
            </a:extLst>
          </p:cNvPr>
          <p:cNvPicPr>
            <a:picLocks noChangeAspect="1"/>
          </p:cNvPicPr>
          <p:nvPr/>
        </p:nvPicPr>
        <p:blipFill>
          <a:blip r:embed="rId2"/>
          <a:stretch>
            <a:fillRect/>
          </a:stretch>
        </p:blipFill>
        <p:spPr>
          <a:xfrm>
            <a:off x="-1" y="2452596"/>
            <a:ext cx="12030733" cy="3524872"/>
          </a:xfrm>
          <a:prstGeom prst="rect">
            <a:avLst/>
          </a:prstGeom>
        </p:spPr>
      </p:pic>
    </p:spTree>
    <p:extLst>
      <p:ext uri="{BB962C8B-B14F-4D97-AF65-F5344CB8AC3E}">
        <p14:creationId xmlns:p14="http://schemas.microsoft.com/office/powerpoint/2010/main" val="229649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p:txBody>
          <a:bodyPr/>
          <a:lstStyle/>
          <a:p>
            <a:r>
              <a:rPr lang="en-US" dirty="0">
                <a:solidFill>
                  <a:schemeClr val="tx1"/>
                </a:solidFill>
              </a:rPr>
              <a:t>2.Decision Tree Regressor</a:t>
            </a:r>
          </a:p>
          <a:p>
            <a:endParaRPr lang="en-IN" dirty="0"/>
          </a:p>
        </p:txBody>
      </p:sp>
      <p:pic>
        <p:nvPicPr>
          <p:cNvPr id="5" name="Picture 4">
            <a:extLst>
              <a:ext uri="{FF2B5EF4-FFF2-40B4-BE49-F238E27FC236}">
                <a16:creationId xmlns:a16="http://schemas.microsoft.com/office/drawing/2014/main" id="{2AABA30D-F381-4238-AE9D-5D5F8009AE4F}"/>
              </a:ext>
            </a:extLst>
          </p:cNvPr>
          <p:cNvPicPr>
            <a:picLocks noChangeAspect="1"/>
          </p:cNvPicPr>
          <p:nvPr/>
        </p:nvPicPr>
        <p:blipFill>
          <a:blip r:embed="rId2"/>
          <a:stretch>
            <a:fillRect/>
          </a:stretch>
        </p:blipFill>
        <p:spPr>
          <a:xfrm>
            <a:off x="0" y="2408255"/>
            <a:ext cx="11916792" cy="3460839"/>
          </a:xfrm>
          <a:prstGeom prst="rect">
            <a:avLst/>
          </a:prstGeom>
        </p:spPr>
      </p:pic>
    </p:spTree>
    <p:extLst>
      <p:ext uri="{BB962C8B-B14F-4D97-AF65-F5344CB8AC3E}">
        <p14:creationId xmlns:p14="http://schemas.microsoft.com/office/powerpoint/2010/main" val="148653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p:txBody>
          <a:bodyPr/>
          <a:lstStyle/>
          <a:p>
            <a:r>
              <a:rPr lang="en-US" dirty="0">
                <a:solidFill>
                  <a:schemeClr val="tx1"/>
                </a:solidFill>
              </a:rPr>
              <a:t>3.Random Forest Regressor</a:t>
            </a:r>
          </a:p>
          <a:p>
            <a:endParaRPr lang="en-IN" dirty="0"/>
          </a:p>
        </p:txBody>
      </p:sp>
      <p:pic>
        <p:nvPicPr>
          <p:cNvPr id="5" name="Picture 4">
            <a:extLst>
              <a:ext uri="{FF2B5EF4-FFF2-40B4-BE49-F238E27FC236}">
                <a16:creationId xmlns:a16="http://schemas.microsoft.com/office/drawing/2014/main" id="{C2CCD42F-C753-487F-B0DB-D18FF7C1E68A}"/>
              </a:ext>
            </a:extLst>
          </p:cNvPr>
          <p:cNvPicPr>
            <a:picLocks noChangeAspect="1"/>
          </p:cNvPicPr>
          <p:nvPr/>
        </p:nvPicPr>
        <p:blipFill>
          <a:blip r:embed="rId2"/>
          <a:stretch>
            <a:fillRect/>
          </a:stretch>
        </p:blipFill>
        <p:spPr>
          <a:xfrm>
            <a:off x="0" y="2181543"/>
            <a:ext cx="12192000" cy="3577990"/>
          </a:xfrm>
          <a:prstGeom prst="rect">
            <a:avLst/>
          </a:prstGeom>
        </p:spPr>
      </p:pic>
    </p:spTree>
    <p:extLst>
      <p:ext uri="{BB962C8B-B14F-4D97-AF65-F5344CB8AC3E}">
        <p14:creationId xmlns:p14="http://schemas.microsoft.com/office/powerpoint/2010/main" val="1807717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F3A5-DF3C-4A51-9F52-D7C4B7A1FE27}"/>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8A6CCE40-D870-4184-A69F-33933175C500}"/>
              </a:ext>
            </a:extLst>
          </p:cNvPr>
          <p:cNvSpPr>
            <a:spLocks noGrp="1"/>
          </p:cNvSpPr>
          <p:nvPr>
            <p:ph idx="1"/>
          </p:nvPr>
        </p:nvSpPr>
        <p:spPr/>
        <p:txBody>
          <a:bodyPr/>
          <a:lstStyle/>
          <a:p>
            <a:r>
              <a:rPr lang="en-US" dirty="0">
                <a:solidFill>
                  <a:schemeClr val="tx1"/>
                </a:solidFill>
              </a:rPr>
              <a:t>4.KNNeighbor Regressor</a:t>
            </a:r>
          </a:p>
          <a:p>
            <a:endParaRPr lang="en-IN" dirty="0"/>
          </a:p>
        </p:txBody>
      </p:sp>
      <p:pic>
        <p:nvPicPr>
          <p:cNvPr id="5" name="Picture 4">
            <a:extLst>
              <a:ext uri="{FF2B5EF4-FFF2-40B4-BE49-F238E27FC236}">
                <a16:creationId xmlns:a16="http://schemas.microsoft.com/office/drawing/2014/main" id="{314DEA84-9020-4900-B175-652370055B4E}"/>
              </a:ext>
            </a:extLst>
          </p:cNvPr>
          <p:cNvPicPr>
            <a:picLocks noChangeAspect="1"/>
          </p:cNvPicPr>
          <p:nvPr/>
        </p:nvPicPr>
        <p:blipFill>
          <a:blip r:embed="rId2"/>
          <a:stretch>
            <a:fillRect/>
          </a:stretch>
        </p:blipFill>
        <p:spPr>
          <a:xfrm>
            <a:off x="0" y="2182531"/>
            <a:ext cx="12192000" cy="3558258"/>
          </a:xfrm>
          <a:prstGeom prst="rect">
            <a:avLst/>
          </a:prstGeom>
        </p:spPr>
      </p:pic>
    </p:spTree>
    <p:extLst>
      <p:ext uri="{BB962C8B-B14F-4D97-AF65-F5344CB8AC3E}">
        <p14:creationId xmlns:p14="http://schemas.microsoft.com/office/powerpoint/2010/main" val="22692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F3A5-DF3C-4A51-9F52-D7C4B7A1FE27}"/>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8A6CCE40-D870-4184-A69F-33933175C500}"/>
              </a:ext>
            </a:extLst>
          </p:cNvPr>
          <p:cNvSpPr>
            <a:spLocks noGrp="1"/>
          </p:cNvSpPr>
          <p:nvPr>
            <p:ph idx="1"/>
          </p:nvPr>
        </p:nvSpPr>
        <p:spPr/>
        <p:txBody>
          <a:bodyPr/>
          <a:lstStyle/>
          <a:p>
            <a:r>
              <a:rPr lang="en-US" dirty="0">
                <a:solidFill>
                  <a:schemeClr val="tx1"/>
                </a:solidFill>
              </a:rPr>
              <a:t>4.Gradient Boosting Regressor</a:t>
            </a:r>
          </a:p>
          <a:p>
            <a:endParaRPr lang="en-IN" dirty="0"/>
          </a:p>
        </p:txBody>
      </p:sp>
      <p:pic>
        <p:nvPicPr>
          <p:cNvPr id="6" name="Picture 5">
            <a:extLst>
              <a:ext uri="{FF2B5EF4-FFF2-40B4-BE49-F238E27FC236}">
                <a16:creationId xmlns:a16="http://schemas.microsoft.com/office/drawing/2014/main" id="{F304ABC6-E15A-4091-94E1-4F374A4FC684}"/>
              </a:ext>
            </a:extLst>
          </p:cNvPr>
          <p:cNvPicPr>
            <a:picLocks noChangeAspect="1"/>
          </p:cNvPicPr>
          <p:nvPr/>
        </p:nvPicPr>
        <p:blipFill>
          <a:blip r:embed="rId2"/>
          <a:stretch>
            <a:fillRect/>
          </a:stretch>
        </p:blipFill>
        <p:spPr>
          <a:xfrm>
            <a:off x="0" y="2261319"/>
            <a:ext cx="12192000" cy="3365172"/>
          </a:xfrm>
          <a:prstGeom prst="rect">
            <a:avLst/>
          </a:prstGeom>
        </p:spPr>
      </p:pic>
    </p:spTree>
    <p:extLst>
      <p:ext uri="{BB962C8B-B14F-4D97-AF65-F5344CB8AC3E}">
        <p14:creationId xmlns:p14="http://schemas.microsoft.com/office/powerpoint/2010/main" val="196088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tx1"/>
                </a:solidFill>
              </a:rPr>
              <a:t>Final Model</a:t>
            </a:r>
            <a:endParaRPr lang="en-IN" dirty="0">
              <a:solidFill>
                <a:schemeClr val="tx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p:txBody>
          <a:bodyPr/>
          <a:lstStyle/>
          <a:p>
            <a:r>
              <a:rPr lang="en-US" dirty="0">
                <a:solidFill>
                  <a:schemeClr val="tx1"/>
                </a:solidFill>
              </a:rPr>
              <a:t>Random Forest Regressor(after hyperparameter tuning)</a:t>
            </a:r>
          </a:p>
          <a:p>
            <a:endParaRPr lang="en-US" dirty="0"/>
          </a:p>
          <a:p>
            <a:endParaRPr lang="en-IN" dirty="0"/>
          </a:p>
        </p:txBody>
      </p:sp>
      <p:pic>
        <p:nvPicPr>
          <p:cNvPr id="7" name="Picture 6">
            <a:extLst>
              <a:ext uri="{FF2B5EF4-FFF2-40B4-BE49-F238E27FC236}">
                <a16:creationId xmlns:a16="http://schemas.microsoft.com/office/drawing/2014/main" id="{2A2507BF-55EB-463C-8BA7-19CE50AF18C5}"/>
              </a:ext>
            </a:extLst>
          </p:cNvPr>
          <p:cNvPicPr>
            <a:picLocks noChangeAspect="1"/>
          </p:cNvPicPr>
          <p:nvPr/>
        </p:nvPicPr>
        <p:blipFill>
          <a:blip r:embed="rId2"/>
          <a:stretch>
            <a:fillRect/>
          </a:stretch>
        </p:blipFill>
        <p:spPr>
          <a:xfrm>
            <a:off x="1097280" y="2441835"/>
            <a:ext cx="8375194" cy="3774507"/>
          </a:xfrm>
          <a:prstGeom prst="rect">
            <a:avLst/>
          </a:prstGeom>
        </p:spPr>
      </p:pic>
    </p:spTree>
    <p:extLst>
      <p:ext uri="{BB962C8B-B14F-4D97-AF65-F5344CB8AC3E}">
        <p14:creationId xmlns:p14="http://schemas.microsoft.com/office/powerpoint/2010/main" val="51271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A5ED-D056-4630-8699-B1180D47DE17}"/>
              </a:ext>
            </a:extLst>
          </p:cNvPr>
          <p:cNvSpPr>
            <a:spLocks noGrp="1"/>
          </p:cNvSpPr>
          <p:nvPr>
            <p:ph type="title"/>
          </p:nvPr>
        </p:nvSpPr>
        <p:spPr/>
        <p:txBody>
          <a:bodyPr/>
          <a:lstStyle/>
          <a:p>
            <a:r>
              <a:rPr lang="en-US" dirty="0">
                <a:solidFill>
                  <a:schemeClr val="tx1"/>
                </a:solidFill>
              </a:rPr>
              <a:t>Problem</a:t>
            </a:r>
            <a:r>
              <a:rPr lang="en-US" dirty="0"/>
              <a:t> </a:t>
            </a:r>
            <a:r>
              <a:rPr lang="en-US" dirty="0">
                <a:solidFill>
                  <a:schemeClr val="tx1"/>
                </a:solidFill>
              </a:rPr>
              <a:t>Statement</a:t>
            </a:r>
            <a:r>
              <a:rPr lang="en-US" dirty="0"/>
              <a:t> </a:t>
            </a:r>
            <a:endParaRPr lang="en-IN" dirty="0"/>
          </a:p>
        </p:txBody>
      </p:sp>
      <p:sp>
        <p:nvSpPr>
          <p:cNvPr id="3" name="Content Placeholder 2">
            <a:extLst>
              <a:ext uri="{FF2B5EF4-FFF2-40B4-BE49-F238E27FC236}">
                <a16:creationId xmlns:a16="http://schemas.microsoft.com/office/drawing/2014/main" id="{27EE3CDB-B1D9-4F1C-A841-BC963D45BA2E}"/>
              </a:ext>
            </a:extLst>
          </p:cNvPr>
          <p:cNvSpPr>
            <a:spLocks noGrp="1"/>
          </p:cNvSpPr>
          <p:nvPr>
            <p:ph idx="1"/>
          </p:nvPr>
        </p:nvSpPr>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marL="0" indent="0">
              <a:buNone/>
            </a:pPr>
            <a:r>
              <a:rPr lang="en-US" sz="1600" b="0" i="0" u="none" strike="noStrike" baseline="0" dirty="0">
                <a:solidFill>
                  <a:srgbClr val="000000"/>
                </a:solidFill>
              </a:rPr>
              <a:t>1. 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a:p>
            <a:pPr marL="0" indent="0">
              <a:buNone/>
            </a:pPr>
            <a:endParaRPr lang="en-IN" sz="1600" dirty="0">
              <a:solidFill>
                <a:schemeClr val="tx1"/>
              </a:solidFill>
            </a:endParaRPr>
          </a:p>
        </p:txBody>
      </p:sp>
    </p:spTree>
    <p:extLst>
      <p:ext uri="{BB962C8B-B14F-4D97-AF65-F5344CB8AC3E}">
        <p14:creationId xmlns:p14="http://schemas.microsoft.com/office/powerpoint/2010/main" val="78613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tx1"/>
                </a:solidFill>
              </a:rPr>
              <a:t>Final Model</a:t>
            </a:r>
            <a:endParaRPr lang="en-IN" dirty="0">
              <a:solidFill>
                <a:schemeClr val="tx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p:txBody>
          <a:bodyPr/>
          <a:lstStyle/>
          <a:p>
            <a:r>
              <a:rPr lang="en-US" dirty="0">
                <a:solidFill>
                  <a:schemeClr val="tx1"/>
                </a:solidFill>
              </a:rPr>
              <a:t>Random Forest Regressor(after hyperparameter tuning)</a:t>
            </a:r>
          </a:p>
          <a:p>
            <a:endParaRPr lang="en-US" dirty="0"/>
          </a:p>
          <a:p>
            <a:endParaRPr lang="en-IN" dirty="0"/>
          </a:p>
        </p:txBody>
      </p:sp>
      <p:pic>
        <p:nvPicPr>
          <p:cNvPr id="5" name="Picture 4">
            <a:extLst>
              <a:ext uri="{FF2B5EF4-FFF2-40B4-BE49-F238E27FC236}">
                <a16:creationId xmlns:a16="http://schemas.microsoft.com/office/drawing/2014/main" id="{AEEB49A5-8A39-4462-9F89-235A359EAFC7}"/>
              </a:ext>
            </a:extLst>
          </p:cNvPr>
          <p:cNvPicPr>
            <a:picLocks noChangeAspect="1"/>
          </p:cNvPicPr>
          <p:nvPr/>
        </p:nvPicPr>
        <p:blipFill>
          <a:blip r:embed="rId2"/>
          <a:stretch>
            <a:fillRect/>
          </a:stretch>
        </p:blipFill>
        <p:spPr>
          <a:xfrm>
            <a:off x="0" y="2282475"/>
            <a:ext cx="12192000" cy="3926541"/>
          </a:xfrm>
          <a:prstGeom prst="rect">
            <a:avLst/>
          </a:prstGeom>
        </p:spPr>
      </p:pic>
    </p:spTree>
    <p:extLst>
      <p:ext uri="{BB962C8B-B14F-4D97-AF65-F5344CB8AC3E}">
        <p14:creationId xmlns:p14="http://schemas.microsoft.com/office/powerpoint/2010/main" val="292931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9FB8-7C30-4134-8DD0-C240B151EEFA}"/>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47C91D49-BA69-47E8-94B4-8165A42AECDB}"/>
              </a:ext>
            </a:extLst>
          </p:cNvPr>
          <p:cNvSpPr>
            <a:spLocks noGrp="1"/>
          </p:cNvSpPr>
          <p:nvPr>
            <p:ph idx="1"/>
          </p:nvPr>
        </p:nvSpPr>
        <p:spPr/>
        <p:txBody>
          <a:bodyPr>
            <a:normAutofit/>
          </a:bodyPr>
          <a:lstStyle/>
          <a:p>
            <a:pPr algn="just">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By performing different models, it was aimed to get different perspectives and eventually compared their performance. With this study, it purpose was to predict prices of used cars by using a dataset that has 10 predictors and 8868 observations. With the help of the data visualizations and exploratory data analysis, the dataset was uncovered and features were explored deeply. The relation between features were examined. At the last stage, predictive models were applied to predict price of cars in an order: random forest, linear regression,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KNeighbors</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regression, Decision Tree Regression, Gradient Boosting regression.</a:t>
            </a:r>
          </a:p>
        </p:txBody>
      </p:sp>
    </p:spTree>
    <p:extLst>
      <p:ext uri="{BB962C8B-B14F-4D97-AF65-F5344CB8AC3E}">
        <p14:creationId xmlns:p14="http://schemas.microsoft.com/office/powerpoint/2010/main" val="427985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3D4B-014D-4824-B600-1814198985ED}"/>
              </a:ext>
            </a:extLst>
          </p:cNvPr>
          <p:cNvSpPr>
            <a:spLocks noGrp="1"/>
          </p:cNvSpPr>
          <p:nvPr>
            <p:ph type="title"/>
          </p:nvPr>
        </p:nvSpPr>
        <p:spPr/>
        <p:txBody>
          <a:bodyPr/>
          <a:lstStyle/>
          <a:p>
            <a:r>
              <a:rPr lang="en-US" dirty="0">
                <a:solidFill>
                  <a:schemeClr val="tx1"/>
                </a:solidFill>
              </a:rPr>
              <a:t>Understanding</a:t>
            </a:r>
            <a:endParaRPr lang="en-IN" dirty="0"/>
          </a:p>
        </p:txBody>
      </p:sp>
      <p:sp>
        <p:nvSpPr>
          <p:cNvPr id="3" name="Content Placeholder 2">
            <a:extLst>
              <a:ext uri="{FF2B5EF4-FFF2-40B4-BE49-F238E27FC236}">
                <a16:creationId xmlns:a16="http://schemas.microsoft.com/office/drawing/2014/main" id="{4B340580-73D1-47DA-9FA8-F6F0C2039857}"/>
              </a:ext>
            </a:extLst>
          </p:cNvPr>
          <p:cNvSpPr>
            <a:spLocks noGrp="1"/>
          </p:cNvSpPr>
          <p:nvPr>
            <p:ph idx="1"/>
          </p:nvPr>
        </p:nvSpPr>
        <p:spPr/>
        <p:txBody>
          <a:bodyPr>
            <a:normAutofit/>
          </a:bodyPr>
          <a:lstStyle/>
          <a:p>
            <a:r>
              <a:rPr lang="en-US" sz="1600" dirty="0">
                <a:solidFill>
                  <a:schemeClr val="tx1"/>
                </a:solidFill>
              </a:rPr>
              <a:t>1. </a:t>
            </a: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pandemic-induced lockdown resulted in the shutting down of production at original equipment manufacturers (OEM). It also led to disruption of the entire value chain of major industries in India, and therefore negatively affected production of auto spare parts in micro, small and medium-sized industries. In addition, the reduction in consumer demand for passenger vehicles contributed to a loss in revenue and a severe liquidity crisis in the sector.</a:t>
            </a:r>
          </a:p>
          <a:p>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2</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Used cars will continue to see a faster recovery in demand and much will depend on the supply catching up to the same.</a:t>
            </a:r>
          </a:p>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facing back-to-back setbacks because of demonetization and GST, the used car market has witnessed healthy demand momentum and has outperformed new car sales in the last two years.</a:t>
            </a:r>
          </a:p>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 the change in market due to covid 19 impact, previous car price valuation machine learning models are not working efficiently. So, we are looking for new machine learning models from new data</a:t>
            </a:r>
          </a:p>
          <a:p>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3. 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solidFill>
                <a:schemeClr val="tx1"/>
              </a:solidFill>
            </a:endParaRPr>
          </a:p>
        </p:txBody>
      </p:sp>
    </p:spTree>
    <p:extLst>
      <p:ext uri="{BB962C8B-B14F-4D97-AF65-F5344CB8AC3E}">
        <p14:creationId xmlns:p14="http://schemas.microsoft.com/office/powerpoint/2010/main" val="5153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B9BB-1980-4FC6-9C56-F43272068210}"/>
              </a:ext>
            </a:extLst>
          </p:cNvPr>
          <p:cNvSpPr>
            <a:spLocks noGrp="1"/>
          </p:cNvSpPr>
          <p:nvPr>
            <p:ph type="title"/>
          </p:nvPr>
        </p:nvSpPr>
        <p:spPr/>
        <p:txBody>
          <a:bodyPr/>
          <a:lstStyle/>
          <a:p>
            <a:r>
              <a:rPr lang="en-US" dirty="0">
                <a:solidFill>
                  <a:schemeClr val="tx1"/>
                </a:solidFill>
              </a:rPr>
              <a:t>Understanding</a:t>
            </a:r>
            <a:endParaRPr lang="en-IN" dirty="0"/>
          </a:p>
        </p:txBody>
      </p:sp>
      <p:sp>
        <p:nvSpPr>
          <p:cNvPr id="3" name="Content Placeholder 2">
            <a:extLst>
              <a:ext uri="{FF2B5EF4-FFF2-40B4-BE49-F238E27FC236}">
                <a16:creationId xmlns:a16="http://schemas.microsoft.com/office/drawing/2014/main" id="{3DBD514E-9EDB-44B7-8EC4-C69085A518C4}"/>
              </a:ext>
            </a:extLst>
          </p:cNvPr>
          <p:cNvSpPr>
            <a:spLocks noGrp="1"/>
          </p:cNvSpPr>
          <p:nvPr>
            <p:ph idx="1"/>
          </p:nvPr>
        </p:nvSpPr>
        <p:spPr/>
        <p:txBody>
          <a:bodyPr>
            <a:normAutofit/>
          </a:bodyPr>
          <a:lstStyle/>
          <a:p>
            <a:r>
              <a:rPr lang="en-US" sz="16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 We propose to use machine learning algorithms and artificial intelligence techniques to develop an algorithm that can predict used car prices based on certain input features.</a:t>
            </a:r>
            <a:r>
              <a:rPr lang="en-US" sz="1600" spc="-5" dirty="0">
                <a:solidFill>
                  <a:srgbClr val="000000"/>
                </a:solidFill>
                <a:latin typeface="Calibri" panose="020F0502020204030204" pitchFamily="34" charset="0"/>
                <a:ea typeface="Calibri" panose="020F0502020204030204" pitchFamily="34" charset="0"/>
                <a:cs typeface="Calibri" panose="020F0502020204030204" pitchFamily="34" charset="0"/>
              </a:rPr>
              <a:t>2.</a:t>
            </a:r>
            <a:r>
              <a:rPr lang="en-US" sz="16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India, there are multiple real estate classified websites where properties are listed for sell/buy/rent. However, in each of these websites we can see lot of inconsistencies in terms of pricing of an apartment and there are some cases when similar apartments are priced differently and thus there is lot of in-transparency. </a:t>
            </a:r>
          </a:p>
          <a:p>
            <a:r>
              <a:rPr lang="en-US" sz="1600" spc="-5" dirty="0">
                <a:solidFill>
                  <a:srgbClr val="000000"/>
                </a:solidFill>
                <a:latin typeface="Calibri" panose="020F0502020204030204" pitchFamily="34" charset="0"/>
                <a:ea typeface="Calibri" panose="020F0502020204030204" pitchFamily="34" charset="0"/>
                <a:cs typeface="Calibri" panose="020F0502020204030204" pitchFamily="34" charset="0"/>
              </a:rPr>
              <a:t>6.Also, Public transport and shared mobility modes are considered more or less safe again with regard to COVID-19 infection. People are wary of taking public transport for commuting. Small family cars are in prime demand.</a:t>
            </a:r>
          </a:p>
          <a:p>
            <a:r>
              <a:rPr lang="en-US" sz="1600" spc="-5" dirty="0">
                <a:solidFill>
                  <a:srgbClr val="000000"/>
                </a:solidFill>
                <a:latin typeface="Calibri" panose="020F0502020204030204" pitchFamily="34" charset="0"/>
                <a:ea typeface="Calibri" panose="020F0502020204030204" pitchFamily="34" charset="0"/>
                <a:cs typeface="Calibri" panose="020F0502020204030204" pitchFamily="34" charset="0"/>
              </a:rPr>
              <a:t>The increased preference for personal mobility due to safety concerns amid the Covid-19 pandemic has led to supply constraints in the used car market, as people are holding on to their cars longer.</a:t>
            </a:r>
          </a:p>
        </p:txBody>
      </p:sp>
    </p:spTree>
    <p:extLst>
      <p:ext uri="{BB962C8B-B14F-4D97-AF65-F5344CB8AC3E}">
        <p14:creationId xmlns:p14="http://schemas.microsoft.com/office/powerpoint/2010/main" val="293379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480F-899D-4933-83A9-98794A0A797D}"/>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BEB186F0-C279-426A-9B46-B91A4431E9B6}"/>
              </a:ext>
            </a:extLst>
          </p:cNvPr>
          <p:cNvSpPr>
            <a:spLocks noGrp="1"/>
          </p:cNvSpPr>
          <p:nvPr>
            <p:ph idx="1"/>
          </p:nvPr>
        </p:nvSpPr>
        <p:spPr/>
        <p:txBody>
          <a:bodyPr>
            <a:normAutofit/>
          </a:bodyPr>
          <a:lstStyle/>
          <a:p>
            <a:pPr marL="0" lvl="0" indent="0">
              <a:lnSpc>
                <a:spcPct val="107000"/>
              </a:lnSpc>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 using the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read_csv</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of the Pandas library. This function can read a CSV file (either locally or through a URL) and also perform various operations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dataset = </a:t>
            </a:r>
            <a:r>
              <a:rPr lang="en-US" sz="16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pd.read_csv</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("cleaned used car data.csv")</a:t>
            </a:r>
          </a:p>
          <a:p>
            <a:pPr marL="201168" lvl="1"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Extracting the independent variable.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independent variables, we used drop function of the Pandas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dataset_new.drop</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rice", axis = 1)</a:t>
            </a:r>
          </a:p>
          <a:p>
            <a:pPr marL="457200">
              <a:lnSpc>
                <a:spcPct val="107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dataset_new</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 the data set which contains the independent 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dependent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variable.dropping</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rice variable from the dataset and storing it in other variable 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538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15C7-DA2D-4284-B84A-A7CA7E71FC5F}"/>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E1E459C6-4B60-483F-85EE-CC3E5BC2538C}"/>
              </a:ext>
            </a:extLst>
          </p:cNvPr>
          <p:cNvSpPr>
            <a:spLocks noGrp="1"/>
          </p:cNvSpPr>
          <p:nvPr>
            <p:ph idx="1"/>
          </p:nvPr>
        </p:nvSpPr>
        <p:spPr/>
        <p:txBody>
          <a:bodyPr/>
          <a:lstStyle/>
          <a:p>
            <a:pPr marL="0" lvl="0" indent="0">
              <a:lnSpc>
                <a:spcPct val="107000"/>
              </a:lnSpc>
              <a:buNone/>
            </a:pPr>
            <a:r>
              <a:rPr lang="en-US" dirty="0">
                <a:solidFill>
                  <a:schemeClr val="tx1"/>
                </a:solidFill>
              </a:rPr>
              <a:t>      3</a:t>
            </a:r>
            <a:r>
              <a:rPr lang="en-US" dirty="0"/>
              <a:t>.</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Extracting dependable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independent variables, we used drop function of the Pandas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y </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dataset_new</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p</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rice”]</a:t>
            </a:r>
          </a:p>
          <a:p>
            <a:pPr marL="4572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dataset_new</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 the data set which contains the independent and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dependent variable. Storing the label variable from the dataset and storing it in other variable y.</a:t>
            </a:r>
            <a:endPar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4.Removing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outiers</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data using Z score.</a:t>
            </a:r>
          </a:p>
          <a:p>
            <a:pPr marL="4572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5.Splitting the data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and then removing skewness.</a:t>
            </a:r>
          </a:p>
          <a:p>
            <a:pPr marL="4572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6.removing skewness from the data.</a:t>
            </a:r>
          </a:p>
        </p:txBody>
      </p:sp>
    </p:spTree>
    <p:extLst>
      <p:ext uri="{BB962C8B-B14F-4D97-AF65-F5344CB8AC3E}">
        <p14:creationId xmlns:p14="http://schemas.microsoft.com/office/powerpoint/2010/main" val="125459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15C7-DA2D-4284-B84A-A7CA7E71FC5F}"/>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E1E459C6-4B60-483F-85EE-CC3E5BC2538C}"/>
              </a:ext>
            </a:extLst>
          </p:cNvPr>
          <p:cNvSpPr>
            <a:spLocks noGrp="1"/>
          </p:cNvSpPr>
          <p:nvPr>
            <p:ph idx="1"/>
          </p:nvPr>
        </p:nvSpPr>
        <p:spPr/>
        <p:txBody>
          <a:bodyPr/>
          <a:lstStyle/>
          <a:p>
            <a:pPr marL="0" indent="0">
              <a:lnSpc>
                <a:spcPct val="107000"/>
              </a:lnSpc>
              <a:buNone/>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7.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Scaling the data using standard scaler so that there is no biasness during model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8.</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Using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PCA for feature selection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Splitting the data:</a:t>
            </a:r>
          </a:p>
          <a:p>
            <a:pPr marL="0" indent="0">
              <a:lnSpc>
                <a:spcPct val="107000"/>
              </a:lnSpc>
              <a:buNone/>
            </a:pP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x_train,x_test,y_train,y_test</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x,y,test_size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.20,random_state = 1312)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54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4D4E-56B9-4A1E-AB7D-35103A87D228}"/>
              </a:ext>
            </a:extLst>
          </p:cNvPr>
          <p:cNvSpPr>
            <a:spLocks noGrp="1"/>
          </p:cNvSpPr>
          <p:nvPr>
            <p:ph type="title"/>
          </p:nvPr>
        </p:nvSpPr>
        <p:spPr>
          <a:xfrm>
            <a:off x="528842" y="341173"/>
            <a:ext cx="10058400" cy="1450757"/>
          </a:xfrm>
        </p:spPr>
        <p:txBody>
          <a:bodyPr>
            <a:normAutofit/>
          </a:bodyPr>
          <a:lstStyle/>
          <a:p>
            <a:r>
              <a:rPr lang="en-US" sz="4400" dirty="0"/>
              <a:t>Visualization</a:t>
            </a:r>
            <a:endParaRPr lang="en-IN" sz="4400" dirty="0"/>
          </a:p>
        </p:txBody>
      </p:sp>
      <p:pic>
        <p:nvPicPr>
          <p:cNvPr id="7" name="Picture 2">
            <a:extLst>
              <a:ext uri="{FF2B5EF4-FFF2-40B4-BE49-F238E27FC236}">
                <a16:creationId xmlns:a16="http://schemas.microsoft.com/office/drawing/2014/main" id="{28BA6A10-8FA1-4D83-8E10-E526C651E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89" y="1890944"/>
            <a:ext cx="10195633" cy="421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8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5BC8CD9F-DB41-4FA4-9067-2CAD2E5B3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340542"/>
            <a:ext cx="460057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798B400F-6BBE-4A49-AAD4-8DAE5801B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842" y="340542"/>
            <a:ext cx="588645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011333E2-0A88-4456-A291-D0B49E5E27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80805"/>
            <a:ext cx="57912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60E4A8-29DA-4DA7-8254-CF540D264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75" y="2873546"/>
            <a:ext cx="58864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412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House Price Prediction Model</Template>
  <TotalTime>14</TotalTime>
  <Words>1052</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Times New Roman</vt:lpstr>
      <vt:lpstr>Retrospect</vt:lpstr>
      <vt:lpstr>Car Price Prediction Project </vt:lpstr>
      <vt:lpstr>Problem Statement </vt:lpstr>
      <vt:lpstr>Understanding</vt:lpstr>
      <vt:lpstr>Understanding</vt:lpstr>
      <vt:lpstr>Exploratory data analysis</vt:lpstr>
      <vt:lpstr>Exploratory data analysis</vt:lpstr>
      <vt:lpstr>Exploratory data analysis</vt:lpstr>
      <vt:lpstr>Visualization</vt:lpstr>
      <vt:lpstr>PowerPoint Presentation</vt:lpstr>
      <vt:lpstr>PowerPoint Presentation</vt:lpstr>
      <vt:lpstr>PowerPoint Presentation</vt:lpstr>
      <vt:lpstr>PowerPoint Presentation</vt:lpstr>
      <vt:lpstr>Steps and assumption.</vt:lpstr>
      <vt:lpstr>Model selection</vt:lpstr>
      <vt:lpstr>Model selection</vt:lpstr>
      <vt:lpstr>Model selection</vt:lpstr>
      <vt:lpstr>Model Selection</vt:lpstr>
      <vt:lpstr>Model Selection</vt:lpstr>
      <vt:lpstr>Final Model</vt:lpstr>
      <vt:lpstr>Final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 </dc:title>
  <dc:creator>harsh prasad</dc:creator>
  <cp:lastModifiedBy>harsh prasad</cp:lastModifiedBy>
  <cp:revision>1</cp:revision>
  <dcterms:created xsi:type="dcterms:W3CDTF">2021-10-02T07:30:33Z</dcterms:created>
  <dcterms:modified xsi:type="dcterms:W3CDTF">2021-10-02T07:44:46Z</dcterms:modified>
</cp:coreProperties>
</file>