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0" r:id="rId1"/>
  </p:sldMasterIdLst>
  <p:sldIdLst>
    <p:sldId id="256" r:id="rId2"/>
    <p:sldId id="257" r:id="rId3"/>
    <p:sldId id="301" r:id="rId4"/>
    <p:sldId id="302" r:id="rId5"/>
    <p:sldId id="303" r:id="rId6"/>
    <p:sldId id="258" r:id="rId7"/>
    <p:sldId id="259" r:id="rId8"/>
    <p:sldId id="260" r:id="rId9"/>
    <p:sldId id="261" r:id="rId10"/>
    <p:sldId id="281" r:id="rId11"/>
    <p:sldId id="271" r:id="rId12"/>
    <p:sldId id="272" r:id="rId13"/>
    <p:sldId id="274" r:id="rId14"/>
    <p:sldId id="282" r:id="rId15"/>
    <p:sldId id="283" r:id="rId16"/>
    <p:sldId id="275" r:id="rId17"/>
    <p:sldId id="276" r:id="rId18"/>
    <p:sldId id="284" r:id="rId19"/>
    <p:sldId id="285" r:id="rId20"/>
    <p:sldId id="286" r:id="rId21"/>
    <p:sldId id="287" r:id="rId22"/>
    <p:sldId id="288" r:id="rId23"/>
    <p:sldId id="289" r:id="rId24"/>
    <p:sldId id="290" r:id="rId25"/>
    <p:sldId id="294" r:id="rId26"/>
    <p:sldId id="291" r:id="rId27"/>
    <p:sldId id="292" r:id="rId28"/>
    <p:sldId id="293" r:id="rId29"/>
    <p:sldId id="295" r:id="rId30"/>
    <p:sldId id="296" r:id="rId31"/>
    <p:sldId id="297" r:id="rId32"/>
    <p:sldId id="298" r:id="rId33"/>
    <p:sldId id="299" r:id="rId34"/>
    <p:sldId id="300" r:id="rId35"/>
    <p:sldId id="264" r:id="rId36"/>
    <p:sldId id="265" r:id="rId37"/>
    <p:sldId id="304" r:id="rId38"/>
    <p:sldId id="305" r:id="rId39"/>
    <p:sldId id="306" r:id="rId40"/>
    <p:sldId id="307" r:id="rId41"/>
    <p:sldId id="269" r:id="rId42"/>
    <p:sldId id="308" r:id="rId43"/>
    <p:sldId id="270" r:id="rId44"/>
    <p:sldId id="309"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4A037BB-13E3-4596-858D-1918F194EA0D}" type="datetimeFigureOut">
              <a:rPr lang="en-IN" smtClean="0"/>
              <a:t>11-10-2021</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AFE0B4D-009D-4CC1-A6FC-BFC3B8E8D772}" type="slidenum">
              <a:rPr lang="en-IN" smtClean="0"/>
              <a:t>‹#›</a:t>
            </a:fld>
            <a:endParaRPr lang="en-IN"/>
          </a:p>
        </p:txBody>
      </p:sp>
    </p:spTree>
    <p:extLst>
      <p:ext uri="{BB962C8B-B14F-4D97-AF65-F5344CB8AC3E}">
        <p14:creationId xmlns:p14="http://schemas.microsoft.com/office/powerpoint/2010/main" val="63351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A037BB-13E3-4596-858D-1918F194EA0D}" type="datetimeFigureOut">
              <a:rPr lang="en-IN" smtClean="0"/>
              <a:t>11-10-2021</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3415283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4A037BB-13E3-4596-858D-1918F194EA0D}" type="datetimeFigureOut">
              <a:rPr lang="en-IN" smtClean="0"/>
              <a:t>11-10-2021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3269400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4A037BB-13E3-4596-858D-1918F194EA0D}" type="datetimeFigureOut">
              <a:rPr lang="en-IN" smtClean="0"/>
              <a:t>11-10-2021</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30769281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A037BB-13E3-4596-858D-1918F194EA0D}" type="datetimeFigureOut">
              <a:rPr lang="en-IN" smtClean="0"/>
              <a:t>11-10-2021</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2581341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4A037BB-13E3-4596-858D-1918F194EA0D}" type="datetimeFigureOut">
              <a:rPr lang="en-IN" smtClean="0"/>
              <a:t>11-10-2021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1973122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4A037BB-13E3-4596-858D-1918F194EA0D}" type="datetimeFigureOut">
              <a:rPr lang="en-IN" smtClean="0"/>
              <a:t>11-10-2021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4166053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A037BB-13E3-4596-858D-1918F194EA0D}" type="datetimeFigureOut">
              <a:rPr lang="en-IN" smtClean="0"/>
              <a:t>11-10-2021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4085000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A037BB-13E3-4596-858D-1918F194EA0D}" type="datetimeFigureOut">
              <a:rPr lang="en-IN" smtClean="0"/>
              <a:t>11-10-2021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968544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A037BB-13E3-4596-858D-1918F194EA0D}" type="datetimeFigureOut">
              <a:rPr lang="en-IN" smtClean="0"/>
              <a:t>11-10-2021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4089149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A037BB-13E3-4596-858D-1918F194EA0D}" type="datetimeFigureOut">
              <a:rPr lang="en-IN" smtClean="0"/>
              <a:t>11-10-2021</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1840522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A037BB-13E3-4596-858D-1918F194EA0D}" type="datetimeFigureOut">
              <a:rPr lang="en-IN" smtClean="0"/>
              <a:t>11-10-2021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3261401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A037BB-13E3-4596-858D-1918F194EA0D}" type="datetimeFigureOut">
              <a:rPr lang="en-IN" smtClean="0"/>
              <a:t>11-10-2021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1837947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A037BB-13E3-4596-858D-1918F194EA0D}" type="datetimeFigureOut">
              <a:rPr lang="en-IN" smtClean="0"/>
              <a:t>11-10-2021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4114930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A037BB-13E3-4596-858D-1918F194EA0D}" type="datetimeFigureOut">
              <a:rPr lang="en-IN" smtClean="0"/>
              <a:t>11-10-2021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3841267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A037BB-13E3-4596-858D-1918F194EA0D}" type="datetimeFigureOut">
              <a:rPr lang="en-IN" smtClean="0"/>
              <a:t>11-10-2021</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4002611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A037BB-13E3-4596-858D-1918F194EA0D}" type="datetimeFigureOut">
              <a:rPr lang="en-IN" smtClean="0"/>
              <a:t>11-10-2021</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13186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54A037BB-13E3-4596-858D-1918F194EA0D}" type="datetimeFigureOut">
              <a:rPr lang="en-IN" smtClean="0"/>
              <a:t>11-10-2021</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AFE0B4D-009D-4CC1-A6FC-BFC3B8E8D772}" type="slidenum">
              <a:rPr lang="en-IN" smtClean="0"/>
              <a:t>‹#›</a:t>
            </a:fld>
            <a:endParaRPr lang="en-IN"/>
          </a:p>
        </p:txBody>
      </p:sp>
    </p:spTree>
    <p:extLst>
      <p:ext uri="{BB962C8B-B14F-4D97-AF65-F5344CB8AC3E}">
        <p14:creationId xmlns:p14="http://schemas.microsoft.com/office/powerpoint/2010/main" val="3243325177"/>
      </p:ext>
    </p:extLst>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 id="2147484011" r:id="rId11"/>
    <p:sldLayoutId id="2147484012" r:id="rId12"/>
    <p:sldLayoutId id="2147484013" r:id="rId13"/>
    <p:sldLayoutId id="2147484014" r:id="rId14"/>
    <p:sldLayoutId id="2147484015" r:id="rId15"/>
    <p:sldLayoutId id="2147484016" r:id="rId16"/>
    <p:sldLayoutId id="214748401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 Id="rId5" Type="http://schemas.openxmlformats.org/officeDocument/2006/relationships/image" Target="../media/image55.png"/><Relationship Id="rId4" Type="http://schemas.openxmlformats.org/officeDocument/2006/relationships/image" Target="../media/image54.png"/></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5" Type="http://schemas.openxmlformats.org/officeDocument/2006/relationships/image" Target="../media/image59.png"/><Relationship Id="rId4" Type="http://schemas.openxmlformats.org/officeDocument/2006/relationships/image" Target="../media/image5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5A51-8502-482C-B8C6-ECB999B2EEEB}"/>
              </a:ext>
            </a:extLst>
          </p:cNvPr>
          <p:cNvSpPr>
            <a:spLocks noGrp="1"/>
          </p:cNvSpPr>
          <p:nvPr>
            <p:ph type="ctrTitle"/>
          </p:nvPr>
        </p:nvSpPr>
        <p:spPr>
          <a:xfrm>
            <a:off x="1222159" y="2084449"/>
            <a:ext cx="9144000" cy="2387600"/>
          </a:xfrm>
        </p:spPr>
        <p:txBody>
          <a:bodyPr/>
          <a:lstStyle/>
          <a:p>
            <a:pPr algn="ctr"/>
            <a:r>
              <a:rPr lang="en-US" sz="3200" b="1" dirty="0">
                <a:effectLst/>
                <a:latin typeface="Calibri" panose="020F0502020204030204" pitchFamily="34" charset="0"/>
                <a:ea typeface="Calibri" panose="020F0502020204030204" pitchFamily="34" charset="0"/>
                <a:cs typeface="Times New Roman" panose="02020603050405020304" pitchFamily="18" charset="0"/>
              </a:rPr>
              <a:t>FLIGHT PRICE PREDICTION PROJECT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30C2120F-EF56-41D5-AFE4-1CA483594837}"/>
              </a:ext>
            </a:extLst>
          </p:cNvPr>
          <p:cNvSpPr txBox="1"/>
          <p:nvPr/>
        </p:nvSpPr>
        <p:spPr>
          <a:xfrm>
            <a:off x="7750206" y="4651899"/>
            <a:ext cx="2982897" cy="400110"/>
          </a:xfrm>
          <a:prstGeom prst="rect">
            <a:avLst/>
          </a:prstGeom>
          <a:noFill/>
        </p:spPr>
        <p:txBody>
          <a:bodyPr wrap="square" rtlCol="0">
            <a:spAutoFit/>
          </a:bodyPr>
          <a:lstStyle/>
          <a:p>
            <a:r>
              <a:rPr lang="en-US" sz="2000" dirty="0"/>
              <a:t>By – Harsh Prasad</a:t>
            </a:r>
            <a:endParaRPr lang="en-IN" sz="2000" dirty="0"/>
          </a:p>
        </p:txBody>
      </p:sp>
    </p:spTree>
    <p:extLst>
      <p:ext uri="{BB962C8B-B14F-4D97-AF65-F5344CB8AC3E}">
        <p14:creationId xmlns:p14="http://schemas.microsoft.com/office/powerpoint/2010/main" val="1631237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CFC76F0-54EE-4C79-B000-72FB64798E2E}"/>
              </a:ext>
            </a:extLst>
          </p:cNvPr>
          <p:cNvSpPr>
            <a:spLocks noGrp="1"/>
          </p:cNvSpPr>
          <p:nvPr>
            <p:ph type="title"/>
          </p:nvPr>
        </p:nvSpPr>
        <p:spPr/>
        <p:txBody>
          <a:bodyPr/>
          <a:lstStyle/>
          <a:p>
            <a:r>
              <a:rPr lang="en-US" sz="4800" dirty="0"/>
              <a:t>Visualization</a:t>
            </a:r>
            <a:endParaRPr lang="en-IN" sz="4800" dirty="0"/>
          </a:p>
        </p:txBody>
      </p:sp>
    </p:spTree>
    <p:extLst>
      <p:ext uri="{BB962C8B-B14F-4D97-AF65-F5344CB8AC3E}">
        <p14:creationId xmlns:p14="http://schemas.microsoft.com/office/powerpoint/2010/main" val="4115602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6C726B8-2C6A-4FB8-A15A-310071DC0E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15" y="1192059"/>
            <a:ext cx="12124885" cy="566594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6F02BC5-C86A-4EB0-A7BD-20972DDA8287}"/>
              </a:ext>
            </a:extLst>
          </p:cNvPr>
          <p:cNvSpPr txBox="1"/>
          <p:nvPr/>
        </p:nvSpPr>
        <p:spPr>
          <a:xfrm>
            <a:off x="594804" y="346229"/>
            <a:ext cx="9694415" cy="461665"/>
          </a:xfrm>
          <a:prstGeom prst="rect">
            <a:avLst/>
          </a:prstGeom>
          <a:noFill/>
        </p:spPr>
        <p:txBody>
          <a:bodyPr wrap="square" rtlCol="0">
            <a:spAutoFit/>
          </a:bodyPr>
          <a:lstStyle/>
          <a:p>
            <a:pPr algn="ctr"/>
            <a:r>
              <a:rPr lang="en-US" sz="2400" b="1" u="sng" dirty="0">
                <a:latin typeface="Calibri" panose="020F0502020204030204" pitchFamily="34" charset="0"/>
                <a:cs typeface="Calibri" panose="020F0502020204030204" pitchFamily="34" charset="0"/>
              </a:rPr>
              <a:t>Heatmap of null values in the dataset</a:t>
            </a:r>
            <a:endParaRPr lang="en-IN" sz="2400" b="1" u="sn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86687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5D266DE-6647-4EFE-82F5-13FB8F3FD5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1092"/>
            <a:ext cx="5573505" cy="30233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9629E57-4D01-4B9D-95A1-4FC3BCCE02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184402"/>
            <a:ext cx="5516498" cy="321795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ECE08DF-5E20-49AB-89AE-E533BA5C6B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5503" y="0"/>
            <a:ext cx="5306947" cy="330249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B9A294E5-431A-408D-9162-DBC6E5EBCC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4995" y="3302493"/>
            <a:ext cx="5667455" cy="3273918"/>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FE61FA8F-90B7-43B3-A506-E598EE2802BC}"/>
              </a:ext>
            </a:extLst>
          </p:cNvPr>
          <p:cNvCxnSpPr>
            <a:cxnSpLocks/>
          </p:cNvCxnSpPr>
          <p:nvPr/>
        </p:nvCxnSpPr>
        <p:spPr>
          <a:xfrm>
            <a:off x="6096000" y="0"/>
            <a:ext cx="0" cy="685800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323A78D9-E779-481E-8D4A-4F86A3B4CFC7}"/>
              </a:ext>
            </a:extLst>
          </p:cNvPr>
          <p:cNvSpPr txBox="1"/>
          <p:nvPr/>
        </p:nvSpPr>
        <p:spPr>
          <a:xfrm>
            <a:off x="2760955" y="639192"/>
            <a:ext cx="2689934" cy="307777"/>
          </a:xfrm>
          <a:prstGeom prst="rect">
            <a:avLst/>
          </a:prstGeom>
          <a:noFill/>
        </p:spPr>
        <p:txBody>
          <a:bodyPr wrap="square" rtlCol="0">
            <a:spAutoFit/>
          </a:bodyPr>
          <a:lstStyle/>
          <a:p>
            <a:pPr algn="ctr"/>
            <a:r>
              <a:rPr lang="en-US" sz="1400" b="1" u="sng" dirty="0">
                <a:latin typeface="Calibri" panose="020F0502020204030204" pitchFamily="34" charset="0"/>
                <a:cs typeface="Calibri" panose="020F0502020204030204" pitchFamily="34" charset="0"/>
              </a:rPr>
              <a:t>Date of journey(day)</a:t>
            </a:r>
            <a:endParaRPr lang="en-IN" sz="1400" b="1" u="sng" dirty="0">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D0BB3385-AEEA-4011-9CDE-37FC8F13D3F1}"/>
              </a:ext>
            </a:extLst>
          </p:cNvPr>
          <p:cNvSpPr txBox="1"/>
          <p:nvPr/>
        </p:nvSpPr>
        <p:spPr>
          <a:xfrm>
            <a:off x="9431045" y="639192"/>
            <a:ext cx="2689934" cy="307777"/>
          </a:xfrm>
          <a:prstGeom prst="rect">
            <a:avLst/>
          </a:prstGeom>
          <a:noFill/>
        </p:spPr>
        <p:txBody>
          <a:bodyPr wrap="square" rtlCol="0">
            <a:spAutoFit/>
          </a:bodyPr>
          <a:lstStyle/>
          <a:p>
            <a:pPr algn="ctr"/>
            <a:r>
              <a:rPr lang="en-US" sz="1400" b="1" u="sng" dirty="0">
                <a:latin typeface="Calibri" panose="020F0502020204030204" pitchFamily="34" charset="0"/>
                <a:cs typeface="Calibri" panose="020F0502020204030204" pitchFamily="34" charset="0"/>
              </a:rPr>
              <a:t>Date of journey(month)</a:t>
            </a:r>
            <a:endParaRPr lang="en-IN" sz="1400" b="1" u="sn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61412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2A06AB00-4625-4777-9E28-1DBB4FE82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0531"/>
            <a:ext cx="4754688" cy="296468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F6F2F20F-91DA-4B8F-A4A5-8947940694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1795" y="100531"/>
            <a:ext cx="4914510" cy="286679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7E300FC7-DB59-4F1C-B4FA-3D8BD32F16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19" y="3896933"/>
            <a:ext cx="4772207" cy="2964688"/>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8F28B926-5DD3-429C-8883-C2778B1FD8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1795" y="3680909"/>
            <a:ext cx="5107234" cy="2964687"/>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DD59F53D-FAD5-408C-9BF9-FC1B1A7CAB1E}"/>
              </a:ext>
            </a:extLst>
          </p:cNvPr>
          <p:cNvCxnSpPr>
            <a:cxnSpLocks/>
          </p:cNvCxnSpPr>
          <p:nvPr/>
        </p:nvCxnSpPr>
        <p:spPr>
          <a:xfrm flipV="1">
            <a:off x="0" y="3284169"/>
            <a:ext cx="12192000" cy="27203"/>
          </a:xfrm>
          <a:prstGeom prst="line">
            <a:avLst/>
          </a:prstGeom>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2D0FF65F-3EE1-4A4B-BAC7-E76B50A7A45A}"/>
              </a:ext>
            </a:extLst>
          </p:cNvPr>
          <p:cNvSpPr txBox="1"/>
          <p:nvPr/>
        </p:nvSpPr>
        <p:spPr>
          <a:xfrm>
            <a:off x="-17519" y="390617"/>
            <a:ext cx="2689934" cy="307777"/>
          </a:xfrm>
          <a:prstGeom prst="rect">
            <a:avLst/>
          </a:prstGeom>
          <a:noFill/>
        </p:spPr>
        <p:txBody>
          <a:bodyPr wrap="square" rtlCol="0">
            <a:spAutoFit/>
          </a:bodyPr>
          <a:lstStyle/>
          <a:p>
            <a:pPr algn="ctr"/>
            <a:r>
              <a:rPr lang="en-US" sz="1400" b="1" u="sng" dirty="0">
                <a:latin typeface="Calibri" panose="020F0502020204030204" pitchFamily="34" charset="0"/>
                <a:cs typeface="Calibri" panose="020F0502020204030204" pitchFamily="34" charset="0"/>
              </a:rPr>
              <a:t>Date of journey(weekday)</a:t>
            </a:r>
            <a:endParaRPr lang="en-IN" sz="1400" b="1" u="sng"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548E1A26-4823-4E51-BD40-E84A236DDFF4}"/>
              </a:ext>
            </a:extLst>
          </p:cNvPr>
          <p:cNvSpPr txBox="1"/>
          <p:nvPr/>
        </p:nvSpPr>
        <p:spPr>
          <a:xfrm>
            <a:off x="-621996" y="3530322"/>
            <a:ext cx="2689934" cy="307777"/>
          </a:xfrm>
          <a:prstGeom prst="rect">
            <a:avLst/>
          </a:prstGeom>
          <a:noFill/>
        </p:spPr>
        <p:txBody>
          <a:bodyPr wrap="square" rtlCol="0">
            <a:spAutoFit/>
          </a:bodyPr>
          <a:lstStyle/>
          <a:p>
            <a:pPr algn="ctr"/>
            <a:r>
              <a:rPr lang="en-US" sz="1400" b="1" u="sng" dirty="0" err="1">
                <a:latin typeface="Calibri" panose="020F0502020204030204" pitchFamily="34" charset="0"/>
                <a:cs typeface="Calibri" panose="020F0502020204030204" pitchFamily="34" charset="0"/>
              </a:rPr>
              <a:t>Dep_hour</a:t>
            </a:r>
            <a:endParaRPr lang="en-IN" sz="1400" b="1" u="sn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7065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D59F53D-FAD5-408C-9BF9-FC1B1A7CAB1E}"/>
              </a:ext>
            </a:extLst>
          </p:cNvPr>
          <p:cNvCxnSpPr>
            <a:cxnSpLocks/>
          </p:cNvCxnSpPr>
          <p:nvPr/>
        </p:nvCxnSpPr>
        <p:spPr>
          <a:xfrm flipV="1">
            <a:off x="0" y="3284172"/>
            <a:ext cx="12192000" cy="27203"/>
          </a:xfrm>
          <a:prstGeom prst="line">
            <a:avLst/>
          </a:prstGeom>
        </p:spPr>
        <p:style>
          <a:lnRef idx="1">
            <a:schemeClr val="dk1"/>
          </a:lnRef>
          <a:fillRef idx="0">
            <a:schemeClr val="dk1"/>
          </a:fillRef>
          <a:effectRef idx="0">
            <a:schemeClr val="dk1"/>
          </a:effectRef>
          <a:fontRef idx="minor">
            <a:schemeClr val="tx1"/>
          </a:fontRef>
        </p:style>
      </p:cxnSp>
      <p:pic>
        <p:nvPicPr>
          <p:cNvPr id="5122" name="Picture 2">
            <a:extLst>
              <a:ext uri="{FF2B5EF4-FFF2-40B4-BE49-F238E27FC236}">
                <a16:creationId xmlns:a16="http://schemas.microsoft.com/office/drawing/2014/main" id="{179E7D1E-470E-4460-9813-A41901506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2028"/>
            <a:ext cx="4824903" cy="295207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D996E9CD-625A-4903-BAD0-585486675D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72028"/>
            <a:ext cx="5060707" cy="295207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FCBC5051-F291-482A-9546-53EC4FEB22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546626"/>
            <a:ext cx="4824903" cy="3139346"/>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A1F23083-0D16-4C1C-956F-B52469037D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546626"/>
            <a:ext cx="5060707" cy="313934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342A09D8-1A52-4C27-A55A-C9EF6803BCB7}"/>
              </a:ext>
            </a:extLst>
          </p:cNvPr>
          <p:cNvSpPr txBox="1"/>
          <p:nvPr/>
        </p:nvSpPr>
        <p:spPr>
          <a:xfrm>
            <a:off x="2412451" y="172028"/>
            <a:ext cx="2689934" cy="307777"/>
          </a:xfrm>
          <a:prstGeom prst="rect">
            <a:avLst/>
          </a:prstGeom>
          <a:noFill/>
        </p:spPr>
        <p:txBody>
          <a:bodyPr wrap="square" rtlCol="0">
            <a:spAutoFit/>
          </a:bodyPr>
          <a:lstStyle/>
          <a:p>
            <a:pPr algn="ctr"/>
            <a:r>
              <a:rPr lang="en-US" sz="1400" b="1" u="sng" dirty="0" err="1">
                <a:latin typeface="Calibri" panose="020F0502020204030204" pitchFamily="34" charset="0"/>
                <a:cs typeface="Calibri" panose="020F0502020204030204" pitchFamily="34" charset="0"/>
              </a:rPr>
              <a:t>Dep_min</a:t>
            </a:r>
            <a:endParaRPr lang="en-IN" sz="1400" b="1" u="sng" dirty="0">
              <a:latin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E668627B-69F0-47F0-9333-162F9B69ED7A}"/>
              </a:ext>
            </a:extLst>
          </p:cNvPr>
          <p:cNvSpPr txBox="1"/>
          <p:nvPr/>
        </p:nvSpPr>
        <p:spPr>
          <a:xfrm>
            <a:off x="-551211" y="3644676"/>
            <a:ext cx="2689934" cy="307777"/>
          </a:xfrm>
          <a:prstGeom prst="rect">
            <a:avLst/>
          </a:prstGeom>
          <a:noFill/>
        </p:spPr>
        <p:txBody>
          <a:bodyPr wrap="square" rtlCol="0">
            <a:spAutoFit/>
          </a:bodyPr>
          <a:lstStyle/>
          <a:p>
            <a:pPr algn="ctr"/>
            <a:r>
              <a:rPr lang="en-US" sz="1400" b="1" u="sng" dirty="0" err="1">
                <a:latin typeface="Calibri" panose="020F0502020204030204" pitchFamily="34" charset="0"/>
                <a:cs typeface="Calibri" panose="020F0502020204030204" pitchFamily="34" charset="0"/>
              </a:rPr>
              <a:t>Arr_hour</a:t>
            </a:r>
            <a:endParaRPr lang="en-IN" sz="1400" b="1" u="sn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18432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CB35722C-21BE-40CF-BE56-03D74B3CE9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092681" cy="375092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10501926-927C-48C7-83DC-14E99F8F4A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9153" y="3750927"/>
            <a:ext cx="10182848" cy="310707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5ECE2A6-CE6D-46C5-B474-C006CCD14030}"/>
              </a:ext>
            </a:extLst>
          </p:cNvPr>
          <p:cNvSpPr txBox="1"/>
          <p:nvPr/>
        </p:nvSpPr>
        <p:spPr>
          <a:xfrm>
            <a:off x="9092681" y="1762093"/>
            <a:ext cx="2689934" cy="461665"/>
          </a:xfrm>
          <a:prstGeom prst="rect">
            <a:avLst/>
          </a:prstGeom>
          <a:noFill/>
        </p:spPr>
        <p:txBody>
          <a:bodyPr wrap="square" rtlCol="0">
            <a:spAutoFit/>
          </a:bodyPr>
          <a:lstStyle/>
          <a:p>
            <a:pPr algn="ctr"/>
            <a:r>
              <a:rPr lang="en-US" sz="2400" b="1" u="sng" dirty="0" err="1">
                <a:latin typeface="Calibri" panose="020F0502020204030204" pitchFamily="34" charset="0"/>
                <a:cs typeface="Calibri" panose="020F0502020204030204" pitchFamily="34" charset="0"/>
              </a:rPr>
              <a:t>Arr_min</a:t>
            </a:r>
            <a:endParaRPr lang="en-IN" sz="2400" b="1" u="sng" dirty="0">
              <a:latin typeface="Calibri" panose="020F0502020204030204" pitchFamily="34" charset="0"/>
              <a:cs typeface="Calibri" panose="020F0502020204030204" pitchFamily="34" charset="0"/>
            </a:endParaRPr>
          </a:p>
        </p:txBody>
      </p:sp>
      <p:cxnSp>
        <p:nvCxnSpPr>
          <p:cNvPr id="7" name="Straight Arrow Connector 6">
            <a:extLst>
              <a:ext uri="{FF2B5EF4-FFF2-40B4-BE49-F238E27FC236}">
                <a16:creationId xmlns:a16="http://schemas.microsoft.com/office/drawing/2014/main" id="{13D16F33-F1C3-4818-A9F2-B70D6D7E3D7A}"/>
              </a:ext>
            </a:extLst>
          </p:cNvPr>
          <p:cNvCxnSpPr>
            <a:endCxn id="10" idx="1"/>
          </p:cNvCxnSpPr>
          <p:nvPr/>
        </p:nvCxnSpPr>
        <p:spPr>
          <a:xfrm flipH="1">
            <a:off x="9092681" y="1992925"/>
            <a:ext cx="72602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1B8E7B54-4EBF-4E22-99D9-9CBC38F9FDCA}"/>
              </a:ext>
            </a:extLst>
          </p:cNvPr>
          <p:cNvCxnSpPr>
            <a:stCxn id="10" idx="2"/>
          </p:cNvCxnSpPr>
          <p:nvPr/>
        </p:nvCxnSpPr>
        <p:spPr>
          <a:xfrm>
            <a:off x="10437648" y="2223758"/>
            <a:ext cx="2492" cy="10254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95319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4C4D760C-C1D9-494F-81D3-3FED91913E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241045" cy="383515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3DCA2C97-6B23-4E4E-B064-8897D3ADD8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0601" y="3835153"/>
            <a:ext cx="9906810" cy="302284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29DE159-6A03-4A74-96BA-19A513F7F4A1}"/>
              </a:ext>
            </a:extLst>
          </p:cNvPr>
          <p:cNvSpPr txBox="1"/>
          <p:nvPr/>
        </p:nvSpPr>
        <p:spPr>
          <a:xfrm>
            <a:off x="9427477" y="1704389"/>
            <a:ext cx="2689934" cy="461665"/>
          </a:xfrm>
          <a:prstGeom prst="rect">
            <a:avLst/>
          </a:prstGeom>
          <a:noFill/>
        </p:spPr>
        <p:txBody>
          <a:bodyPr wrap="square" rtlCol="0">
            <a:spAutoFit/>
          </a:bodyPr>
          <a:lstStyle/>
          <a:p>
            <a:pPr algn="ctr"/>
            <a:r>
              <a:rPr lang="en-US" sz="2400" b="1" u="sng" dirty="0" err="1">
                <a:latin typeface="Calibri" panose="020F0502020204030204" pitchFamily="34" charset="0"/>
                <a:cs typeface="Calibri" panose="020F0502020204030204" pitchFamily="34" charset="0"/>
              </a:rPr>
              <a:t>Duration_hr</a:t>
            </a:r>
            <a:endParaRPr lang="en-IN" sz="2400" b="1" u="sng" dirty="0">
              <a:latin typeface="Calibri" panose="020F0502020204030204" pitchFamily="34" charset="0"/>
              <a:cs typeface="Calibri" panose="020F0502020204030204" pitchFamily="34" charset="0"/>
            </a:endParaRPr>
          </a:p>
        </p:txBody>
      </p:sp>
      <p:cxnSp>
        <p:nvCxnSpPr>
          <p:cNvPr id="3" name="Straight Arrow Connector 2">
            <a:extLst>
              <a:ext uri="{FF2B5EF4-FFF2-40B4-BE49-F238E27FC236}">
                <a16:creationId xmlns:a16="http://schemas.microsoft.com/office/drawing/2014/main" id="{09191218-D3E8-4BF7-A5DB-BF8A4B28A8DD}"/>
              </a:ext>
            </a:extLst>
          </p:cNvPr>
          <p:cNvCxnSpPr>
            <a:stCxn id="8" idx="2"/>
          </p:cNvCxnSpPr>
          <p:nvPr/>
        </p:nvCxnSpPr>
        <p:spPr>
          <a:xfrm>
            <a:off x="10772444" y="2166054"/>
            <a:ext cx="11369" cy="8567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E1DA9013-72CC-45C4-B9A2-04D7CA07A9E1}"/>
              </a:ext>
            </a:extLst>
          </p:cNvPr>
          <p:cNvCxnSpPr>
            <a:endCxn id="8" idx="1"/>
          </p:cNvCxnSpPr>
          <p:nvPr/>
        </p:nvCxnSpPr>
        <p:spPr>
          <a:xfrm flipH="1" flipV="1">
            <a:off x="9427477" y="1935222"/>
            <a:ext cx="515513" cy="178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16505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6BA7D2A0-A8A0-437D-9B43-0EDAEB39A4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8955335" cy="367535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0C7B3E97-51A4-45D1-A354-C28AF3D32A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1480" y="3675355"/>
            <a:ext cx="10430520" cy="318264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28FB6D8-834D-4260-9D56-9C3B50AABE5A}"/>
              </a:ext>
            </a:extLst>
          </p:cNvPr>
          <p:cNvSpPr txBox="1"/>
          <p:nvPr/>
        </p:nvSpPr>
        <p:spPr>
          <a:xfrm>
            <a:off x="9502066" y="1762093"/>
            <a:ext cx="2689934" cy="461665"/>
          </a:xfrm>
          <a:prstGeom prst="rect">
            <a:avLst/>
          </a:prstGeom>
          <a:noFill/>
        </p:spPr>
        <p:txBody>
          <a:bodyPr wrap="square" rtlCol="0">
            <a:spAutoFit/>
          </a:bodyPr>
          <a:lstStyle/>
          <a:p>
            <a:pPr algn="ctr"/>
            <a:r>
              <a:rPr lang="en-US" sz="2400" b="1" u="sng" dirty="0" err="1">
                <a:latin typeface="Calibri" panose="020F0502020204030204" pitchFamily="34" charset="0"/>
                <a:cs typeface="Calibri" panose="020F0502020204030204" pitchFamily="34" charset="0"/>
              </a:rPr>
              <a:t>Duration_min</a:t>
            </a:r>
            <a:endParaRPr lang="en-IN" sz="2400" b="1" u="sng" dirty="0">
              <a:latin typeface="Calibri" panose="020F0502020204030204" pitchFamily="34" charset="0"/>
              <a:cs typeface="Calibri" panose="020F0502020204030204" pitchFamily="34" charset="0"/>
            </a:endParaRPr>
          </a:p>
        </p:txBody>
      </p:sp>
      <p:cxnSp>
        <p:nvCxnSpPr>
          <p:cNvPr id="7" name="Straight Arrow Connector 6">
            <a:extLst>
              <a:ext uri="{FF2B5EF4-FFF2-40B4-BE49-F238E27FC236}">
                <a16:creationId xmlns:a16="http://schemas.microsoft.com/office/drawing/2014/main" id="{7A48A087-5D1D-4B8D-BE9C-AF2245A53F0D}"/>
              </a:ext>
            </a:extLst>
          </p:cNvPr>
          <p:cNvCxnSpPr>
            <a:stCxn id="5" idx="2"/>
          </p:cNvCxnSpPr>
          <p:nvPr/>
        </p:nvCxnSpPr>
        <p:spPr>
          <a:xfrm>
            <a:off x="10847033" y="2223758"/>
            <a:ext cx="2492" cy="7325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B21CAE16-2AA5-47DA-844C-A1D0E33E1354}"/>
              </a:ext>
            </a:extLst>
          </p:cNvPr>
          <p:cNvCxnSpPr/>
          <p:nvPr/>
        </p:nvCxnSpPr>
        <p:spPr>
          <a:xfrm flipH="1">
            <a:off x="9161755" y="1988598"/>
            <a:ext cx="7812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2792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AC40D14C-F13C-4B43-87D2-1D91082E4C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79" y="1431293"/>
            <a:ext cx="5572125" cy="353377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F28ED559-0340-40F2-A403-B1E4B0313C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4730" y="1431293"/>
            <a:ext cx="6117291" cy="35337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54AF99A-E540-47A5-9A61-77C4C26B0384}"/>
              </a:ext>
            </a:extLst>
          </p:cNvPr>
          <p:cNvSpPr txBox="1"/>
          <p:nvPr/>
        </p:nvSpPr>
        <p:spPr>
          <a:xfrm>
            <a:off x="4225772" y="359422"/>
            <a:ext cx="3639844" cy="461665"/>
          </a:xfrm>
          <a:prstGeom prst="rect">
            <a:avLst/>
          </a:prstGeom>
          <a:noFill/>
        </p:spPr>
        <p:txBody>
          <a:bodyPr wrap="square" rtlCol="0">
            <a:spAutoFit/>
          </a:bodyPr>
          <a:lstStyle/>
          <a:p>
            <a:pPr algn="ctr"/>
            <a:r>
              <a:rPr lang="en-US" sz="2400" b="1" u="sng" dirty="0">
                <a:latin typeface="Calibri" panose="020F0502020204030204" pitchFamily="34" charset="0"/>
                <a:cs typeface="Calibri" panose="020F0502020204030204" pitchFamily="34" charset="0"/>
              </a:rPr>
              <a:t>Total number of stops</a:t>
            </a:r>
            <a:endParaRPr lang="en-IN" sz="2400" b="1" u="sn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6444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986BB05D-7B17-44E8-8B6B-0C98CE5990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2808" y="3493678"/>
            <a:ext cx="7989419" cy="3364322"/>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A8ED825C-3C18-4536-B9DD-5213684996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4678"/>
            <a:ext cx="11922227" cy="34936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8119A99-DD66-4D8D-A2AB-757CA743EE2B}"/>
              </a:ext>
            </a:extLst>
          </p:cNvPr>
          <p:cNvSpPr txBox="1"/>
          <p:nvPr/>
        </p:nvSpPr>
        <p:spPr>
          <a:xfrm>
            <a:off x="-1" y="4714174"/>
            <a:ext cx="2689934" cy="461665"/>
          </a:xfrm>
          <a:prstGeom prst="rect">
            <a:avLst/>
          </a:prstGeom>
          <a:noFill/>
        </p:spPr>
        <p:txBody>
          <a:bodyPr wrap="square" rtlCol="0">
            <a:spAutoFit/>
          </a:bodyPr>
          <a:lstStyle/>
          <a:p>
            <a:pPr algn="ctr"/>
            <a:r>
              <a:rPr lang="en-US" sz="2400" b="1" u="sng" dirty="0">
                <a:latin typeface="Calibri" panose="020F0502020204030204" pitchFamily="34" charset="0"/>
                <a:cs typeface="Calibri" panose="020F0502020204030204" pitchFamily="34" charset="0"/>
              </a:rPr>
              <a:t>Price</a:t>
            </a:r>
            <a:endParaRPr lang="en-IN" sz="2400" b="1" u="sng" dirty="0">
              <a:latin typeface="Calibri" panose="020F0502020204030204" pitchFamily="34" charset="0"/>
              <a:cs typeface="Calibri" panose="020F0502020204030204" pitchFamily="34" charset="0"/>
            </a:endParaRPr>
          </a:p>
        </p:txBody>
      </p:sp>
      <p:cxnSp>
        <p:nvCxnSpPr>
          <p:cNvPr id="6" name="Straight Arrow Connector 5">
            <a:extLst>
              <a:ext uri="{FF2B5EF4-FFF2-40B4-BE49-F238E27FC236}">
                <a16:creationId xmlns:a16="http://schemas.microsoft.com/office/drawing/2014/main" id="{FBE681B1-8CC1-433A-A661-F020D2F57A88}"/>
              </a:ext>
            </a:extLst>
          </p:cNvPr>
          <p:cNvCxnSpPr>
            <a:endCxn id="4" idx="3"/>
          </p:cNvCxnSpPr>
          <p:nvPr/>
        </p:nvCxnSpPr>
        <p:spPr>
          <a:xfrm>
            <a:off x="1757779" y="4945006"/>
            <a:ext cx="93215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8AB51A9E-A662-4CFB-951F-ABA3A9A5B4B8}"/>
              </a:ext>
            </a:extLst>
          </p:cNvPr>
          <p:cNvCxnSpPr>
            <a:stCxn id="4" idx="0"/>
          </p:cNvCxnSpPr>
          <p:nvPr/>
        </p:nvCxnSpPr>
        <p:spPr>
          <a:xfrm flipV="1">
            <a:off x="1344966" y="3844031"/>
            <a:ext cx="0" cy="8701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64336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2A5ED-D056-4630-8699-B1180D47DE17}"/>
              </a:ext>
            </a:extLst>
          </p:cNvPr>
          <p:cNvSpPr>
            <a:spLocks noGrp="1"/>
          </p:cNvSpPr>
          <p:nvPr>
            <p:ph type="title"/>
          </p:nvPr>
        </p:nvSpPr>
        <p:spPr/>
        <p:txBody>
          <a:bodyPr/>
          <a:lstStyle/>
          <a:p>
            <a:r>
              <a:rPr lang="en-US" dirty="0">
                <a:solidFill>
                  <a:schemeClr val="bg1"/>
                </a:solidFill>
              </a:rPr>
              <a:t>Problem Statement </a:t>
            </a:r>
            <a:endParaRPr lang="en-IN" dirty="0">
              <a:solidFill>
                <a:schemeClr val="bg1"/>
              </a:solidFill>
            </a:endParaRPr>
          </a:p>
        </p:txBody>
      </p:sp>
      <p:sp>
        <p:nvSpPr>
          <p:cNvPr id="3" name="Content Placeholder 2">
            <a:extLst>
              <a:ext uri="{FF2B5EF4-FFF2-40B4-BE49-F238E27FC236}">
                <a16:creationId xmlns:a16="http://schemas.microsoft.com/office/drawing/2014/main" id="{27EE3CDB-B1D9-4F1C-A841-BC963D45BA2E}"/>
              </a:ext>
            </a:extLst>
          </p:cNvPr>
          <p:cNvSpPr>
            <a:spLocks noGrp="1"/>
          </p:cNvSpPr>
          <p:nvPr>
            <p:ph idx="1"/>
          </p:nvPr>
        </p:nvSpPr>
        <p:spPr>
          <a:xfrm>
            <a:off x="1" y="2290440"/>
            <a:ext cx="12191999" cy="3657600"/>
          </a:xfrm>
        </p:spPr>
        <p:txBody>
          <a:bodyPr>
            <a:normAutofit/>
          </a:bodyPr>
          <a:lstStyle/>
          <a:p>
            <a:pPr algn="just"/>
            <a:endParaRPr lang="en-IN" sz="1800" b="0" i="0" u="none" strike="noStrike" baseline="0" dirty="0">
              <a:solidFill>
                <a:schemeClr val="tx1"/>
              </a:solidFill>
              <a:latin typeface="Calibri" panose="020F0502020204030204" pitchFamily="34" charset="0"/>
              <a:cs typeface="Calibri" panose="020F0502020204030204" pitchFamily="34" charset="0"/>
            </a:endParaRPr>
          </a:p>
          <a:p>
            <a:pPr algn="just">
              <a:buFont typeface="Wingdings" panose="05000000000000000000" pitchFamily="2" charset="2"/>
              <a:buChar char="q"/>
            </a:pPr>
            <a:r>
              <a:rPr lang="en-US" sz="1800" b="0" i="0" u="none" strike="noStrike" baseline="0" dirty="0">
                <a:solidFill>
                  <a:schemeClr val="tx1"/>
                </a:solidFill>
                <a:latin typeface="Calibri" panose="020F0502020204030204" pitchFamily="34" charset="0"/>
                <a:cs typeface="Calibri" panose="020F0502020204030204" pitchFamily="34" charset="0"/>
              </a:rPr>
              <a:t> Anyone who has booked a flight ticket knows how unexpectedly the prices vary. The cheapest available ticket on a given flight gets more and less expensive over time. This usually happens as an attempt to maximize revenue based on - </a:t>
            </a:r>
          </a:p>
          <a:p>
            <a:pPr marL="0" indent="0" algn="just">
              <a:buNone/>
            </a:pPr>
            <a:r>
              <a:rPr lang="en-US" sz="1800" b="0" i="0" u="none" strike="noStrike" baseline="0" dirty="0">
                <a:solidFill>
                  <a:schemeClr val="tx1"/>
                </a:solidFill>
                <a:latin typeface="Calibri" panose="020F0502020204030204" pitchFamily="34" charset="0"/>
                <a:cs typeface="Calibri" panose="020F0502020204030204" pitchFamily="34" charset="0"/>
              </a:rPr>
              <a:t>	</a:t>
            </a:r>
          </a:p>
          <a:p>
            <a:pPr marL="0" indent="0" algn="just">
              <a:buNone/>
            </a:pPr>
            <a:r>
              <a:rPr lang="en-US" sz="1800" b="0" i="0" u="none" strike="noStrike" baseline="0" dirty="0">
                <a:solidFill>
                  <a:schemeClr val="tx1"/>
                </a:solidFill>
                <a:latin typeface="Calibri" panose="020F0502020204030204" pitchFamily="34" charset="0"/>
                <a:cs typeface="Calibri" panose="020F0502020204030204" pitchFamily="34" charset="0"/>
              </a:rPr>
              <a:t>	1. Time of purchase patterns (making sure last-minute purchases are expensive) </a:t>
            </a:r>
          </a:p>
          <a:p>
            <a:pPr marL="0" indent="0" algn="just">
              <a:buNone/>
            </a:pPr>
            <a:r>
              <a:rPr lang="en-US" sz="1800" dirty="0">
                <a:solidFill>
                  <a:schemeClr val="tx1"/>
                </a:solidFill>
                <a:latin typeface="Calibri" panose="020F0502020204030204" pitchFamily="34" charset="0"/>
                <a:cs typeface="Calibri" panose="020F0502020204030204" pitchFamily="34" charset="0"/>
              </a:rPr>
              <a:t>	</a:t>
            </a:r>
            <a:r>
              <a:rPr lang="en-US" sz="1800" b="0" i="0" u="none" strike="noStrike" baseline="0" dirty="0">
                <a:solidFill>
                  <a:schemeClr val="tx1"/>
                </a:solidFill>
                <a:latin typeface="Calibri" panose="020F0502020204030204" pitchFamily="34" charset="0"/>
                <a:cs typeface="Calibri" panose="020F0502020204030204" pitchFamily="34" charset="0"/>
              </a:rPr>
              <a:t>2. Keeping the flight as full as they want it (raising prices on a flight which is filling up in order to reduce sales and hold back 	inventory for those expensive last-minute expensive purchases) </a:t>
            </a:r>
          </a:p>
          <a:p>
            <a:pPr algn="just"/>
            <a:endParaRPr lang="en-IN" sz="1800" b="0" i="0" u="none" strike="noStrike" baseline="0" dirty="0">
              <a:solidFill>
                <a:schemeClr val="tx1"/>
              </a:solidFill>
              <a:latin typeface="Calibri" panose="020F0502020204030204" pitchFamily="34" charset="0"/>
              <a:cs typeface="Calibri" panose="020F0502020204030204" pitchFamily="34" charset="0"/>
            </a:endParaRPr>
          </a:p>
          <a:p>
            <a:pPr algn="just">
              <a:buFont typeface="Wingdings" panose="05000000000000000000" pitchFamily="2" charset="2"/>
              <a:buChar char="q"/>
            </a:pPr>
            <a:r>
              <a:rPr lang="en-US" sz="1800" b="0" i="0" u="none" strike="noStrike" baseline="0" dirty="0">
                <a:solidFill>
                  <a:schemeClr val="tx1"/>
                </a:solidFill>
                <a:latin typeface="Calibri" panose="020F0502020204030204" pitchFamily="34" charset="0"/>
                <a:cs typeface="Calibri" panose="020F0502020204030204" pitchFamily="34" charset="0"/>
              </a:rPr>
              <a:t>So, you have to work on a project where you collect data of flight fares with other features and work to make a model to predict fares of flights. </a:t>
            </a:r>
            <a:endParaRPr lang="en-IN" sz="16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86135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7FDB417C-E805-43F6-A92B-7A171F7406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2999"/>
            <a:ext cx="11863761" cy="486718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A763A6C-B917-42ED-8D36-35ABA46DFCA2}"/>
              </a:ext>
            </a:extLst>
          </p:cNvPr>
          <p:cNvSpPr txBox="1"/>
          <p:nvPr/>
        </p:nvSpPr>
        <p:spPr>
          <a:xfrm>
            <a:off x="4586913" y="279522"/>
            <a:ext cx="2689934" cy="461665"/>
          </a:xfrm>
          <a:prstGeom prst="rect">
            <a:avLst/>
          </a:prstGeom>
          <a:noFill/>
        </p:spPr>
        <p:txBody>
          <a:bodyPr wrap="square" rtlCol="0">
            <a:spAutoFit/>
          </a:bodyPr>
          <a:lstStyle/>
          <a:p>
            <a:pPr algn="ctr"/>
            <a:r>
              <a:rPr lang="en-US" sz="2400" b="1" u="sng" dirty="0">
                <a:latin typeface="Calibri" panose="020F0502020204030204" pitchFamily="34" charset="0"/>
                <a:cs typeface="Calibri" panose="020F0502020204030204" pitchFamily="34" charset="0"/>
              </a:rPr>
              <a:t>Arline Name</a:t>
            </a:r>
            <a:endParaRPr lang="en-IN" sz="2400" b="1" u="sn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0957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746100F1-FDDA-4EEC-98B2-B34D7DB9AE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33012"/>
            <a:ext cx="12188346" cy="500034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85953A7-1059-4D29-9BA9-4EC4AB0F4523}"/>
              </a:ext>
            </a:extLst>
          </p:cNvPr>
          <p:cNvSpPr txBox="1"/>
          <p:nvPr/>
        </p:nvSpPr>
        <p:spPr>
          <a:xfrm>
            <a:off x="4749206" y="341665"/>
            <a:ext cx="2689934" cy="461665"/>
          </a:xfrm>
          <a:prstGeom prst="rect">
            <a:avLst/>
          </a:prstGeom>
          <a:noFill/>
        </p:spPr>
        <p:txBody>
          <a:bodyPr wrap="square" rtlCol="0">
            <a:spAutoFit/>
          </a:bodyPr>
          <a:lstStyle/>
          <a:p>
            <a:pPr algn="ctr"/>
            <a:r>
              <a:rPr lang="en-US" sz="2400" b="1" u="sng" dirty="0">
                <a:latin typeface="Calibri" panose="020F0502020204030204" pitchFamily="34" charset="0"/>
                <a:cs typeface="Calibri" panose="020F0502020204030204" pitchFamily="34" charset="0"/>
              </a:rPr>
              <a:t>Source</a:t>
            </a:r>
            <a:endParaRPr lang="en-IN" sz="2400" b="1" u="sn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0774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388121A8-6325-464C-872F-EC4569591D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4020"/>
            <a:ext cx="12188351" cy="500034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255D39B-08C4-4405-B644-8BE8603DEF2F}"/>
              </a:ext>
            </a:extLst>
          </p:cNvPr>
          <p:cNvSpPr txBox="1"/>
          <p:nvPr/>
        </p:nvSpPr>
        <p:spPr>
          <a:xfrm>
            <a:off x="4586913" y="279522"/>
            <a:ext cx="2689934" cy="461665"/>
          </a:xfrm>
          <a:prstGeom prst="rect">
            <a:avLst/>
          </a:prstGeom>
          <a:noFill/>
        </p:spPr>
        <p:txBody>
          <a:bodyPr wrap="square" rtlCol="0">
            <a:spAutoFit/>
          </a:bodyPr>
          <a:lstStyle/>
          <a:p>
            <a:pPr algn="ctr"/>
            <a:r>
              <a:rPr lang="en-US" sz="2400" b="1" u="sng" dirty="0">
                <a:latin typeface="Calibri" panose="020F0502020204030204" pitchFamily="34" charset="0"/>
                <a:cs typeface="Calibri" panose="020F0502020204030204" pitchFamily="34" charset="0"/>
              </a:rPr>
              <a:t>Destination</a:t>
            </a:r>
            <a:endParaRPr lang="en-IN" sz="2400" b="1" u="sn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6018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11A0C17C-CC1A-45AA-AF7C-99105DFB36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5537387" cy="3324224"/>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FC8B3ACE-FEC1-4A0C-AE95-F4CEFE22AD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324225"/>
            <a:ext cx="12185092" cy="35337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333DA83-68A6-4DCF-8966-721A34F091CB}"/>
              </a:ext>
            </a:extLst>
          </p:cNvPr>
          <p:cNvSpPr txBox="1"/>
          <p:nvPr/>
        </p:nvSpPr>
        <p:spPr>
          <a:xfrm>
            <a:off x="3254468" y="0"/>
            <a:ext cx="2689934" cy="461665"/>
          </a:xfrm>
          <a:prstGeom prst="rect">
            <a:avLst/>
          </a:prstGeom>
          <a:noFill/>
        </p:spPr>
        <p:txBody>
          <a:bodyPr wrap="square" rtlCol="0">
            <a:spAutoFit/>
          </a:bodyPr>
          <a:lstStyle/>
          <a:p>
            <a:pPr algn="ctr"/>
            <a:r>
              <a:rPr lang="en-US" sz="2400" b="1" u="sng" dirty="0">
                <a:latin typeface="Calibri" panose="020F0502020204030204" pitchFamily="34" charset="0"/>
                <a:cs typeface="Calibri" panose="020F0502020204030204" pitchFamily="34" charset="0"/>
              </a:rPr>
              <a:t>Arriving day</a:t>
            </a:r>
            <a:endParaRPr lang="en-IN" sz="2400" b="1" u="sng"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C203F1-9831-4A7C-AC1C-3182F28F9302}"/>
              </a:ext>
            </a:extLst>
          </p:cNvPr>
          <p:cNvSpPr txBox="1"/>
          <p:nvPr/>
        </p:nvSpPr>
        <p:spPr>
          <a:xfrm>
            <a:off x="8682362" y="3324225"/>
            <a:ext cx="3860302" cy="461665"/>
          </a:xfrm>
          <a:prstGeom prst="rect">
            <a:avLst/>
          </a:prstGeom>
          <a:noFill/>
        </p:spPr>
        <p:txBody>
          <a:bodyPr wrap="square" rtlCol="0">
            <a:spAutoFit/>
          </a:bodyPr>
          <a:lstStyle/>
          <a:p>
            <a:pPr algn="ctr"/>
            <a:r>
              <a:rPr lang="en-US" sz="2400" b="1" u="sng" dirty="0">
                <a:latin typeface="Calibri" panose="020F0502020204030204" pitchFamily="34" charset="0"/>
                <a:cs typeface="Calibri" panose="020F0502020204030204" pitchFamily="34" charset="0"/>
              </a:rPr>
              <a:t>Name of the first stop</a:t>
            </a:r>
            <a:endParaRPr lang="en-IN" sz="2400" b="1" u="sn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6371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AFB6AC34-1D6C-4AD3-8F14-8FD550E5A3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62112"/>
            <a:ext cx="5886450" cy="3533775"/>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60F8AE5B-7E9C-4E8F-805F-1A3F64C191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7530" y="1662111"/>
            <a:ext cx="5886450" cy="35337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27E6A2C-F6B1-41FE-BAFC-A45FFA46E784}"/>
              </a:ext>
            </a:extLst>
          </p:cNvPr>
          <p:cNvSpPr txBox="1"/>
          <p:nvPr/>
        </p:nvSpPr>
        <p:spPr>
          <a:xfrm>
            <a:off x="2197228" y="1264606"/>
            <a:ext cx="3860302" cy="461665"/>
          </a:xfrm>
          <a:prstGeom prst="rect">
            <a:avLst/>
          </a:prstGeom>
          <a:noFill/>
        </p:spPr>
        <p:txBody>
          <a:bodyPr wrap="square" rtlCol="0">
            <a:spAutoFit/>
          </a:bodyPr>
          <a:lstStyle/>
          <a:p>
            <a:pPr algn="ctr"/>
            <a:r>
              <a:rPr lang="en-US" sz="2400" b="1" u="sng" dirty="0">
                <a:latin typeface="Calibri" panose="020F0502020204030204" pitchFamily="34" charset="0"/>
                <a:cs typeface="Calibri" panose="020F0502020204030204" pitchFamily="34" charset="0"/>
              </a:rPr>
              <a:t>Name of the second stop</a:t>
            </a:r>
            <a:endParaRPr lang="en-IN" sz="2400" b="1" u="sng"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0A653197-1F72-46E2-93A2-02CF3B20535A}"/>
              </a:ext>
            </a:extLst>
          </p:cNvPr>
          <p:cNvSpPr txBox="1"/>
          <p:nvPr/>
        </p:nvSpPr>
        <p:spPr>
          <a:xfrm>
            <a:off x="8460420" y="1264606"/>
            <a:ext cx="3860302" cy="461665"/>
          </a:xfrm>
          <a:prstGeom prst="rect">
            <a:avLst/>
          </a:prstGeom>
          <a:noFill/>
        </p:spPr>
        <p:txBody>
          <a:bodyPr wrap="square" rtlCol="0">
            <a:spAutoFit/>
          </a:bodyPr>
          <a:lstStyle/>
          <a:p>
            <a:pPr algn="ctr"/>
            <a:r>
              <a:rPr lang="en-US" sz="2400" b="1" u="sng" dirty="0">
                <a:latin typeface="Calibri" panose="020F0502020204030204" pitchFamily="34" charset="0"/>
                <a:cs typeface="Calibri" panose="020F0502020204030204" pitchFamily="34" charset="0"/>
              </a:rPr>
              <a:t>Name of the third stop</a:t>
            </a:r>
            <a:endParaRPr lang="en-IN" sz="2400" b="1" u="sn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3065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038BA-2B4A-4A94-89DF-8680443492FD}"/>
              </a:ext>
            </a:extLst>
          </p:cNvPr>
          <p:cNvSpPr>
            <a:spLocks noGrp="1"/>
          </p:cNvSpPr>
          <p:nvPr>
            <p:ph type="title"/>
          </p:nvPr>
        </p:nvSpPr>
        <p:spPr/>
        <p:txBody>
          <a:bodyPr/>
          <a:lstStyle/>
          <a:p>
            <a:r>
              <a:rPr lang="en-US" dirty="0"/>
              <a:t>Heat Map(Correlation)</a:t>
            </a:r>
            <a:endParaRPr lang="en-IN" dirty="0"/>
          </a:p>
        </p:txBody>
      </p:sp>
    </p:spTree>
    <p:extLst>
      <p:ext uri="{BB962C8B-B14F-4D97-AF65-F5344CB8AC3E}">
        <p14:creationId xmlns:p14="http://schemas.microsoft.com/office/powerpoint/2010/main" val="1244752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8F5729F5-77E6-40AD-8B70-F5BECF8912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44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17D1D-0309-49BD-BA63-D86CFFE1FB27}"/>
              </a:ext>
            </a:extLst>
          </p:cNvPr>
          <p:cNvSpPr>
            <a:spLocks noGrp="1"/>
          </p:cNvSpPr>
          <p:nvPr>
            <p:ph type="title"/>
          </p:nvPr>
        </p:nvSpPr>
        <p:spPr/>
        <p:txBody>
          <a:bodyPr/>
          <a:lstStyle/>
          <a:p>
            <a:r>
              <a:rPr lang="en-US" dirty="0"/>
              <a:t>Relationship of the Flight price with other features.</a:t>
            </a:r>
            <a:endParaRPr lang="en-IN" dirty="0"/>
          </a:p>
        </p:txBody>
      </p:sp>
    </p:spTree>
    <p:extLst>
      <p:ext uri="{BB962C8B-B14F-4D97-AF65-F5344CB8AC3E}">
        <p14:creationId xmlns:p14="http://schemas.microsoft.com/office/powerpoint/2010/main" val="4071394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13CDDEFC-5113-4D49-BB22-B16973190D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772150" cy="3019425"/>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a:extLst>
              <a:ext uri="{FF2B5EF4-FFF2-40B4-BE49-F238E27FC236}">
                <a16:creationId xmlns:a16="http://schemas.microsoft.com/office/drawing/2014/main" id="{CDC6041F-3CD7-45C7-AB6E-CB97E7E97C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9850" y="0"/>
            <a:ext cx="5772150" cy="3019425"/>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00002B3B-5921-4584-A021-22FBDC549D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429000"/>
            <a:ext cx="5772150" cy="3019425"/>
          </a:xfrm>
          <a:prstGeom prst="rect">
            <a:avLst/>
          </a:prstGeom>
          <a:noFill/>
          <a:extLst>
            <a:ext uri="{909E8E84-426E-40DD-AFC4-6F175D3DCCD1}">
              <a14:hiddenFill xmlns:a14="http://schemas.microsoft.com/office/drawing/2010/main">
                <a:solidFill>
                  <a:srgbClr val="FFFFFF"/>
                </a:solidFill>
              </a14:hiddenFill>
            </a:ext>
          </a:extLst>
        </p:spPr>
      </p:pic>
      <p:pic>
        <p:nvPicPr>
          <p:cNvPr id="17416" name="Picture 8">
            <a:extLst>
              <a:ext uri="{FF2B5EF4-FFF2-40B4-BE49-F238E27FC236}">
                <a16:creationId xmlns:a16="http://schemas.microsoft.com/office/drawing/2014/main" id="{460208BC-034F-42CC-B0D0-3FB289814B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9850" y="3428999"/>
            <a:ext cx="5838825"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1290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D30BB92B-E633-4C43-BDAC-D9CA890406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5991223" cy="3019424"/>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a:extLst>
              <a:ext uri="{FF2B5EF4-FFF2-40B4-BE49-F238E27FC236}">
                <a16:creationId xmlns:a16="http://schemas.microsoft.com/office/drawing/2014/main" id="{244C8FD2-2156-49A8-BAB6-4A9990439D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9850" y="0"/>
            <a:ext cx="5772150" cy="3019425"/>
          </a:xfrm>
          <a:prstGeom prst="rect">
            <a:avLst/>
          </a:prstGeom>
          <a:noFill/>
          <a:extLst>
            <a:ext uri="{909E8E84-426E-40DD-AFC4-6F175D3DCCD1}">
              <a14:hiddenFill xmlns:a14="http://schemas.microsoft.com/office/drawing/2010/main">
                <a:solidFill>
                  <a:srgbClr val="FFFFFF"/>
                </a:solidFill>
              </a14:hiddenFill>
            </a:ext>
          </a:extLst>
        </p:spPr>
      </p:pic>
      <p:pic>
        <p:nvPicPr>
          <p:cNvPr id="18438" name="Picture 6">
            <a:extLst>
              <a:ext uri="{FF2B5EF4-FFF2-40B4-BE49-F238E27FC236}">
                <a16:creationId xmlns:a16="http://schemas.microsoft.com/office/drawing/2014/main" id="{54B616A4-3BD4-457E-86BE-D63D95640C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99" y="3429000"/>
            <a:ext cx="5848350" cy="3019425"/>
          </a:xfrm>
          <a:prstGeom prst="rect">
            <a:avLst/>
          </a:prstGeom>
          <a:noFill/>
          <a:extLst>
            <a:ext uri="{909E8E84-426E-40DD-AFC4-6F175D3DCCD1}">
              <a14:hiddenFill xmlns:a14="http://schemas.microsoft.com/office/drawing/2010/main">
                <a:solidFill>
                  <a:srgbClr val="FFFFFF"/>
                </a:solidFill>
              </a14:hiddenFill>
            </a:ext>
          </a:extLst>
        </p:spPr>
      </p:pic>
      <p:pic>
        <p:nvPicPr>
          <p:cNvPr id="18440" name="Picture 8">
            <a:extLst>
              <a:ext uri="{FF2B5EF4-FFF2-40B4-BE49-F238E27FC236}">
                <a16:creationId xmlns:a16="http://schemas.microsoft.com/office/drawing/2014/main" id="{C5582061-DF42-4CD3-A486-2340EB002B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1751" y="3428999"/>
            <a:ext cx="5848350"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112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F8B95-51F5-4513-AE5C-D6703E78FE68}"/>
              </a:ext>
            </a:extLst>
          </p:cNvPr>
          <p:cNvSpPr>
            <a:spLocks noGrp="1"/>
          </p:cNvSpPr>
          <p:nvPr>
            <p:ph type="title"/>
          </p:nvPr>
        </p:nvSpPr>
        <p:spPr/>
        <p:txBody>
          <a:bodyPr/>
          <a:lstStyle/>
          <a:p>
            <a:r>
              <a:rPr lang="en-US" dirty="0">
                <a:solidFill>
                  <a:schemeClr val="bg1"/>
                </a:solidFill>
              </a:rPr>
              <a:t>Problem Statement </a:t>
            </a:r>
            <a:endParaRPr lang="en-IN" dirty="0">
              <a:solidFill>
                <a:schemeClr val="bg1"/>
              </a:solidFill>
            </a:endParaRPr>
          </a:p>
        </p:txBody>
      </p:sp>
      <p:sp>
        <p:nvSpPr>
          <p:cNvPr id="6" name="Content Placeholder 2">
            <a:extLst>
              <a:ext uri="{FF2B5EF4-FFF2-40B4-BE49-F238E27FC236}">
                <a16:creationId xmlns:a16="http://schemas.microsoft.com/office/drawing/2014/main" id="{BAF33664-50F0-442E-9D69-1CDD4749EA50}"/>
              </a:ext>
            </a:extLst>
          </p:cNvPr>
          <p:cNvSpPr>
            <a:spLocks noGrp="1"/>
          </p:cNvSpPr>
          <p:nvPr>
            <p:ph idx="1"/>
          </p:nvPr>
        </p:nvSpPr>
        <p:spPr>
          <a:xfrm>
            <a:off x="1" y="2737199"/>
            <a:ext cx="12191999" cy="2536138"/>
          </a:xfrm>
        </p:spPr>
        <p:txBody>
          <a:bodyPr>
            <a:normAutofit fontScale="92500" lnSpcReduction="20000"/>
          </a:bodyPr>
          <a:lstStyle/>
          <a:p>
            <a:pPr marL="0" indent="0" algn="just">
              <a:lnSpc>
                <a:spcPct val="107000"/>
              </a:lnSpc>
              <a:spcAft>
                <a:spcPts val="800"/>
              </a:spcAft>
              <a:buNone/>
            </a:pPr>
            <a:r>
              <a:rPr lang="en-IN" sz="2200" b="1" u="sng" dirty="0">
                <a:effectLst/>
                <a:latin typeface="Calibri" panose="020F0502020204030204" pitchFamily="34" charset="0"/>
                <a:ea typeface="Calibri" panose="020F0502020204030204" pitchFamily="34" charset="0"/>
                <a:cs typeface="Times New Roman" panose="02020603050405020304" pitchFamily="18" charset="0"/>
              </a:rPr>
              <a:t>Data collection:</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q"/>
            </a:pPr>
            <a:r>
              <a:rPr lang="en-IN" sz="1900" dirty="0">
                <a:effectLst/>
                <a:latin typeface="Calibri" panose="020F0502020204030204" pitchFamily="34" charset="0"/>
                <a:ea typeface="Calibri" panose="020F0502020204030204" pitchFamily="34" charset="0"/>
                <a:cs typeface="Times New Roman" panose="02020603050405020304" pitchFamily="18" charset="0"/>
              </a:rPr>
              <a:t>You have to scrape at least 1500 rows of data. You can scrape more data as well, it’s up to you, More the data better the model.</a:t>
            </a:r>
          </a:p>
          <a:p>
            <a:pPr algn="just">
              <a:buFont typeface="Wingdings" panose="05000000000000000000" pitchFamily="2" charset="2"/>
              <a:buChar char="q"/>
            </a:pPr>
            <a:r>
              <a:rPr lang="en-IN" sz="1900" dirty="0">
                <a:effectLst/>
                <a:latin typeface="Calibri" panose="020F0502020204030204" pitchFamily="34" charset="0"/>
                <a:ea typeface="Calibri" panose="020F0502020204030204" pitchFamily="34" charset="0"/>
                <a:cs typeface="Times New Roman" panose="02020603050405020304" pitchFamily="18" charset="0"/>
              </a:rPr>
              <a:t>You have to scrape the data of flights from different websites (yatra.com, skyscanner.com, official websites of airlines, etc). The number of columns for data doesn’t have limit, it’s up to you and your creativity. Generally, these columns are airline name, date of journey, source, destination, route, departure time, arrival time, duration, total stops and the target variable price. You can make changes to it, you can add or you can remove some columns, it completely depends on the website from which you are fetching the data.</a:t>
            </a:r>
            <a:endParaRPr lang="en-IN" sz="1700" dirty="0">
              <a:solidFill>
                <a:schemeClr val="tx1"/>
              </a:solidFill>
            </a:endParaRPr>
          </a:p>
        </p:txBody>
      </p:sp>
    </p:spTree>
    <p:extLst>
      <p:ext uri="{BB962C8B-B14F-4D97-AF65-F5344CB8AC3E}">
        <p14:creationId xmlns:p14="http://schemas.microsoft.com/office/powerpoint/2010/main" val="2285778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id="{FD4D5DCC-A75D-4155-A9B6-DDAD93153E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848350" cy="3019425"/>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a:extLst>
              <a:ext uri="{FF2B5EF4-FFF2-40B4-BE49-F238E27FC236}">
                <a16:creationId xmlns:a16="http://schemas.microsoft.com/office/drawing/2014/main" id="{CA45FF2E-A7FA-44C8-BA64-F6ABD7B7BD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3650" y="-1"/>
            <a:ext cx="5848350" cy="3019425"/>
          </a:xfrm>
          <a:prstGeom prst="rect">
            <a:avLst/>
          </a:prstGeom>
          <a:noFill/>
          <a:extLst>
            <a:ext uri="{909E8E84-426E-40DD-AFC4-6F175D3DCCD1}">
              <a14:hiddenFill xmlns:a14="http://schemas.microsoft.com/office/drawing/2010/main">
                <a:solidFill>
                  <a:srgbClr val="FFFFFF"/>
                </a:solidFill>
              </a14:hiddenFill>
            </a:ext>
          </a:extLst>
        </p:spPr>
      </p:pic>
      <p:pic>
        <p:nvPicPr>
          <p:cNvPr id="19462" name="Picture 6">
            <a:extLst>
              <a:ext uri="{FF2B5EF4-FFF2-40B4-BE49-F238E27FC236}">
                <a16:creationId xmlns:a16="http://schemas.microsoft.com/office/drawing/2014/main" id="{56AFBD2E-CACE-4837-A2A8-E91472B874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366349"/>
            <a:ext cx="5924550" cy="3019425"/>
          </a:xfrm>
          <a:prstGeom prst="rect">
            <a:avLst/>
          </a:prstGeom>
          <a:noFill/>
          <a:extLst>
            <a:ext uri="{909E8E84-426E-40DD-AFC4-6F175D3DCCD1}">
              <a14:hiddenFill xmlns:a14="http://schemas.microsoft.com/office/drawing/2010/main">
                <a:solidFill>
                  <a:srgbClr val="FFFFFF"/>
                </a:solidFill>
              </a14:hiddenFill>
            </a:ext>
          </a:extLst>
        </p:spPr>
      </p:pic>
      <p:pic>
        <p:nvPicPr>
          <p:cNvPr id="19464" name="Picture 8">
            <a:extLst>
              <a:ext uri="{FF2B5EF4-FFF2-40B4-BE49-F238E27FC236}">
                <a16:creationId xmlns:a16="http://schemas.microsoft.com/office/drawing/2014/main" id="{1E0E8D37-2973-414A-B4C6-21C652FBFF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3650" y="3366348"/>
            <a:ext cx="5848350"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3480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10A851C4-3C2A-411A-8127-2365ECFE85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848350" cy="3019425"/>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a:extLst>
              <a:ext uri="{FF2B5EF4-FFF2-40B4-BE49-F238E27FC236}">
                <a16:creationId xmlns:a16="http://schemas.microsoft.com/office/drawing/2014/main" id="{2DF23FD9-30BA-4E9F-93E5-56ED6896D6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7452" y="3429000"/>
            <a:ext cx="5867400" cy="3019425"/>
          </a:xfrm>
          <a:prstGeom prst="rect">
            <a:avLst/>
          </a:prstGeom>
          <a:noFill/>
          <a:extLst>
            <a:ext uri="{909E8E84-426E-40DD-AFC4-6F175D3DCCD1}">
              <a14:hiddenFill xmlns:a14="http://schemas.microsoft.com/office/drawing/2010/main">
                <a:solidFill>
                  <a:srgbClr val="FFFFFF"/>
                </a:solidFill>
              </a14:hiddenFill>
            </a:ext>
          </a:extLst>
        </p:spPr>
      </p:pic>
      <p:pic>
        <p:nvPicPr>
          <p:cNvPr id="20486" name="Picture 6">
            <a:extLst>
              <a:ext uri="{FF2B5EF4-FFF2-40B4-BE49-F238E27FC236}">
                <a16:creationId xmlns:a16="http://schemas.microsoft.com/office/drawing/2014/main" id="{97B1242A-473E-41A7-B3C7-0C50DFDC50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7452" y="28807"/>
            <a:ext cx="5924550" cy="3019425"/>
          </a:xfrm>
          <a:prstGeom prst="rect">
            <a:avLst/>
          </a:prstGeom>
          <a:noFill/>
          <a:extLst>
            <a:ext uri="{909E8E84-426E-40DD-AFC4-6F175D3DCCD1}">
              <a14:hiddenFill xmlns:a14="http://schemas.microsoft.com/office/drawing/2010/main">
                <a:solidFill>
                  <a:srgbClr val="FFFFFF"/>
                </a:solidFill>
              </a14:hiddenFill>
            </a:ext>
          </a:extLst>
        </p:spPr>
      </p:pic>
      <p:pic>
        <p:nvPicPr>
          <p:cNvPr id="20488" name="Picture 8">
            <a:extLst>
              <a:ext uri="{FF2B5EF4-FFF2-40B4-BE49-F238E27FC236}">
                <a16:creationId xmlns:a16="http://schemas.microsoft.com/office/drawing/2014/main" id="{1C7EFFAC-22C2-49DA-A460-A6FDA0BEA9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350073"/>
            <a:ext cx="5924550"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001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70A4C1D6-6B61-4420-92DB-90A5B38BFD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2300" y="0"/>
            <a:ext cx="5867400" cy="3019425"/>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a:extLst>
              <a:ext uri="{FF2B5EF4-FFF2-40B4-BE49-F238E27FC236}">
                <a16:creationId xmlns:a16="http://schemas.microsoft.com/office/drawing/2014/main" id="{244A36F4-4A8E-4979-8D5F-3FAE41C993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5356" y="3353402"/>
            <a:ext cx="4572000" cy="3400425"/>
          </a:xfrm>
          <a:prstGeom prst="rect">
            <a:avLst/>
          </a:prstGeom>
          <a:noFill/>
          <a:extLst>
            <a:ext uri="{909E8E84-426E-40DD-AFC4-6F175D3DCCD1}">
              <a14:hiddenFill xmlns:a14="http://schemas.microsoft.com/office/drawing/2010/main">
                <a:solidFill>
                  <a:srgbClr val="FFFFFF"/>
                </a:solidFill>
              </a14:hiddenFill>
            </a:ext>
          </a:extLst>
        </p:spPr>
      </p:pic>
      <p:pic>
        <p:nvPicPr>
          <p:cNvPr id="21510" name="Picture 6">
            <a:extLst>
              <a:ext uri="{FF2B5EF4-FFF2-40B4-BE49-F238E27FC236}">
                <a16:creationId xmlns:a16="http://schemas.microsoft.com/office/drawing/2014/main" id="{8AEC1CB9-845D-44F7-A704-C83DDE3E87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795" y="3353402"/>
            <a:ext cx="4514850" cy="34004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AE21F6B-ACE8-4100-A953-45DB516FB7BC}"/>
              </a:ext>
            </a:extLst>
          </p:cNvPr>
          <p:cNvSpPr txBox="1"/>
          <p:nvPr/>
        </p:nvSpPr>
        <p:spPr>
          <a:xfrm>
            <a:off x="4165849" y="2955581"/>
            <a:ext cx="3860302" cy="461665"/>
          </a:xfrm>
          <a:prstGeom prst="rect">
            <a:avLst/>
          </a:prstGeom>
          <a:noFill/>
        </p:spPr>
        <p:txBody>
          <a:bodyPr wrap="square" rtlCol="0">
            <a:spAutoFit/>
          </a:bodyPr>
          <a:lstStyle/>
          <a:p>
            <a:pPr algn="ctr"/>
            <a:r>
              <a:rPr lang="en-US" sz="2400" b="1" u="sng" dirty="0">
                <a:latin typeface="Calibri" panose="020F0502020204030204" pitchFamily="34" charset="0"/>
                <a:cs typeface="Calibri" panose="020F0502020204030204" pitchFamily="34" charset="0"/>
              </a:rPr>
              <a:t>Box plots</a:t>
            </a:r>
            <a:endParaRPr lang="en-IN" sz="2400" b="1" u="sn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40595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a:extLst>
              <a:ext uri="{FF2B5EF4-FFF2-40B4-BE49-F238E27FC236}">
                <a16:creationId xmlns:a16="http://schemas.microsoft.com/office/drawing/2014/main" id="{BF26F34B-8EF2-4D41-9531-6212BD000B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0" cy="3409950"/>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a:extLst>
              <a:ext uri="{FF2B5EF4-FFF2-40B4-BE49-F238E27FC236}">
                <a16:creationId xmlns:a16="http://schemas.microsoft.com/office/drawing/2014/main" id="{25647452-2BC5-4D4D-8CC0-B0D707F1EC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0"/>
            <a:ext cx="4572000" cy="3409950"/>
          </a:xfrm>
          <a:prstGeom prst="rect">
            <a:avLst/>
          </a:prstGeom>
          <a:noFill/>
          <a:extLst>
            <a:ext uri="{909E8E84-426E-40DD-AFC4-6F175D3DCCD1}">
              <a14:hiddenFill xmlns:a14="http://schemas.microsoft.com/office/drawing/2010/main">
                <a:solidFill>
                  <a:srgbClr val="FFFFFF"/>
                </a:solidFill>
              </a14:hiddenFill>
            </a:ext>
          </a:extLst>
        </p:spPr>
      </p:pic>
      <p:pic>
        <p:nvPicPr>
          <p:cNvPr id="22534" name="Picture 6">
            <a:extLst>
              <a:ext uri="{FF2B5EF4-FFF2-40B4-BE49-F238E27FC236}">
                <a16:creationId xmlns:a16="http://schemas.microsoft.com/office/drawing/2014/main" id="{2E996590-53C4-4C36-81BA-A880DDDD1B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409950"/>
            <a:ext cx="4572000" cy="3409950"/>
          </a:xfrm>
          <a:prstGeom prst="rect">
            <a:avLst/>
          </a:prstGeom>
          <a:noFill/>
          <a:extLst>
            <a:ext uri="{909E8E84-426E-40DD-AFC4-6F175D3DCCD1}">
              <a14:hiddenFill xmlns:a14="http://schemas.microsoft.com/office/drawing/2010/main">
                <a:solidFill>
                  <a:srgbClr val="FFFFFF"/>
                </a:solidFill>
              </a14:hiddenFill>
            </a:ext>
          </a:extLst>
        </p:spPr>
      </p:pic>
      <p:pic>
        <p:nvPicPr>
          <p:cNvPr id="22536" name="Picture 8">
            <a:extLst>
              <a:ext uri="{FF2B5EF4-FFF2-40B4-BE49-F238E27FC236}">
                <a16:creationId xmlns:a16="http://schemas.microsoft.com/office/drawing/2014/main" id="{4D38EDC2-155A-4A5D-83FE-EE203BB9B5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3448051"/>
            <a:ext cx="4572000" cy="340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543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a:extLst>
              <a:ext uri="{FF2B5EF4-FFF2-40B4-BE49-F238E27FC236}">
                <a16:creationId xmlns:a16="http://schemas.microsoft.com/office/drawing/2014/main" id="{4CC7E088-F62A-441F-942F-7022F105BB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0" cy="3409950"/>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a:extLst>
              <a:ext uri="{FF2B5EF4-FFF2-40B4-BE49-F238E27FC236}">
                <a16:creationId xmlns:a16="http://schemas.microsoft.com/office/drawing/2014/main" id="{E0CE07FE-43F4-4248-AB8F-EDA04B7857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0"/>
            <a:ext cx="4572000" cy="3409950"/>
          </a:xfrm>
          <a:prstGeom prst="rect">
            <a:avLst/>
          </a:prstGeom>
          <a:noFill/>
          <a:extLst>
            <a:ext uri="{909E8E84-426E-40DD-AFC4-6F175D3DCCD1}">
              <a14:hiddenFill xmlns:a14="http://schemas.microsoft.com/office/drawing/2010/main">
                <a:solidFill>
                  <a:srgbClr val="FFFFFF"/>
                </a:solidFill>
              </a14:hiddenFill>
            </a:ext>
          </a:extLst>
        </p:spPr>
      </p:pic>
      <p:pic>
        <p:nvPicPr>
          <p:cNvPr id="23558" name="Picture 6">
            <a:extLst>
              <a:ext uri="{FF2B5EF4-FFF2-40B4-BE49-F238E27FC236}">
                <a16:creationId xmlns:a16="http://schemas.microsoft.com/office/drawing/2014/main" id="{46C273F2-C100-4768-9344-B5B34413C3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457575"/>
            <a:ext cx="4600575" cy="3400425"/>
          </a:xfrm>
          <a:prstGeom prst="rect">
            <a:avLst/>
          </a:prstGeom>
          <a:noFill/>
          <a:extLst>
            <a:ext uri="{909E8E84-426E-40DD-AFC4-6F175D3DCCD1}">
              <a14:hiddenFill xmlns:a14="http://schemas.microsoft.com/office/drawing/2010/main">
                <a:solidFill>
                  <a:srgbClr val="FFFFFF"/>
                </a:solidFill>
              </a14:hiddenFill>
            </a:ext>
          </a:extLst>
        </p:spPr>
      </p:pic>
      <p:pic>
        <p:nvPicPr>
          <p:cNvPr id="23560" name="Picture 8">
            <a:extLst>
              <a:ext uri="{FF2B5EF4-FFF2-40B4-BE49-F238E27FC236}">
                <a16:creationId xmlns:a16="http://schemas.microsoft.com/office/drawing/2014/main" id="{932B6B0B-FF7B-47D2-BD3C-A29601F9B8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39025" y="3457575"/>
            <a:ext cx="4752975" cy="3400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92901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2AEE5-D1DB-4B24-B2C8-AD2EAA5BDA37}"/>
              </a:ext>
            </a:extLst>
          </p:cNvPr>
          <p:cNvSpPr>
            <a:spLocks noGrp="1"/>
          </p:cNvSpPr>
          <p:nvPr>
            <p:ph type="title"/>
          </p:nvPr>
        </p:nvSpPr>
        <p:spPr/>
        <p:txBody>
          <a:bodyPr/>
          <a:lstStyle/>
          <a:p>
            <a:r>
              <a:rPr lang="en-US" dirty="0"/>
              <a:t>Steps and assumption.</a:t>
            </a:r>
            <a:endParaRPr lang="en-IN" dirty="0"/>
          </a:p>
        </p:txBody>
      </p:sp>
      <p:sp>
        <p:nvSpPr>
          <p:cNvPr id="3" name="Content Placeholder 2">
            <a:extLst>
              <a:ext uri="{FF2B5EF4-FFF2-40B4-BE49-F238E27FC236}">
                <a16:creationId xmlns:a16="http://schemas.microsoft.com/office/drawing/2014/main" id="{9E40255C-8224-4774-87D2-7D68715462F1}"/>
              </a:ext>
            </a:extLst>
          </p:cNvPr>
          <p:cNvSpPr>
            <a:spLocks noGrp="1"/>
          </p:cNvSpPr>
          <p:nvPr>
            <p:ph idx="1"/>
          </p:nvPr>
        </p:nvSpPr>
        <p:spPr>
          <a:xfrm>
            <a:off x="0" y="2459114"/>
            <a:ext cx="12192000" cy="2512381"/>
          </a:xfrm>
        </p:spPr>
        <p:txBody>
          <a:bodyPr/>
          <a:lstStyle/>
          <a:p>
            <a:pPr lvl="0">
              <a:lnSpc>
                <a:spcPct val="107000"/>
              </a:lnSpc>
              <a:buFont typeface="Wingdings" panose="05000000000000000000" pitchFamily="2" charset="2"/>
              <a:buChar char="q"/>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the column date of journey(weekdays), the numbers represent the following days of week, i.e., Friday is represented by 0, Saturday by 1, Sunday by 2, Monday by 3, Tuesday by 4, Wednesday by 5 and Thursday by 6.</a:t>
            </a:r>
          </a:p>
          <a:p>
            <a:pPr lvl="0">
              <a:lnSpc>
                <a:spcPct val="107000"/>
              </a:lnSpc>
              <a:buFont typeface="Wingdings" panose="05000000000000000000" pitchFamily="2" charset="2"/>
              <a:buChar char="q"/>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non-stop in total number of stops is replaced by 0.</a:t>
            </a:r>
          </a:p>
          <a:p>
            <a:pPr lvl="0">
              <a:lnSpc>
                <a:spcPct val="107000"/>
              </a:lnSpc>
              <a:buFont typeface="Wingdings" panose="05000000000000000000" pitchFamily="2" charset="2"/>
              <a:buChar char="q"/>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the column Airline name ‘air </a:t>
            </a:r>
            <a:r>
              <a:rPr lang="en-IN"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asia</a:t>
            </a: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a:t>
            </a:r>
            <a:r>
              <a:rPr lang="en-IN"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airasia</a:t>
            </a: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are the same.</a:t>
            </a:r>
          </a:p>
          <a:p>
            <a:pPr lvl="0">
              <a:lnSpc>
                <a:spcPct val="107000"/>
              </a:lnSpc>
              <a:buFont typeface="Wingdings" panose="05000000000000000000" pitchFamily="2" charset="2"/>
              <a:buChar char="q"/>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name of the city Bengaluru and Bangalore are the same.</a:t>
            </a:r>
          </a:p>
          <a:p>
            <a:pPr lvl="0">
              <a:lnSpc>
                <a:spcPct val="107000"/>
              </a:lnSpc>
              <a:spcAft>
                <a:spcPts val="800"/>
              </a:spcAft>
              <a:buFont typeface="Wingdings" panose="05000000000000000000" pitchFamily="2" charset="2"/>
              <a:buChar char="q"/>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date of scrapping the data from the web was 6</a:t>
            </a:r>
            <a:r>
              <a:rPr lang="en-IN" sz="1800" baseline="30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a:t>
            </a: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October 2021</a:t>
            </a:r>
          </a:p>
          <a:p>
            <a:pPr marL="651510" indent="-285750">
              <a:lnSpc>
                <a:spcPct val="107000"/>
              </a:lnSpc>
              <a:buFont typeface="Wingdings" panose="05000000000000000000" pitchFamily="2" charset="2"/>
              <a:buChar char="q"/>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72219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787E-E047-4C49-BB6F-08053C1E5BD3}"/>
              </a:ext>
            </a:extLst>
          </p:cNvPr>
          <p:cNvSpPr>
            <a:spLocks noGrp="1"/>
          </p:cNvSpPr>
          <p:nvPr>
            <p:ph type="title"/>
          </p:nvPr>
        </p:nvSpPr>
        <p:spPr/>
        <p:txBody>
          <a:bodyPr/>
          <a:lstStyle/>
          <a:p>
            <a:r>
              <a:rPr lang="en-US" dirty="0"/>
              <a:t>Model selection</a:t>
            </a:r>
            <a:endParaRPr lang="en-IN" dirty="0"/>
          </a:p>
        </p:txBody>
      </p:sp>
      <p:sp>
        <p:nvSpPr>
          <p:cNvPr id="3" name="Content Placeholder 2">
            <a:extLst>
              <a:ext uri="{FF2B5EF4-FFF2-40B4-BE49-F238E27FC236}">
                <a16:creationId xmlns:a16="http://schemas.microsoft.com/office/drawing/2014/main" id="{935D0D10-F6B7-4D58-8919-8DF1D393A4A0}"/>
              </a:ext>
            </a:extLst>
          </p:cNvPr>
          <p:cNvSpPr>
            <a:spLocks noGrp="1"/>
          </p:cNvSpPr>
          <p:nvPr>
            <p:ph idx="1"/>
          </p:nvPr>
        </p:nvSpPr>
        <p:spPr>
          <a:xfrm>
            <a:off x="0" y="2275027"/>
            <a:ext cx="8761412" cy="441541"/>
          </a:xfrm>
        </p:spPr>
        <p:txBody>
          <a:bodyPr/>
          <a:lstStyle/>
          <a:p>
            <a:pPr marL="0" indent="0">
              <a:buNone/>
            </a:pPr>
            <a:r>
              <a:rPr lang="en-US" b="1" u="sng" dirty="0">
                <a:solidFill>
                  <a:schemeClr val="tx1"/>
                </a:solidFill>
                <a:latin typeface="Calibri" panose="020F0502020204030204" pitchFamily="34" charset="0"/>
                <a:cs typeface="Calibri" panose="020F0502020204030204" pitchFamily="34" charset="0"/>
              </a:rPr>
              <a:t>Linear Regression</a:t>
            </a:r>
            <a:endParaRPr lang="en-IN" b="1" u="sng" dirty="0">
              <a:solidFill>
                <a:schemeClr val="tx1"/>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6CF8CAC5-6717-4236-B90A-83EA2EB4FD00}"/>
              </a:ext>
            </a:extLst>
          </p:cNvPr>
          <p:cNvPicPr>
            <a:picLocks noChangeAspect="1"/>
          </p:cNvPicPr>
          <p:nvPr/>
        </p:nvPicPr>
        <p:blipFill>
          <a:blip r:embed="rId2"/>
          <a:stretch>
            <a:fillRect/>
          </a:stretch>
        </p:blipFill>
        <p:spPr>
          <a:xfrm>
            <a:off x="-1" y="2602329"/>
            <a:ext cx="12192001" cy="4114755"/>
          </a:xfrm>
          <a:prstGeom prst="rect">
            <a:avLst/>
          </a:prstGeom>
        </p:spPr>
      </p:pic>
    </p:spTree>
    <p:extLst>
      <p:ext uri="{BB962C8B-B14F-4D97-AF65-F5344CB8AC3E}">
        <p14:creationId xmlns:p14="http://schemas.microsoft.com/office/powerpoint/2010/main" val="22964954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787E-E047-4C49-BB6F-08053C1E5BD3}"/>
              </a:ext>
            </a:extLst>
          </p:cNvPr>
          <p:cNvSpPr>
            <a:spLocks noGrp="1"/>
          </p:cNvSpPr>
          <p:nvPr>
            <p:ph type="title"/>
          </p:nvPr>
        </p:nvSpPr>
        <p:spPr/>
        <p:txBody>
          <a:bodyPr/>
          <a:lstStyle/>
          <a:p>
            <a:r>
              <a:rPr lang="en-US" dirty="0"/>
              <a:t>Model selection</a:t>
            </a:r>
            <a:endParaRPr lang="en-IN" dirty="0"/>
          </a:p>
        </p:txBody>
      </p:sp>
      <p:sp>
        <p:nvSpPr>
          <p:cNvPr id="3" name="Content Placeholder 2">
            <a:extLst>
              <a:ext uri="{FF2B5EF4-FFF2-40B4-BE49-F238E27FC236}">
                <a16:creationId xmlns:a16="http://schemas.microsoft.com/office/drawing/2014/main" id="{935D0D10-F6B7-4D58-8919-8DF1D393A4A0}"/>
              </a:ext>
            </a:extLst>
          </p:cNvPr>
          <p:cNvSpPr>
            <a:spLocks noGrp="1"/>
          </p:cNvSpPr>
          <p:nvPr>
            <p:ph idx="1"/>
          </p:nvPr>
        </p:nvSpPr>
        <p:spPr>
          <a:xfrm>
            <a:off x="0" y="2275027"/>
            <a:ext cx="8761412" cy="441541"/>
          </a:xfrm>
        </p:spPr>
        <p:txBody>
          <a:bodyPr/>
          <a:lstStyle/>
          <a:p>
            <a:pPr marL="0" indent="0">
              <a:buNone/>
            </a:pPr>
            <a:r>
              <a:rPr lang="en-US" b="1" u="sng" dirty="0">
                <a:solidFill>
                  <a:schemeClr val="tx1"/>
                </a:solidFill>
                <a:latin typeface="Calibri" panose="020F0502020204030204" pitchFamily="34" charset="0"/>
                <a:cs typeface="Calibri" panose="020F0502020204030204" pitchFamily="34" charset="0"/>
              </a:rPr>
              <a:t>Decision Tree Regressor</a:t>
            </a:r>
          </a:p>
        </p:txBody>
      </p:sp>
      <p:pic>
        <p:nvPicPr>
          <p:cNvPr id="5" name="Picture 4">
            <a:extLst>
              <a:ext uri="{FF2B5EF4-FFF2-40B4-BE49-F238E27FC236}">
                <a16:creationId xmlns:a16="http://schemas.microsoft.com/office/drawing/2014/main" id="{D659BB4D-B177-4BC9-9AAB-725732D8B9FA}"/>
              </a:ext>
            </a:extLst>
          </p:cNvPr>
          <p:cNvPicPr>
            <a:picLocks noChangeAspect="1"/>
          </p:cNvPicPr>
          <p:nvPr/>
        </p:nvPicPr>
        <p:blipFill>
          <a:blip r:embed="rId2"/>
          <a:stretch>
            <a:fillRect/>
          </a:stretch>
        </p:blipFill>
        <p:spPr>
          <a:xfrm>
            <a:off x="0" y="2627791"/>
            <a:ext cx="12192000" cy="4141432"/>
          </a:xfrm>
          <a:prstGeom prst="rect">
            <a:avLst/>
          </a:prstGeom>
        </p:spPr>
      </p:pic>
    </p:spTree>
    <p:extLst>
      <p:ext uri="{BB962C8B-B14F-4D97-AF65-F5344CB8AC3E}">
        <p14:creationId xmlns:p14="http://schemas.microsoft.com/office/powerpoint/2010/main" val="6169774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787E-E047-4C49-BB6F-08053C1E5BD3}"/>
              </a:ext>
            </a:extLst>
          </p:cNvPr>
          <p:cNvSpPr>
            <a:spLocks noGrp="1"/>
          </p:cNvSpPr>
          <p:nvPr>
            <p:ph type="title"/>
          </p:nvPr>
        </p:nvSpPr>
        <p:spPr/>
        <p:txBody>
          <a:bodyPr/>
          <a:lstStyle/>
          <a:p>
            <a:r>
              <a:rPr lang="en-US" dirty="0"/>
              <a:t>Model selection</a:t>
            </a:r>
            <a:endParaRPr lang="en-IN" dirty="0"/>
          </a:p>
        </p:txBody>
      </p:sp>
      <p:sp>
        <p:nvSpPr>
          <p:cNvPr id="3" name="Content Placeholder 2">
            <a:extLst>
              <a:ext uri="{FF2B5EF4-FFF2-40B4-BE49-F238E27FC236}">
                <a16:creationId xmlns:a16="http://schemas.microsoft.com/office/drawing/2014/main" id="{935D0D10-F6B7-4D58-8919-8DF1D393A4A0}"/>
              </a:ext>
            </a:extLst>
          </p:cNvPr>
          <p:cNvSpPr>
            <a:spLocks noGrp="1"/>
          </p:cNvSpPr>
          <p:nvPr>
            <p:ph idx="1"/>
          </p:nvPr>
        </p:nvSpPr>
        <p:spPr>
          <a:xfrm>
            <a:off x="0" y="2275027"/>
            <a:ext cx="8761412" cy="441541"/>
          </a:xfrm>
        </p:spPr>
        <p:txBody>
          <a:bodyPr/>
          <a:lstStyle/>
          <a:p>
            <a:pPr marL="0" indent="0">
              <a:buNone/>
            </a:pPr>
            <a:r>
              <a:rPr lang="en-US" b="1" u="sng" dirty="0">
                <a:solidFill>
                  <a:schemeClr val="tx1"/>
                </a:solidFill>
                <a:latin typeface="Calibri" panose="020F0502020204030204" pitchFamily="34" charset="0"/>
                <a:cs typeface="Calibri" panose="020F0502020204030204" pitchFamily="34" charset="0"/>
              </a:rPr>
              <a:t>Random Forest Regressor</a:t>
            </a:r>
          </a:p>
        </p:txBody>
      </p:sp>
      <p:pic>
        <p:nvPicPr>
          <p:cNvPr id="6" name="Picture 5">
            <a:extLst>
              <a:ext uri="{FF2B5EF4-FFF2-40B4-BE49-F238E27FC236}">
                <a16:creationId xmlns:a16="http://schemas.microsoft.com/office/drawing/2014/main" id="{DB99F456-75FA-495E-88BE-6C24BD76B2B4}"/>
              </a:ext>
            </a:extLst>
          </p:cNvPr>
          <p:cNvPicPr>
            <a:picLocks noChangeAspect="1"/>
          </p:cNvPicPr>
          <p:nvPr/>
        </p:nvPicPr>
        <p:blipFill>
          <a:blip r:embed="rId2"/>
          <a:stretch>
            <a:fillRect/>
          </a:stretch>
        </p:blipFill>
        <p:spPr>
          <a:xfrm>
            <a:off x="0" y="2644769"/>
            <a:ext cx="12192000" cy="4054042"/>
          </a:xfrm>
          <a:prstGeom prst="rect">
            <a:avLst/>
          </a:prstGeom>
        </p:spPr>
      </p:pic>
    </p:spTree>
    <p:extLst>
      <p:ext uri="{BB962C8B-B14F-4D97-AF65-F5344CB8AC3E}">
        <p14:creationId xmlns:p14="http://schemas.microsoft.com/office/powerpoint/2010/main" val="23534542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787E-E047-4C49-BB6F-08053C1E5BD3}"/>
              </a:ext>
            </a:extLst>
          </p:cNvPr>
          <p:cNvSpPr>
            <a:spLocks noGrp="1"/>
          </p:cNvSpPr>
          <p:nvPr>
            <p:ph type="title"/>
          </p:nvPr>
        </p:nvSpPr>
        <p:spPr/>
        <p:txBody>
          <a:bodyPr/>
          <a:lstStyle/>
          <a:p>
            <a:r>
              <a:rPr lang="en-US" dirty="0"/>
              <a:t>Model selection</a:t>
            </a:r>
            <a:endParaRPr lang="en-IN" dirty="0"/>
          </a:p>
        </p:txBody>
      </p:sp>
      <p:sp>
        <p:nvSpPr>
          <p:cNvPr id="3" name="Content Placeholder 2">
            <a:extLst>
              <a:ext uri="{FF2B5EF4-FFF2-40B4-BE49-F238E27FC236}">
                <a16:creationId xmlns:a16="http://schemas.microsoft.com/office/drawing/2014/main" id="{935D0D10-F6B7-4D58-8919-8DF1D393A4A0}"/>
              </a:ext>
            </a:extLst>
          </p:cNvPr>
          <p:cNvSpPr>
            <a:spLocks noGrp="1"/>
          </p:cNvSpPr>
          <p:nvPr>
            <p:ph idx="1"/>
          </p:nvPr>
        </p:nvSpPr>
        <p:spPr>
          <a:xfrm>
            <a:off x="0" y="2275027"/>
            <a:ext cx="8761412" cy="441541"/>
          </a:xfrm>
        </p:spPr>
        <p:txBody>
          <a:bodyPr/>
          <a:lstStyle/>
          <a:p>
            <a:pPr marL="0" indent="0">
              <a:buNone/>
            </a:pPr>
            <a:r>
              <a:rPr lang="en-US" b="1" u="sng" dirty="0" err="1">
                <a:solidFill>
                  <a:schemeClr val="tx1"/>
                </a:solidFill>
                <a:latin typeface="Calibri" panose="020F0502020204030204" pitchFamily="34" charset="0"/>
                <a:cs typeface="Calibri" panose="020F0502020204030204" pitchFamily="34" charset="0"/>
              </a:rPr>
              <a:t>KNNeighbors</a:t>
            </a:r>
            <a:r>
              <a:rPr lang="en-US" b="1" u="sng" dirty="0">
                <a:solidFill>
                  <a:schemeClr val="tx1"/>
                </a:solidFill>
                <a:latin typeface="Calibri" panose="020F0502020204030204" pitchFamily="34" charset="0"/>
                <a:cs typeface="Calibri" panose="020F0502020204030204" pitchFamily="34" charset="0"/>
              </a:rPr>
              <a:t> Regressor</a:t>
            </a:r>
          </a:p>
        </p:txBody>
      </p:sp>
      <p:pic>
        <p:nvPicPr>
          <p:cNvPr id="5" name="Picture 4">
            <a:extLst>
              <a:ext uri="{FF2B5EF4-FFF2-40B4-BE49-F238E27FC236}">
                <a16:creationId xmlns:a16="http://schemas.microsoft.com/office/drawing/2014/main" id="{2EA6D9FF-E30F-4E22-BAA3-1F3DAFACD165}"/>
              </a:ext>
            </a:extLst>
          </p:cNvPr>
          <p:cNvPicPr>
            <a:picLocks noChangeAspect="1"/>
          </p:cNvPicPr>
          <p:nvPr/>
        </p:nvPicPr>
        <p:blipFill>
          <a:blip r:embed="rId2"/>
          <a:stretch>
            <a:fillRect/>
          </a:stretch>
        </p:blipFill>
        <p:spPr>
          <a:xfrm>
            <a:off x="0" y="2716568"/>
            <a:ext cx="12192000" cy="3941684"/>
          </a:xfrm>
          <a:prstGeom prst="rect">
            <a:avLst/>
          </a:prstGeom>
        </p:spPr>
      </p:pic>
    </p:spTree>
    <p:extLst>
      <p:ext uri="{BB962C8B-B14F-4D97-AF65-F5344CB8AC3E}">
        <p14:creationId xmlns:p14="http://schemas.microsoft.com/office/powerpoint/2010/main" val="3749106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794D2-73D9-4EB8-AA1A-840EC1711872}"/>
              </a:ext>
            </a:extLst>
          </p:cNvPr>
          <p:cNvSpPr>
            <a:spLocks noGrp="1"/>
          </p:cNvSpPr>
          <p:nvPr>
            <p:ph type="title"/>
          </p:nvPr>
        </p:nvSpPr>
        <p:spPr/>
        <p:txBody>
          <a:bodyPr/>
          <a:lstStyle/>
          <a:p>
            <a:r>
              <a:rPr lang="en-US" dirty="0">
                <a:solidFill>
                  <a:schemeClr val="bg1"/>
                </a:solidFill>
              </a:rPr>
              <a:t>Problem Statement </a:t>
            </a:r>
            <a:endParaRPr lang="en-IN" dirty="0">
              <a:solidFill>
                <a:schemeClr val="bg1"/>
              </a:solidFill>
            </a:endParaRPr>
          </a:p>
        </p:txBody>
      </p:sp>
      <p:sp>
        <p:nvSpPr>
          <p:cNvPr id="4" name="Content Placeholder 2">
            <a:extLst>
              <a:ext uri="{FF2B5EF4-FFF2-40B4-BE49-F238E27FC236}">
                <a16:creationId xmlns:a16="http://schemas.microsoft.com/office/drawing/2014/main" id="{FD85FC41-E13D-421F-8455-9933BA812507}"/>
              </a:ext>
            </a:extLst>
          </p:cNvPr>
          <p:cNvSpPr>
            <a:spLocks noGrp="1"/>
          </p:cNvSpPr>
          <p:nvPr>
            <p:ph idx="1"/>
          </p:nvPr>
        </p:nvSpPr>
        <p:spPr>
          <a:xfrm>
            <a:off x="1" y="2470868"/>
            <a:ext cx="12191999" cy="2988899"/>
          </a:xfrm>
        </p:spPr>
        <p:txBody>
          <a:bodyPr>
            <a:normAutofit/>
          </a:bodyPr>
          <a:lstStyle/>
          <a:p>
            <a:pPr marL="0" indent="0" algn="just">
              <a:lnSpc>
                <a:spcPct val="107000"/>
              </a:lnSpc>
              <a:spcAft>
                <a:spcPts val="800"/>
              </a:spcAft>
              <a:buNone/>
            </a:pPr>
            <a:r>
              <a:rPr lang="en-US" sz="2000" b="1" u="sng" dirty="0">
                <a:effectLst/>
                <a:latin typeface="Calibri" panose="020F0502020204030204" pitchFamily="34" charset="0"/>
                <a:ea typeface="Calibri" panose="020F0502020204030204" pitchFamily="34" charset="0"/>
                <a:cs typeface="Times New Roman" panose="02020603050405020304" pitchFamily="18" charset="0"/>
              </a:rPr>
              <a:t>Data Analysis:</a:t>
            </a:r>
          </a:p>
          <a:p>
            <a:pPr marL="0" indent="0" algn="just">
              <a:lnSpc>
                <a:spcPct val="107000"/>
              </a:lnSpc>
              <a:spcAft>
                <a:spcPts val="800"/>
              </a:spcAft>
              <a:buNone/>
            </a:pPr>
            <a:r>
              <a:rPr lang="en-US" dirty="0">
                <a:effectLst/>
                <a:latin typeface="Calibri" panose="020F0502020204030204" pitchFamily="34" charset="0"/>
                <a:ea typeface="Calibri" panose="020F0502020204030204" pitchFamily="34" charset="0"/>
                <a:cs typeface="Times New Roman" panose="02020603050405020304" pitchFamily="18" charset="0"/>
              </a:rPr>
              <a:t>After cleaning the data, you have to do some analysis on the data. </a:t>
            </a:r>
          </a:p>
          <a:p>
            <a:pPr algn="just">
              <a:lnSpc>
                <a:spcPct val="107000"/>
              </a:lnSpc>
              <a:spcAft>
                <a:spcPts val="800"/>
              </a:spcAft>
              <a:buFont typeface="Wingdings" panose="05000000000000000000" pitchFamily="2" charset="2"/>
              <a:buChar char="q"/>
            </a:pPr>
            <a:r>
              <a:rPr lang="en-US" dirty="0">
                <a:effectLst/>
                <a:latin typeface="Calibri" panose="020F0502020204030204" pitchFamily="34" charset="0"/>
                <a:ea typeface="Calibri" panose="020F0502020204030204" pitchFamily="34" charset="0"/>
                <a:cs typeface="Times New Roman" panose="02020603050405020304" pitchFamily="18" charset="0"/>
              </a:rPr>
              <a:t>Do airfares change frequently? Do they move in small increments or in large jumps? Do they tend to go up or down over time? </a:t>
            </a:r>
          </a:p>
          <a:p>
            <a:pPr algn="just">
              <a:lnSpc>
                <a:spcPct val="107000"/>
              </a:lnSpc>
              <a:spcAft>
                <a:spcPts val="800"/>
              </a:spcAft>
              <a:buFont typeface="Wingdings" panose="05000000000000000000" pitchFamily="2" charset="2"/>
              <a:buChar char="q"/>
            </a:pPr>
            <a:r>
              <a:rPr lang="en-US" dirty="0">
                <a:effectLst/>
                <a:latin typeface="Calibri" panose="020F0502020204030204" pitchFamily="34" charset="0"/>
                <a:ea typeface="Calibri" panose="020F0502020204030204" pitchFamily="34" charset="0"/>
                <a:cs typeface="Times New Roman" panose="02020603050405020304" pitchFamily="18" charset="0"/>
              </a:rPr>
              <a:t>What is the best time to buy so that the consumer can save the most by taking the least risk? </a:t>
            </a:r>
          </a:p>
          <a:p>
            <a:pPr algn="just">
              <a:lnSpc>
                <a:spcPct val="107000"/>
              </a:lnSpc>
              <a:spcAft>
                <a:spcPts val="800"/>
              </a:spcAft>
              <a:buFont typeface="Wingdings" panose="05000000000000000000" pitchFamily="2" charset="2"/>
              <a:buChar char="q"/>
            </a:pPr>
            <a:r>
              <a:rPr lang="en-US" dirty="0">
                <a:effectLst/>
                <a:latin typeface="Calibri" panose="020F0502020204030204" pitchFamily="34" charset="0"/>
                <a:ea typeface="Calibri" panose="020F0502020204030204" pitchFamily="34" charset="0"/>
                <a:cs typeface="Times New Roman" panose="02020603050405020304" pitchFamily="18" charset="0"/>
              </a:rPr>
              <a:t>Does price increase as we get near to departure date? Is Indigo cheaper than Jet Airways? Are morning flights expensive?</a:t>
            </a:r>
          </a:p>
          <a:p>
            <a:pPr marL="0" indent="0" algn="just">
              <a:lnSpc>
                <a:spcPct val="107000"/>
              </a:lnSpc>
              <a:spcAft>
                <a:spcPts val="800"/>
              </a:spcAft>
              <a:buNone/>
            </a:pP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sz="1700" dirty="0">
              <a:solidFill>
                <a:schemeClr val="tx1"/>
              </a:solidFill>
            </a:endParaRPr>
          </a:p>
        </p:txBody>
      </p:sp>
    </p:spTree>
    <p:extLst>
      <p:ext uri="{BB962C8B-B14F-4D97-AF65-F5344CB8AC3E}">
        <p14:creationId xmlns:p14="http://schemas.microsoft.com/office/powerpoint/2010/main" val="1148063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787E-E047-4C49-BB6F-08053C1E5BD3}"/>
              </a:ext>
            </a:extLst>
          </p:cNvPr>
          <p:cNvSpPr>
            <a:spLocks noGrp="1"/>
          </p:cNvSpPr>
          <p:nvPr>
            <p:ph type="title"/>
          </p:nvPr>
        </p:nvSpPr>
        <p:spPr/>
        <p:txBody>
          <a:bodyPr/>
          <a:lstStyle/>
          <a:p>
            <a:r>
              <a:rPr lang="en-US" dirty="0"/>
              <a:t>Model selection</a:t>
            </a:r>
            <a:endParaRPr lang="en-IN" dirty="0"/>
          </a:p>
        </p:txBody>
      </p:sp>
      <p:sp>
        <p:nvSpPr>
          <p:cNvPr id="3" name="Content Placeholder 2">
            <a:extLst>
              <a:ext uri="{FF2B5EF4-FFF2-40B4-BE49-F238E27FC236}">
                <a16:creationId xmlns:a16="http://schemas.microsoft.com/office/drawing/2014/main" id="{935D0D10-F6B7-4D58-8919-8DF1D393A4A0}"/>
              </a:ext>
            </a:extLst>
          </p:cNvPr>
          <p:cNvSpPr>
            <a:spLocks noGrp="1"/>
          </p:cNvSpPr>
          <p:nvPr>
            <p:ph idx="1"/>
          </p:nvPr>
        </p:nvSpPr>
        <p:spPr>
          <a:xfrm>
            <a:off x="0" y="2275027"/>
            <a:ext cx="8761412" cy="441541"/>
          </a:xfrm>
        </p:spPr>
        <p:txBody>
          <a:bodyPr/>
          <a:lstStyle/>
          <a:p>
            <a:pPr marL="0" indent="0">
              <a:buNone/>
            </a:pPr>
            <a:r>
              <a:rPr lang="en-US" b="1" u="sng" dirty="0">
                <a:solidFill>
                  <a:schemeClr val="tx1"/>
                </a:solidFill>
                <a:latin typeface="Calibri" panose="020F0502020204030204" pitchFamily="34" charset="0"/>
                <a:cs typeface="Calibri" panose="020F0502020204030204" pitchFamily="34" charset="0"/>
              </a:rPr>
              <a:t>Gradient Boosting Regressor</a:t>
            </a:r>
          </a:p>
        </p:txBody>
      </p:sp>
      <p:pic>
        <p:nvPicPr>
          <p:cNvPr id="6" name="Picture 5">
            <a:extLst>
              <a:ext uri="{FF2B5EF4-FFF2-40B4-BE49-F238E27FC236}">
                <a16:creationId xmlns:a16="http://schemas.microsoft.com/office/drawing/2014/main" id="{C010F6C5-91DE-4D79-9599-F062F3731A19}"/>
              </a:ext>
            </a:extLst>
          </p:cNvPr>
          <p:cNvPicPr>
            <a:picLocks noChangeAspect="1"/>
          </p:cNvPicPr>
          <p:nvPr/>
        </p:nvPicPr>
        <p:blipFill>
          <a:blip r:embed="rId2"/>
          <a:stretch>
            <a:fillRect/>
          </a:stretch>
        </p:blipFill>
        <p:spPr>
          <a:xfrm>
            <a:off x="0" y="2615657"/>
            <a:ext cx="12192000" cy="3856164"/>
          </a:xfrm>
          <a:prstGeom prst="rect">
            <a:avLst/>
          </a:prstGeom>
        </p:spPr>
      </p:pic>
    </p:spTree>
    <p:extLst>
      <p:ext uri="{BB962C8B-B14F-4D97-AF65-F5344CB8AC3E}">
        <p14:creationId xmlns:p14="http://schemas.microsoft.com/office/powerpoint/2010/main" val="39845157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C133D-3FDF-451D-98B8-A3018E0FFA0A}"/>
              </a:ext>
            </a:extLst>
          </p:cNvPr>
          <p:cNvSpPr>
            <a:spLocks noGrp="1"/>
          </p:cNvSpPr>
          <p:nvPr>
            <p:ph type="title"/>
          </p:nvPr>
        </p:nvSpPr>
        <p:spPr/>
        <p:txBody>
          <a:bodyPr/>
          <a:lstStyle/>
          <a:p>
            <a:r>
              <a:rPr lang="en-US" dirty="0">
                <a:solidFill>
                  <a:schemeClr val="bg1"/>
                </a:solidFill>
              </a:rPr>
              <a:t>Final Model</a:t>
            </a:r>
            <a:endParaRPr lang="en-IN" dirty="0">
              <a:solidFill>
                <a:schemeClr val="bg1"/>
              </a:solidFill>
            </a:endParaRPr>
          </a:p>
        </p:txBody>
      </p:sp>
      <p:sp>
        <p:nvSpPr>
          <p:cNvPr id="3" name="Content Placeholder 2">
            <a:extLst>
              <a:ext uri="{FF2B5EF4-FFF2-40B4-BE49-F238E27FC236}">
                <a16:creationId xmlns:a16="http://schemas.microsoft.com/office/drawing/2014/main" id="{61392CDB-0E71-4E63-9E3C-CDF6C7E60895}"/>
              </a:ext>
            </a:extLst>
          </p:cNvPr>
          <p:cNvSpPr>
            <a:spLocks noGrp="1"/>
          </p:cNvSpPr>
          <p:nvPr>
            <p:ph idx="1"/>
          </p:nvPr>
        </p:nvSpPr>
        <p:spPr>
          <a:xfrm>
            <a:off x="0" y="2390436"/>
            <a:ext cx="6399942" cy="352764"/>
          </a:xfrm>
        </p:spPr>
        <p:txBody>
          <a:bodyPr>
            <a:noAutofit/>
          </a:bodyPr>
          <a:lstStyle/>
          <a:p>
            <a:pPr marL="0" indent="0" algn="ctr">
              <a:buNone/>
            </a:pPr>
            <a:r>
              <a:rPr lang="en-US" sz="2000" b="1" u="sng" dirty="0">
                <a:solidFill>
                  <a:schemeClr val="tx1"/>
                </a:solidFill>
                <a:latin typeface="Calibri" panose="020F0502020204030204" pitchFamily="34" charset="0"/>
                <a:cs typeface="Calibri" panose="020F0502020204030204" pitchFamily="34" charset="0"/>
              </a:rPr>
              <a:t>Random Forest Regressor(after hyperparameter tuning)</a:t>
            </a:r>
          </a:p>
          <a:p>
            <a:pPr algn="ctr"/>
            <a:endParaRPr lang="en-US" sz="2000" b="1" u="sng" dirty="0">
              <a:latin typeface="Calibri" panose="020F0502020204030204" pitchFamily="34" charset="0"/>
              <a:cs typeface="Calibri" panose="020F0502020204030204" pitchFamily="34" charset="0"/>
            </a:endParaRPr>
          </a:p>
          <a:p>
            <a:pPr algn="ctr"/>
            <a:endParaRPr lang="en-IN" sz="2000" b="1" u="sng"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D5250FBC-382F-41E2-A03B-03D1504D4D8B}"/>
              </a:ext>
            </a:extLst>
          </p:cNvPr>
          <p:cNvPicPr>
            <a:picLocks noChangeAspect="1"/>
          </p:cNvPicPr>
          <p:nvPr/>
        </p:nvPicPr>
        <p:blipFill>
          <a:blip r:embed="rId2"/>
          <a:stretch>
            <a:fillRect/>
          </a:stretch>
        </p:blipFill>
        <p:spPr>
          <a:xfrm>
            <a:off x="0" y="2743200"/>
            <a:ext cx="12192000" cy="3932808"/>
          </a:xfrm>
          <a:prstGeom prst="rect">
            <a:avLst/>
          </a:prstGeom>
        </p:spPr>
      </p:pic>
    </p:spTree>
    <p:extLst>
      <p:ext uri="{BB962C8B-B14F-4D97-AF65-F5344CB8AC3E}">
        <p14:creationId xmlns:p14="http://schemas.microsoft.com/office/powerpoint/2010/main" val="5127124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C133D-3FDF-451D-98B8-A3018E0FFA0A}"/>
              </a:ext>
            </a:extLst>
          </p:cNvPr>
          <p:cNvSpPr>
            <a:spLocks noGrp="1"/>
          </p:cNvSpPr>
          <p:nvPr>
            <p:ph type="title"/>
          </p:nvPr>
        </p:nvSpPr>
        <p:spPr/>
        <p:txBody>
          <a:bodyPr/>
          <a:lstStyle/>
          <a:p>
            <a:r>
              <a:rPr lang="en-US" dirty="0">
                <a:solidFill>
                  <a:schemeClr val="bg1"/>
                </a:solidFill>
              </a:rPr>
              <a:t>Final Model</a:t>
            </a:r>
            <a:endParaRPr lang="en-IN" dirty="0">
              <a:solidFill>
                <a:schemeClr val="bg1"/>
              </a:solidFill>
            </a:endParaRPr>
          </a:p>
        </p:txBody>
      </p:sp>
      <p:sp>
        <p:nvSpPr>
          <p:cNvPr id="3" name="Content Placeholder 2">
            <a:extLst>
              <a:ext uri="{FF2B5EF4-FFF2-40B4-BE49-F238E27FC236}">
                <a16:creationId xmlns:a16="http://schemas.microsoft.com/office/drawing/2014/main" id="{61392CDB-0E71-4E63-9E3C-CDF6C7E60895}"/>
              </a:ext>
            </a:extLst>
          </p:cNvPr>
          <p:cNvSpPr>
            <a:spLocks noGrp="1"/>
          </p:cNvSpPr>
          <p:nvPr>
            <p:ph idx="1"/>
          </p:nvPr>
        </p:nvSpPr>
        <p:spPr>
          <a:xfrm>
            <a:off x="0" y="2390436"/>
            <a:ext cx="6399942" cy="352764"/>
          </a:xfrm>
        </p:spPr>
        <p:txBody>
          <a:bodyPr>
            <a:noAutofit/>
          </a:bodyPr>
          <a:lstStyle/>
          <a:p>
            <a:pPr marL="0" indent="0" algn="ctr">
              <a:buNone/>
            </a:pPr>
            <a:r>
              <a:rPr lang="en-US" sz="2000" b="1" u="sng" dirty="0">
                <a:solidFill>
                  <a:schemeClr val="tx1"/>
                </a:solidFill>
                <a:latin typeface="Calibri" panose="020F0502020204030204" pitchFamily="34" charset="0"/>
                <a:cs typeface="Calibri" panose="020F0502020204030204" pitchFamily="34" charset="0"/>
              </a:rPr>
              <a:t>Random Forest Regressor(after hyperparameter tuning)</a:t>
            </a:r>
          </a:p>
          <a:p>
            <a:pPr algn="ctr"/>
            <a:endParaRPr lang="en-US" sz="2000" b="1" u="sng" dirty="0">
              <a:latin typeface="Calibri" panose="020F0502020204030204" pitchFamily="34" charset="0"/>
              <a:cs typeface="Calibri" panose="020F0502020204030204" pitchFamily="34" charset="0"/>
            </a:endParaRPr>
          </a:p>
          <a:p>
            <a:pPr algn="ctr"/>
            <a:endParaRPr lang="en-IN" sz="2000" b="1" u="sng"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6D6769CB-E1E4-440A-B6FA-6A400CA4210B}"/>
              </a:ext>
            </a:extLst>
          </p:cNvPr>
          <p:cNvPicPr>
            <a:picLocks noChangeAspect="1"/>
          </p:cNvPicPr>
          <p:nvPr/>
        </p:nvPicPr>
        <p:blipFill>
          <a:blip r:embed="rId2"/>
          <a:stretch>
            <a:fillRect/>
          </a:stretch>
        </p:blipFill>
        <p:spPr>
          <a:xfrm>
            <a:off x="0" y="2875393"/>
            <a:ext cx="12159484" cy="3543161"/>
          </a:xfrm>
          <a:prstGeom prst="rect">
            <a:avLst/>
          </a:prstGeom>
        </p:spPr>
      </p:pic>
    </p:spTree>
    <p:extLst>
      <p:ext uri="{BB962C8B-B14F-4D97-AF65-F5344CB8AC3E}">
        <p14:creationId xmlns:p14="http://schemas.microsoft.com/office/powerpoint/2010/main" val="14722957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D9FB8-7C30-4134-8DD0-C240B151EEFA}"/>
              </a:ext>
            </a:extLst>
          </p:cNvPr>
          <p:cNvSpPr>
            <a:spLocks noGrp="1"/>
          </p:cNvSpPr>
          <p:nvPr>
            <p:ph type="title"/>
          </p:nvPr>
        </p:nvSpPr>
        <p:spPr/>
        <p:txBody>
          <a:bodyPr/>
          <a:lstStyle/>
          <a:p>
            <a:r>
              <a:rPr lang="en-US" dirty="0">
                <a:solidFill>
                  <a:schemeClr val="tx1"/>
                </a:solidFill>
              </a:rPr>
              <a:t>Conclusion</a:t>
            </a:r>
            <a:endParaRPr lang="en-IN" dirty="0">
              <a:solidFill>
                <a:schemeClr val="tx1"/>
              </a:solidFill>
            </a:endParaRPr>
          </a:p>
        </p:txBody>
      </p:sp>
      <p:sp>
        <p:nvSpPr>
          <p:cNvPr id="3" name="Content Placeholder 2">
            <a:extLst>
              <a:ext uri="{FF2B5EF4-FFF2-40B4-BE49-F238E27FC236}">
                <a16:creationId xmlns:a16="http://schemas.microsoft.com/office/drawing/2014/main" id="{47C91D49-BA69-47E8-94B4-8165A42AECDB}"/>
              </a:ext>
            </a:extLst>
          </p:cNvPr>
          <p:cNvSpPr>
            <a:spLocks noGrp="1"/>
          </p:cNvSpPr>
          <p:nvPr>
            <p:ph idx="1"/>
          </p:nvPr>
        </p:nvSpPr>
        <p:spPr>
          <a:xfrm>
            <a:off x="0" y="2281561"/>
            <a:ext cx="12192000" cy="4576439"/>
          </a:xfrm>
        </p:spPr>
        <p:txBody>
          <a:bodyPr>
            <a:normAutofit/>
          </a:bodyPr>
          <a:lstStyle/>
          <a:p>
            <a:pPr algn="just">
              <a:lnSpc>
                <a:spcPct val="107000"/>
              </a:lnSpc>
              <a:spcAft>
                <a:spcPts val="800"/>
              </a:spcAft>
              <a:buFont typeface="Wingdings" panose="05000000000000000000" pitchFamily="2" charset="2"/>
              <a:buChar char="q"/>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Optimal timing for airline ticket purchasing from the consumer’s perspective is challenging principally because buyers have insufficient information for reasoning about future price movements. In this project we majorly targeted to uncover underlying trends of flight prices in India using historical data and also to suggest the best time to buy a flight ticket.</a:t>
            </a:r>
          </a:p>
          <a:p>
            <a:pPr algn="just">
              <a:lnSpc>
                <a:spcPct val="107000"/>
              </a:lnSpc>
              <a:spcAft>
                <a:spcPts val="800"/>
              </a:spcAft>
              <a:buFont typeface="Wingdings" panose="05000000000000000000" pitchFamily="2" charset="2"/>
              <a:buChar char="q"/>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Nowadays, airline ticket prices can vary dynamically and significantly for the same flight, even for nearby seats within the same cabin. Customers are seeking to get the lowest price while airlines are trying to keep their overall revenue as high as possible and maximize their profit. Therefore various models are proposed to save money for customers: models that predict the optimal time to buy a ticket and models that predict the minimum ticket price.</a:t>
            </a:r>
          </a:p>
          <a:p>
            <a:pPr algn="just">
              <a:lnSpc>
                <a:spcPct val="107000"/>
              </a:lnSpc>
              <a:spcAft>
                <a:spcPts val="800"/>
              </a:spcAft>
              <a:buFont typeface="Wingdings" panose="05000000000000000000" pitchFamily="2" charset="2"/>
              <a:buChar char="q"/>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By performing different models, it was aimed to get different perspectives and eventually compared their performance. With this study, it purpose was to predict prices of flights. For this project, we have collected data from 10 routes across India. The dataset contains 18 columns and 2204 rows after cleaning. With the help of the data visualizations and exploratory data analysis, the dataset was uncovered and features were explored deeply.</a:t>
            </a:r>
          </a:p>
        </p:txBody>
      </p:sp>
    </p:spTree>
    <p:extLst>
      <p:ext uri="{BB962C8B-B14F-4D97-AF65-F5344CB8AC3E}">
        <p14:creationId xmlns:p14="http://schemas.microsoft.com/office/powerpoint/2010/main" val="42798511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D9FB8-7C30-4134-8DD0-C240B151EEFA}"/>
              </a:ext>
            </a:extLst>
          </p:cNvPr>
          <p:cNvSpPr>
            <a:spLocks noGrp="1"/>
          </p:cNvSpPr>
          <p:nvPr>
            <p:ph type="title"/>
          </p:nvPr>
        </p:nvSpPr>
        <p:spPr/>
        <p:txBody>
          <a:bodyPr/>
          <a:lstStyle/>
          <a:p>
            <a:r>
              <a:rPr lang="en-US" dirty="0">
                <a:solidFill>
                  <a:schemeClr val="tx1"/>
                </a:solidFill>
              </a:rPr>
              <a:t>Conclusion</a:t>
            </a:r>
            <a:endParaRPr lang="en-IN" dirty="0">
              <a:solidFill>
                <a:schemeClr val="tx1"/>
              </a:solidFill>
            </a:endParaRPr>
          </a:p>
        </p:txBody>
      </p:sp>
      <p:sp>
        <p:nvSpPr>
          <p:cNvPr id="3" name="Content Placeholder 2">
            <a:extLst>
              <a:ext uri="{FF2B5EF4-FFF2-40B4-BE49-F238E27FC236}">
                <a16:creationId xmlns:a16="http://schemas.microsoft.com/office/drawing/2014/main" id="{47C91D49-BA69-47E8-94B4-8165A42AECDB}"/>
              </a:ext>
            </a:extLst>
          </p:cNvPr>
          <p:cNvSpPr>
            <a:spLocks noGrp="1"/>
          </p:cNvSpPr>
          <p:nvPr>
            <p:ph idx="1"/>
          </p:nvPr>
        </p:nvSpPr>
        <p:spPr>
          <a:xfrm>
            <a:off x="0" y="2281561"/>
            <a:ext cx="12192000" cy="4576439"/>
          </a:xfrm>
        </p:spPr>
        <p:txBody>
          <a:bodyPr>
            <a:normAutofit/>
          </a:bodyPr>
          <a:lstStyle/>
          <a:p>
            <a:pPr algn="just">
              <a:lnSpc>
                <a:spcPct val="107000"/>
              </a:lnSpc>
              <a:spcAft>
                <a:spcPts val="800"/>
              </a:spcAft>
              <a:buFont typeface="Wingdings" panose="05000000000000000000" pitchFamily="2" charset="2"/>
              <a:buChar char="q"/>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relation between features were examined. At the last stage, predictive models were applied to predict price of cars in an order: random forest, linear regression, </a:t>
            </a:r>
            <a:r>
              <a:rPr lang="en-IN"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KNeighbors</a:t>
            </a: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regression, Decision Tree Regression, Gradient Boosting regression.</a:t>
            </a:r>
          </a:p>
          <a:p>
            <a:pPr algn="just">
              <a:lnSpc>
                <a:spcPct val="107000"/>
              </a:lnSpc>
              <a:spcAft>
                <a:spcPts val="800"/>
              </a:spcAft>
              <a:buFont typeface="Wingdings" panose="05000000000000000000" pitchFamily="2" charset="2"/>
              <a:buChar char="q"/>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During this project I learnt a lot about new algorithms, data cleaning process, data scaling, normalization of data using various techniques. the data visualization process, especially count plot in the beginning helped me understanding the dataset.</a:t>
            </a:r>
            <a:r>
              <a:rPr lang="en-IN" sz="1800" dirty="0">
                <a:solidFill>
                  <a:schemeClr val="tx1"/>
                </a:solidFill>
                <a:effectLst/>
                <a:latin typeface="Calibri" panose="020F0502020204030204" pitchFamily="34" charset="0"/>
                <a:ea typeface="Calibri" panose="020F0502020204030204" pitchFamily="34" charset="0"/>
              </a:rPr>
              <a:t> </a:t>
            </a: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Further by using scatter plot I got to know relationship of different feature with target variables in less time and more effectively. The other visualisation techniques, like box plot, histogram, distribution plot, heat maps help in getting more information in less time and are effective and efficient also. </a:t>
            </a:r>
          </a:p>
          <a:p>
            <a:pPr algn="just">
              <a:lnSpc>
                <a:spcPct val="107000"/>
              </a:lnSpc>
              <a:spcAft>
                <a:spcPts val="800"/>
              </a:spcAft>
              <a:buFont typeface="Wingdings" panose="05000000000000000000" pitchFamily="2" charset="2"/>
              <a:buChar char="q"/>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While finalising the model for the project I used basic parameters to check the efficiency of each model.</a:t>
            </a:r>
            <a:r>
              <a:rPr lang="en-IN" sz="1800" dirty="0">
                <a:solidFill>
                  <a:schemeClr val="tx1"/>
                </a:solidFill>
                <a:effectLst/>
                <a:latin typeface="Calibri" panose="020F0502020204030204" pitchFamily="34" charset="0"/>
                <a:ea typeface="Calibri" panose="020F0502020204030204" pitchFamily="34" charset="0"/>
              </a:rPr>
              <a:t> </a:t>
            </a: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However, Random Forest algorithm was best among the others. After doing hyperparameter tuning of the model, I found that the random forest regressor works best in the parameters{'bootstrap': False, 'criterion': 'mse', 'max_depth': 10,'max_features': 'sqrt', '</a:t>
            </a:r>
            <a:r>
              <a:rPr lang="en-IN"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min_samples_leaf</a:t>
            </a: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2, '</a:t>
            </a:r>
            <a:r>
              <a:rPr lang="en-IN"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min_samples_split</a:t>
            </a: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10, 'n_estimators': 100}.</a:t>
            </a:r>
          </a:p>
        </p:txBody>
      </p:sp>
    </p:spTree>
    <p:extLst>
      <p:ext uri="{BB962C8B-B14F-4D97-AF65-F5344CB8AC3E}">
        <p14:creationId xmlns:p14="http://schemas.microsoft.com/office/powerpoint/2010/main" val="1885607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794D2-73D9-4EB8-AA1A-840EC1711872}"/>
              </a:ext>
            </a:extLst>
          </p:cNvPr>
          <p:cNvSpPr>
            <a:spLocks noGrp="1"/>
          </p:cNvSpPr>
          <p:nvPr>
            <p:ph type="title"/>
          </p:nvPr>
        </p:nvSpPr>
        <p:spPr/>
        <p:txBody>
          <a:bodyPr/>
          <a:lstStyle/>
          <a:p>
            <a:r>
              <a:rPr lang="en-US" dirty="0">
                <a:solidFill>
                  <a:schemeClr val="bg1"/>
                </a:solidFill>
              </a:rPr>
              <a:t>Problem Statement </a:t>
            </a:r>
            <a:endParaRPr lang="en-IN" dirty="0">
              <a:solidFill>
                <a:schemeClr val="bg1"/>
              </a:solidFill>
            </a:endParaRPr>
          </a:p>
        </p:txBody>
      </p:sp>
      <p:sp>
        <p:nvSpPr>
          <p:cNvPr id="4" name="Content Placeholder 2">
            <a:extLst>
              <a:ext uri="{FF2B5EF4-FFF2-40B4-BE49-F238E27FC236}">
                <a16:creationId xmlns:a16="http://schemas.microsoft.com/office/drawing/2014/main" id="{FD85FC41-E13D-421F-8455-9933BA812507}"/>
              </a:ext>
            </a:extLst>
          </p:cNvPr>
          <p:cNvSpPr>
            <a:spLocks noGrp="1"/>
          </p:cNvSpPr>
          <p:nvPr>
            <p:ph idx="1"/>
          </p:nvPr>
        </p:nvSpPr>
        <p:spPr>
          <a:xfrm>
            <a:off x="1" y="2533011"/>
            <a:ext cx="12191999" cy="1275509"/>
          </a:xfrm>
        </p:spPr>
        <p:txBody>
          <a:bodyPr>
            <a:normAutofit/>
          </a:bodyPr>
          <a:lstStyle/>
          <a:p>
            <a:pPr marL="0" indent="0" algn="just">
              <a:lnSpc>
                <a:spcPct val="107000"/>
              </a:lnSpc>
              <a:spcAft>
                <a:spcPts val="800"/>
              </a:spcAft>
              <a:buNone/>
            </a:pPr>
            <a:r>
              <a:rPr lang="en-US" sz="2000" b="1" u="sng" dirty="0">
                <a:effectLst/>
                <a:latin typeface="Calibri" panose="020F0502020204030204" pitchFamily="34" charset="0"/>
                <a:ea typeface="Calibri" panose="020F0502020204030204" pitchFamily="34" charset="0"/>
                <a:cs typeface="Times New Roman" panose="02020603050405020304" pitchFamily="18" charset="0"/>
              </a:rPr>
              <a:t>Model building:</a:t>
            </a:r>
          </a:p>
          <a:p>
            <a:pPr algn="just">
              <a:buFont typeface="Wingdings" panose="05000000000000000000" pitchFamily="2" charset="2"/>
              <a:buChar char="q"/>
            </a:pPr>
            <a:r>
              <a:rPr lang="en-US" dirty="0">
                <a:solidFill>
                  <a:schemeClr val="tx1"/>
                </a:solidFill>
                <a:latin typeface="Calibri" panose="020F0502020204030204" pitchFamily="34" charset="0"/>
                <a:cs typeface="Calibri" panose="020F0502020204030204" pitchFamily="34" charset="0"/>
              </a:rPr>
              <a:t>After collecting the data, you need to build a machine learning model. Before model building do all data pre-processing steps. Try different models with different hyper parameters and select the best model.</a:t>
            </a:r>
            <a:endParaRPr lang="en-IN"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01770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E3D4B-014D-4824-B600-1814198985ED}"/>
              </a:ext>
            </a:extLst>
          </p:cNvPr>
          <p:cNvSpPr>
            <a:spLocks noGrp="1"/>
          </p:cNvSpPr>
          <p:nvPr>
            <p:ph type="title"/>
          </p:nvPr>
        </p:nvSpPr>
        <p:spPr/>
        <p:txBody>
          <a:bodyPr/>
          <a:lstStyle/>
          <a:p>
            <a:r>
              <a:rPr lang="en-US" dirty="0">
                <a:solidFill>
                  <a:schemeClr val="bg1"/>
                </a:solidFill>
              </a:rPr>
              <a:t>Understanding</a:t>
            </a:r>
            <a:endParaRPr lang="en-IN" dirty="0">
              <a:solidFill>
                <a:schemeClr val="bg1"/>
              </a:solidFill>
            </a:endParaRPr>
          </a:p>
        </p:txBody>
      </p:sp>
      <p:sp>
        <p:nvSpPr>
          <p:cNvPr id="3" name="Content Placeholder 2">
            <a:extLst>
              <a:ext uri="{FF2B5EF4-FFF2-40B4-BE49-F238E27FC236}">
                <a16:creationId xmlns:a16="http://schemas.microsoft.com/office/drawing/2014/main" id="{4B340580-73D1-47DA-9FA8-F6F0C2039857}"/>
              </a:ext>
            </a:extLst>
          </p:cNvPr>
          <p:cNvSpPr>
            <a:spLocks noGrp="1"/>
          </p:cNvSpPr>
          <p:nvPr>
            <p:ph idx="1"/>
          </p:nvPr>
        </p:nvSpPr>
        <p:spPr>
          <a:xfrm>
            <a:off x="0" y="2388094"/>
            <a:ext cx="12192000" cy="3977196"/>
          </a:xfrm>
        </p:spPr>
        <p:txBody>
          <a:bodyPr>
            <a:normAutofit/>
          </a:bodyPr>
          <a:lstStyle/>
          <a:p>
            <a:pPr algn="jus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Optimal timing for airline ticket purchasing from the consumer’s perspective is challenging principally because buyers have insufficient information for reasoning about future price movements. In this project we majorly targeted to uncover underlying trends of flight prices in India using historical data and also to suggest the best time to buy a flight ticket.</a:t>
            </a:r>
          </a:p>
          <a:p>
            <a:pPr algn="jus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 Nowadays, airline ticket prices can vary dynamically and significantly for the same flight, even for nearby seats within the same cabin. Customers are seeking to get the lowest price while airlines are trying to keep their overall revenue as high as possible and maximize their profit. </a:t>
            </a:r>
          </a:p>
          <a:p>
            <a:pPr algn="jus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Airlines use various kinds of computational techniques to increase their revenue such as demand prediction and price discrimination. From the customer side, two kinds of models are proposed by different researchers to save money for customers: models that predict the optimal time to buy a ticket and models that predict the minimum ticket price.</a:t>
            </a:r>
          </a:p>
          <a:p>
            <a:pPr algn="jus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the customer point of view, determining the minimum price or the best time to buy a ticket is the key issue. The concept of “tickets bought in advance are cheaper” is no longer working. It is possible that customers who bought a ticket earlier pay more than those who bought the same ticket later.</a:t>
            </a:r>
          </a:p>
          <a:p>
            <a:pPr marL="0" indent="0">
              <a:buNone/>
            </a:pPr>
            <a:endParaRPr lang="en-IN" sz="1600" dirty="0">
              <a:solidFill>
                <a:schemeClr val="tx1"/>
              </a:solidFill>
            </a:endParaRPr>
          </a:p>
        </p:txBody>
      </p:sp>
    </p:spTree>
    <p:extLst>
      <p:ext uri="{BB962C8B-B14F-4D97-AF65-F5344CB8AC3E}">
        <p14:creationId xmlns:p14="http://schemas.microsoft.com/office/powerpoint/2010/main" val="51537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AB9BB-1980-4FC6-9C56-F43272068210}"/>
              </a:ext>
            </a:extLst>
          </p:cNvPr>
          <p:cNvSpPr>
            <a:spLocks noGrp="1"/>
          </p:cNvSpPr>
          <p:nvPr>
            <p:ph type="title"/>
          </p:nvPr>
        </p:nvSpPr>
        <p:spPr/>
        <p:txBody>
          <a:bodyPr/>
          <a:lstStyle/>
          <a:p>
            <a:r>
              <a:rPr lang="en-US" dirty="0">
                <a:solidFill>
                  <a:schemeClr val="bg1"/>
                </a:solidFill>
              </a:rPr>
              <a:t>Understanding</a:t>
            </a:r>
            <a:endParaRPr lang="en-IN" dirty="0">
              <a:solidFill>
                <a:schemeClr val="bg1"/>
              </a:solidFill>
            </a:endParaRPr>
          </a:p>
        </p:txBody>
      </p:sp>
      <p:sp>
        <p:nvSpPr>
          <p:cNvPr id="3" name="Content Placeholder 2">
            <a:extLst>
              <a:ext uri="{FF2B5EF4-FFF2-40B4-BE49-F238E27FC236}">
                <a16:creationId xmlns:a16="http://schemas.microsoft.com/office/drawing/2014/main" id="{3DBD514E-9EDB-44B7-8EC4-C69085A518C4}"/>
              </a:ext>
            </a:extLst>
          </p:cNvPr>
          <p:cNvSpPr>
            <a:spLocks noGrp="1"/>
          </p:cNvSpPr>
          <p:nvPr>
            <p:ph idx="1"/>
          </p:nvPr>
        </p:nvSpPr>
        <p:spPr>
          <a:xfrm>
            <a:off x="0" y="2414727"/>
            <a:ext cx="12192000" cy="1340528"/>
          </a:xfrm>
        </p:spPr>
        <p:txBody>
          <a:bodyPr>
            <a:normAutofit/>
          </a:bodyPr>
          <a:lstStyle/>
          <a:p>
            <a:pPr>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Moreover, early purchasing implies a risk of commitment to a specific schedule that may need to be changed usually for a fee. The ticket price may be affected by several factors thus may change continuously.</a:t>
            </a:r>
          </a:p>
          <a:p>
            <a:pPr>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 To address this, various studies were conducted to support the customer in determining an optimal ticket purchase time and ticket price prediction.</a:t>
            </a:r>
            <a:endParaRPr lang="en-US" sz="1600" spc="-5"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33794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480F-899D-4933-83A9-98794A0A797D}"/>
              </a:ext>
            </a:extLst>
          </p:cNvPr>
          <p:cNvSpPr>
            <a:spLocks noGrp="1"/>
          </p:cNvSpPr>
          <p:nvPr>
            <p:ph type="title"/>
          </p:nvPr>
        </p:nvSpPr>
        <p:spPr>
          <a:xfrm>
            <a:off x="853112" y="973668"/>
            <a:ext cx="8761413" cy="706964"/>
          </a:xfrm>
        </p:spPr>
        <p:txBody>
          <a:bodyPr/>
          <a:lstStyle/>
          <a:p>
            <a:r>
              <a:rPr lang="en-US" dirty="0">
                <a:solidFill>
                  <a:schemeClr val="bg1"/>
                </a:solidFill>
              </a:rPr>
              <a:t>Exploratory data analysis</a:t>
            </a:r>
            <a:endParaRPr lang="en-IN" dirty="0">
              <a:solidFill>
                <a:schemeClr val="bg1"/>
              </a:solidFill>
            </a:endParaRPr>
          </a:p>
        </p:txBody>
      </p:sp>
      <p:sp>
        <p:nvSpPr>
          <p:cNvPr id="3" name="Content Placeholder 2">
            <a:extLst>
              <a:ext uri="{FF2B5EF4-FFF2-40B4-BE49-F238E27FC236}">
                <a16:creationId xmlns:a16="http://schemas.microsoft.com/office/drawing/2014/main" id="{BEB186F0-C279-426A-9B46-B91A4431E9B6}"/>
              </a:ext>
            </a:extLst>
          </p:cNvPr>
          <p:cNvSpPr>
            <a:spLocks noGrp="1"/>
          </p:cNvSpPr>
          <p:nvPr>
            <p:ph idx="1"/>
          </p:nvPr>
        </p:nvSpPr>
        <p:spPr>
          <a:xfrm>
            <a:off x="0" y="2317072"/>
            <a:ext cx="12192000" cy="4540928"/>
          </a:xfrm>
        </p:spPr>
        <p:txBody>
          <a:bodyPr>
            <a:normAutofit/>
          </a:bodyPr>
          <a:lstStyle/>
          <a:p>
            <a:pPr marL="0" lvl="0" indent="0">
              <a:lnSpc>
                <a:spcPct val="107000"/>
              </a:lnSpc>
              <a:buNone/>
            </a:pPr>
            <a:r>
              <a:rPr lang="en-IN"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800" b="1"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Importing the dataset:</a:t>
            </a:r>
            <a:endParaRPr lang="en-IN" sz="1800" b="1" u="sng" dirty="0">
              <a:effectLst/>
              <a:latin typeface="Calibri" panose="020F0502020204030204" pitchFamily="34" charset="0"/>
              <a:ea typeface="Calibri" panose="020F0502020204030204" pitchFamily="34" charset="0"/>
              <a:cs typeface="Times New Roman" panose="02020603050405020304" pitchFamily="18" charset="0"/>
            </a:endParaRPr>
          </a:p>
          <a:p>
            <a:pPr marL="400050" indent="-285750">
              <a:lnSpc>
                <a:spcPct val="107000"/>
              </a:lnSpc>
              <a:spcAft>
                <a:spcPts val="800"/>
              </a:spcAft>
              <a:buFont typeface="Wingdings" panose="05000000000000000000" pitchFamily="2" charset="2"/>
              <a:buChar char="q"/>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Importing the dataset using the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read_csv</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function of the Pandas library. This function can read a CSV file (either locally or through a URL) and also perform various operations on 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01168" lvl="1" indent="0">
              <a:lnSpc>
                <a:spcPct val="107000"/>
              </a:lnSpc>
              <a:spcAft>
                <a:spcPts val="800"/>
              </a:spcAft>
              <a:buNone/>
            </a:pPr>
            <a:r>
              <a:rPr lang="en-IN" sz="16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dataset = </a:t>
            </a:r>
            <a:r>
              <a:rPr lang="en-IN" sz="18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pd.read_csv</a:t>
            </a:r>
            <a:r>
              <a:rPr lang="en-IN"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("Flight Price Dataset(in csv).csv")</a:t>
            </a:r>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201168" lvl="1" indent="0">
              <a:lnSpc>
                <a:spcPct val="107000"/>
              </a:lnSpc>
              <a:spcAft>
                <a:spcPts val="800"/>
              </a:spcAft>
              <a:buNone/>
            </a:pPr>
            <a:r>
              <a:rPr lang="en-IN" sz="1800" b="1"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Extracting the independent variable.</a:t>
            </a:r>
            <a:endParaRPr lang="en-IN" sz="1800" b="1" u="sng"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buFont typeface="Wingdings" panose="05000000000000000000" pitchFamily="2" charset="2"/>
              <a:buChar char="q"/>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extract the independent variables, we used drop function of the Pandas library.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buNone/>
            </a:pPr>
            <a:r>
              <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rPr>
              <a:t>	X</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dataset_new2.drop(“</a:t>
            </a:r>
            <a:r>
              <a:rPr lang="en-IN"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rice", axis = 1)</a:t>
            </a:r>
          </a:p>
          <a:p>
            <a:pPr marL="400050" indent="-285750">
              <a:lnSpc>
                <a:spcPct val="107000"/>
              </a:lnSpc>
              <a:buFont typeface="Wingdings" panose="05000000000000000000" pitchFamily="2" charset="2"/>
              <a:buChar char="q"/>
            </a:pPr>
            <a:r>
              <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rPr>
              <a:t>H</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ere </a:t>
            </a:r>
            <a:r>
              <a:rPr lang="en-IN"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dataset_new2</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is the data set which contains the independent and</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dependent variable after removing outliers and cleaning the data. Dropping the </a:t>
            </a:r>
            <a:r>
              <a:rPr lang="en-IN"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p</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rice variable from the dataset and storing it in other variable 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01168" lvl="1" indent="0">
              <a:lnSpc>
                <a:spcPct val="107000"/>
              </a:lnSpc>
              <a:spcAft>
                <a:spcPts val="800"/>
              </a:spcAft>
              <a:buNone/>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25385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615C7-DA2D-4284-B84A-A7CA7E71FC5F}"/>
              </a:ext>
            </a:extLst>
          </p:cNvPr>
          <p:cNvSpPr>
            <a:spLocks noGrp="1"/>
          </p:cNvSpPr>
          <p:nvPr>
            <p:ph type="title"/>
          </p:nvPr>
        </p:nvSpPr>
        <p:spPr/>
        <p:txBody>
          <a:bodyPr/>
          <a:lstStyle/>
          <a:p>
            <a:r>
              <a:rPr lang="en-US" dirty="0"/>
              <a:t>Exploratory data analysis</a:t>
            </a:r>
            <a:endParaRPr lang="en-IN" dirty="0"/>
          </a:p>
        </p:txBody>
      </p:sp>
      <p:sp>
        <p:nvSpPr>
          <p:cNvPr id="3" name="Content Placeholder 2">
            <a:extLst>
              <a:ext uri="{FF2B5EF4-FFF2-40B4-BE49-F238E27FC236}">
                <a16:creationId xmlns:a16="http://schemas.microsoft.com/office/drawing/2014/main" id="{E1E459C6-4B60-483F-85EE-CC3E5BC2538C}"/>
              </a:ext>
            </a:extLst>
          </p:cNvPr>
          <p:cNvSpPr>
            <a:spLocks noGrp="1"/>
          </p:cNvSpPr>
          <p:nvPr>
            <p:ph idx="1"/>
          </p:nvPr>
        </p:nvSpPr>
        <p:spPr>
          <a:xfrm>
            <a:off x="0" y="2308194"/>
            <a:ext cx="12192000" cy="4549806"/>
          </a:xfrm>
        </p:spPr>
        <p:txBody>
          <a:bodyPr>
            <a:normAutofit fontScale="92500" lnSpcReduction="20000"/>
          </a:bodyPr>
          <a:lstStyle/>
          <a:p>
            <a:pPr lvl="0">
              <a:lnSpc>
                <a:spcPct val="107000"/>
              </a:lnSpc>
              <a:buFont typeface="Wingdings" panose="05000000000000000000" pitchFamily="2" charset="2"/>
              <a:buChar char="q"/>
            </a:pPr>
            <a:r>
              <a:rPr lang="en-IN" sz="19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900" b="1"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Extracting dependable variable.</a:t>
            </a:r>
            <a:endParaRPr lang="en-IN" sz="1900" b="1" u="sng" dirty="0">
              <a:effectLst/>
              <a:latin typeface="Calibri" panose="020F0502020204030204" pitchFamily="34" charset="0"/>
              <a:ea typeface="Calibri" panose="020F0502020204030204" pitchFamily="34" charset="0"/>
              <a:cs typeface="Calibri" panose="020F0502020204030204" pitchFamily="34" charset="0"/>
            </a:endParaRPr>
          </a:p>
          <a:p>
            <a:pPr marL="365760" indent="0">
              <a:lnSpc>
                <a:spcPct val="107000"/>
              </a:lnSpc>
              <a:buNone/>
            </a:pPr>
            <a:r>
              <a:rPr lang="en-IN" sz="1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extract the dependent variables, we used following function.</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buNone/>
            </a:pPr>
            <a:r>
              <a:rPr lang="en-IN" sz="1900" dirty="0">
                <a:solidFill>
                  <a:schemeClr val="tx1"/>
                </a:solidFill>
                <a:latin typeface="Calibri" panose="020F0502020204030204" pitchFamily="34" charset="0"/>
                <a:ea typeface="Calibri" panose="020F0502020204030204" pitchFamily="34" charset="0"/>
                <a:cs typeface="Times New Roman" panose="02020603050405020304" pitchFamily="18" charset="0"/>
              </a:rPr>
              <a:t>	Y </a:t>
            </a:r>
            <a:r>
              <a:rPr lang="en-IN" sz="19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dataset_new2[“Price”]</a:t>
            </a:r>
          </a:p>
          <a:p>
            <a:pPr marL="400050" indent="-285750">
              <a:lnSpc>
                <a:spcPct val="107000"/>
              </a:lnSpc>
              <a:spcAft>
                <a:spcPts val="800"/>
              </a:spcAft>
              <a:buFont typeface="Wingdings" panose="05000000000000000000" pitchFamily="2" charset="2"/>
              <a:buChar char="q"/>
            </a:pPr>
            <a:r>
              <a:rPr lang="en-IN" sz="1900" b="1" u="sng" dirty="0">
                <a:solidFill>
                  <a:srgbClr val="000000"/>
                </a:solidFill>
                <a:latin typeface="Calibri" panose="020F0502020204030204" pitchFamily="34" charset="0"/>
                <a:ea typeface="Calibri" panose="020F0502020204030204" pitchFamily="34" charset="0"/>
                <a:cs typeface="Times New Roman" panose="02020603050405020304" pitchFamily="18" charset="0"/>
              </a:rPr>
              <a:t>Removing outliers from the data using Z score.</a:t>
            </a:r>
          </a:p>
          <a:p>
            <a:pPr marL="400050" indent="-285750">
              <a:lnSpc>
                <a:spcPct val="107000"/>
              </a:lnSpc>
              <a:spcAft>
                <a:spcPts val="800"/>
              </a:spcAft>
              <a:buFont typeface="Wingdings" panose="05000000000000000000" pitchFamily="2" charset="2"/>
              <a:buChar char="q"/>
            </a:pPr>
            <a:r>
              <a:rPr lang="en-IN" sz="1900" b="1"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Splitting the data </a:t>
            </a:r>
            <a:r>
              <a:rPr lang="en-IN" sz="1900" b="1" u="sng" dirty="0">
                <a:solidFill>
                  <a:srgbClr val="000000"/>
                </a:solidFill>
                <a:latin typeface="Calibri" panose="020F0502020204030204" pitchFamily="34" charset="0"/>
                <a:ea typeface="Calibri" panose="020F0502020204030204" pitchFamily="34" charset="0"/>
                <a:cs typeface="Times New Roman" panose="02020603050405020304" pitchFamily="18" charset="0"/>
              </a:rPr>
              <a:t>and then removing skewness.</a:t>
            </a:r>
          </a:p>
          <a:p>
            <a:pPr marL="400050" indent="-285750">
              <a:lnSpc>
                <a:spcPct val="107000"/>
              </a:lnSpc>
              <a:spcAft>
                <a:spcPts val="800"/>
              </a:spcAft>
              <a:buFont typeface="Wingdings" panose="05000000000000000000" pitchFamily="2" charset="2"/>
              <a:buChar char="q"/>
            </a:pPr>
            <a:r>
              <a:rPr lang="en-IN" sz="1900" b="1" u="sng" dirty="0">
                <a:solidFill>
                  <a:srgbClr val="000000"/>
                </a:solidFill>
                <a:latin typeface="Calibri" panose="020F0502020204030204" pitchFamily="34" charset="0"/>
                <a:ea typeface="Calibri" panose="020F0502020204030204" pitchFamily="34" charset="0"/>
                <a:cs typeface="Times New Roman" panose="02020603050405020304" pitchFamily="18" charset="0"/>
              </a:rPr>
              <a:t>R</a:t>
            </a:r>
            <a:r>
              <a:rPr lang="en-IN" sz="1900" b="1"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emoving skewness from the data.</a:t>
            </a:r>
          </a:p>
          <a:p>
            <a:pPr marL="400050" indent="-285750">
              <a:lnSpc>
                <a:spcPct val="107000"/>
              </a:lnSpc>
              <a:spcAft>
                <a:spcPts val="800"/>
              </a:spcAft>
              <a:buFont typeface="Wingdings" panose="05000000000000000000" pitchFamily="2" charset="2"/>
              <a:buChar char="q"/>
            </a:pPr>
            <a:r>
              <a:rPr lang="en-IN" sz="1900" b="1"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Scaling the data using standard scaler so that there is no biasness during model learning.</a:t>
            </a:r>
          </a:p>
          <a:p>
            <a:pPr marL="400050" indent="-285750">
              <a:lnSpc>
                <a:spcPct val="107000"/>
              </a:lnSpc>
              <a:spcAft>
                <a:spcPts val="800"/>
              </a:spcAft>
              <a:buFont typeface="Wingdings" panose="05000000000000000000" pitchFamily="2" charset="2"/>
              <a:buChar char="q"/>
            </a:pPr>
            <a:r>
              <a:rPr lang="en-IN" sz="1900" b="1"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Using </a:t>
            </a:r>
            <a:r>
              <a:rPr lang="en-IN" sz="1900" b="1" u="sng" dirty="0">
                <a:solidFill>
                  <a:srgbClr val="000000"/>
                </a:solidFill>
                <a:latin typeface="Calibri" panose="020F0502020204030204" pitchFamily="34" charset="0"/>
                <a:ea typeface="Calibri" panose="020F0502020204030204" pitchFamily="34" charset="0"/>
                <a:cs typeface="Times New Roman" panose="02020603050405020304" pitchFamily="18" charset="0"/>
              </a:rPr>
              <a:t>PCA and SequentialFeatureSelector for feature selection</a:t>
            </a:r>
            <a:r>
              <a:rPr lang="en-IN" sz="1900" b="1"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p>
            <a:pPr marL="400050" indent="-285750">
              <a:lnSpc>
                <a:spcPct val="107000"/>
              </a:lnSpc>
              <a:spcAft>
                <a:spcPts val="800"/>
              </a:spcAft>
              <a:buFont typeface="Wingdings" panose="05000000000000000000" pitchFamily="2" charset="2"/>
              <a:buChar char="q"/>
            </a:pPr>
            <a:r>
              <a:rPr lang="en-IN" sz="1900" b="1"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Splitting the data:</a:t>
            </a:r>
          </a:p>
          <a:p>
            <a:pPr marL="114300" indent="0">
              <a:lnSpc>
                <a:spcPct val="107000"/>
              </a:lnSpc>
              <a:spcAft>
                <a:spcPts val="800"/>
              </a:spcAft>
              <a:buNone/>
            </a:pPr>
            <a:r>
              <a:rPr lang="en-IN" sz="1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x_train,x_test,y_train,y_test = train_test_split(</a:t>
            </a:r>
            <a:r>
              <a:rPr lang="en-IN" sz="1900" dirty="0">
                <a:solidFill>
                  <a:srgbClr val="000000"/>
                </a:solidFill>
                <a:latin typeface="Calibri" panose="020F0502020204030204" pitchFamily="34" charset="0"/>
                <a:ea typeface="Calibri" panose="020F0502020204030204" pitchFamily="34" charset="0"/>
                <a:cs typeface="Times New Roman" panose="02020603050405020304" pitchFamily="18" charset="0"/>
              </a:rPr>
              <a:t>X</a:t>
            </a:r>
            <a:r>
              <a:rPr lang="en-IN" sz="1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IN" sz="1900" dirty="0">
                <a:solidFill>
                  <a:srgbClr val="000000"/>
                </a:solidFill>
                <a:latin typeface="Calibri" panose="020F0502020204030204" pitchFamily="34" charset="0"/>
                <a:ea typeface="Calibri" panose="020F0502020204030204" pitchFamily="34" charset="0"/>
                <a:cs typeface="Times New Roman" panose="02020603050405020304" pitchFamily="18" charset="0"/>
              </a:rPr>
              <a:t>Y</a:t>
            </a:r>
            <a:r>
              <a:rPr lang="en-IN" sz="1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,test_size = .20,random_state = 1358)</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400050" indent="-285750">
              <a:lnSpc>
                <a:spcPct val="107000"/>
              </a:lnSpc>
              <a:spcAft>
                <a:spcPts val="800"/>
              </a:spcAft>
              <a:buFont typeface="Wingdings" panose="05000000000000000000" pitchFamily="2" charset="2"/>
              <a:buChar char="q"/>
            </a:pP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545990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2618</TotalTime>
  <Words>1653</Words>
  <Application>Microsoft Office PowerPoint</Application>
  <PresentationFormat>Widescreen</PresentationFormat>
  <Paragraphs>101</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Century Gothic</vt:lpstr>
      <vt:lpstr>Wingdings</vt:lpstr>
      <vt:lpstr>Wingdings 3</vt:lpstr>
      <vt:lpstr>Ion Boardroom</vt:lpstr>
      <vt:lpstr>FLIGHT PRICE PREDICTION PROJECT </vt:lpstr>
      <vt:lpstr>Problem Statement </vt:lpstr>
      <vt:lpstr>Problem Statement </vt:lpstr>
      <vt:lpstr>Problem Statement </vt:lpstr>
      <vt:lpstr>Problem Statement </vt:lpstr>
      <vt:lpstr>Understanding</vt:lpstr>
      <vt:lpstr>Understanding</vt:lpstr>
      <vt:lpstr>Exploratory data analysis</vt:lpstr>
      <vt:lpstr>Exploratory data analysis</vt:lpstr>
      <vt:lpstr>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Heat Map(Correlation)</vt:lpstr>
      <vt:lpstr>PowerPoint Presentation</vt:lpstr>
      <vt:lpstr>Relationship of the Flight price with other 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Steps and assumption.</vt:lpstr>
      <vt:lpstr>Model selection</vt:lpstr>
      <vt:lpstr>Model selection</vt:lpstr>
      <vt:lpstr>Model selection</vt:lpstr>
      <vt:lpstr>Model selection</vt:lpstr>
      <vt:lpstr>Model selection</vt:lpstr>
      <vt:lpstr>Final Model</vt:lpstr>
      <vt:lpstr>Final Model</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 PROJECT </dc:title>
  <dc:creator>harsh prasad</dc:creator>
  <cp:lastModifiedBy>harsh prasad</cp:lastModifiedBy>
  <cp:revision>1</cp:revision>
  <dcterms:created xsi:type="dcterms:W3CDTF">2021-10-11T15:56:35Z</dcterms:created>
  <dcterms:modified xsi:type="dcterms:W3CDTF">2021-10-13T11:34:37Z</dcterms:modified>
</cp:coreProperties>
</file>