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 id="266" r:id="rId12"/>
    <p:sldId id="267" r:id="rId13"/>
    <p:sldId id="268" r:id="rId14"/>
    <p:sldId id="271" r:id="rId15"/>
    <p:sldId id="272" r:id="rId16"/>
    <p:sldId id="273" r:id="rId17"/>
    <p:sldId id="274"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281450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312014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26693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39253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F2141-CFCB-480D-BC57-67C03511026A}"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393713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FF2141-CFCB-480D-BC57-67C03511026A}"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25915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F2141-CFCB-480D-BC57-67C03511026A}" type="datetimeFigureOut">
              <a:rPr lang="en-US" smtClean="0"/>
              <a:pPr/>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454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FF2141-CFCB-480D-BC57-67C03511026A}" type="datetimeFigureOut">
              <a:rPr lang="en-US" smtClean="0"/>
              <a:pPr/>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113880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F2141-CFCB-480D-BC57-67C03511026A}" type="datetimeFigureOut">
              <a:rPr lang="en-US" smtClean="0"/>
              <a:pPr/>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201851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F2141-CFCB-480D-BC57-67C03511026A}"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31976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F2141-CFCB-480D-BC57-67C03511026A}"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389097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F2141-CFCB-480D-BC57-67C03511026A}" type="datetimeFigureOut">
              <a:rPr lang="en-US" smtClean="0"/>
              <a:pPr/>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89569-B165-445B-8564-6E8BC2B26829}" type="slidenum">
              <a:rPr lang="en-US" smtClean="0"/>
              <a:pPr/>
              <a:t>‹#›</a:t>
            </a:fld>
            <a:endParaRPr lang="en-US"/>
          </a:p>
        </p:txBody>
      </p:sp>
    </p:spTree>
    <p:extLst>
      <p:ext uri="{BB962C8B-B14F-4D97-AF65-F5344CB8AC3E}">
        <p14:creationId xmlns:p14="http://schemas.microsoft.com/office/powerpoint/2010/main" xmlns="" val="151363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296455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99935"/>
            <a:ext cx="10515600" cy="2577028"/>
          </a:xfrm>
        </p:spPr>
        <p:txBody>
          <a:bodyPr>
            <a:normAutofit fontScale="92500" lnSpcReduction="10000"/>
          </a:bodyPr>
          <a:lstStyle/>
          <a:p>
            <a:pPr marL="0" indent="0" fontAlgn="base">
              <a:buNone/>
            </a:pPr>
            <a:r>
              <a:rPr lang="en-US" dirty="0"/>
              <a:t>To involve your client when using </a:t>
            </a:r>
            <a:r>
              <a:rPr lang="en-US" dirty="0" smtClean="0"/>
              <a:t>Scrum, </a:t>
            </a:r>
            <a:r>
              <a:rPr lang="en-US" dirty="0"/>
              <a:t>you'll need to make sure they are monitoring the </a:t>
            </a:r>
            <a:r>
              <a:rPr lang="en-US" dirty="0" smtClean="0"/>
              <a:t>product backlog. </a:t>
            </a:r>
            <a:r>
              <a:rPr lang="en-US" dirty="0"/>
              <a:t>This is a key element in the Scrum methodology process and the client is responsible for making entries or adjustments to the project throughout the project process. While the client is responsible for the upkeep of the product backlog, your team is responsible for developing the client's requests</a:t>
            </a:r>
            <a:r>
              <a:rPr lang="en-US" dirty="0" smtClean="0"/>
              <a:t>.</a:t>
            </a:r>
            <a:r>
              <a:rPr lang="en-US" dirty="0"/>
              <a:t/>
            </a:r>
            <a:br>
              <a:rPr lang="en-US" dirty="0"/>
            </a:br>
            <a:endParaRPr lang="en-US" dirty="0"/>
          </a:p>
        </p:txBody>
      </p:sp>
      <p:pic>
        <p:nvPicPr>
          <p:cNvPr id="2050" name="Picture 2" descr="Image result for sprint client in agile methodolog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16092" y="387180"/>
            <a:ext cx="3691381" cy="307271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37751" y="1080870"/>
            <a:ext cx="6614984" cy="1200329"/>
          </a:xfrm>
          <a:prstGeom prst="rect">
            <a:avLst/>
          </a:prstGeom>
          <a:noFill/>
        </p:spPr>
        <p:txBody>
          <a:bodyPr wrap="square" lIns="91440" tIns="45720" rIns="91440" bIns="45720">
            <a:spAutoFit/>
          </a:bodyPr>
          <a:lstStyle/>
          <a:p>
            <a:pPr algn="ctr"/>
            <a:r>
              <a:rPr lang="en-US" sz="7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Sprint Client </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xmlns="" val="25097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56237"/>
            <a:ext cx="10515600" cy="3120725"/>
          </a:xfrm>
        </p:spPr>
        <p:txBody>
          <a:bodyPr>
            <a:normAutofit fontScale="92500" lnSpcReduction="20000"/>
          </a:bodyPr>
          <a:lstStyle/>
          <a:p>
            <a:pPr marL="0" indent="0">
              <a:buNone/>
            </a:pPr>
            <a:r>
              <a:rPr lang="en-US" dirty="0"/>
              <a:t>An Agile retrospective is a meeting that's held at the end of an </a:t>
            </a:r>
            <a:r>
              <a:rPr lang="en-US" dirty="0" smtClean="0"/>
              <a:t>iteration</a:t>
            </a:r>
            <a:r>
              <a:rPr lang="en-US" dirty="0"/>
              <a:t> in Agile software development </a:t>
            </a:r>
            <a:r>
              <a:rPr lang="en-US" dirty="0" smtClean="0"/>
              <a:t>(ASD). </a:t>
            </a:r>
            <a:r>
              <a:rPr lang="en-US" dirty="0"/>
              <a:t>During the retrospective, the team reflects on what happened in the iteration and identifies actions for improvement going forward</a:t>
            </a:r>
            <a:r>
              <a:rPr lang="en-US" dirty="0" smtClean="0"/>
              <a:t>.</a:t>
            </a:r>
          </a:p>
          <a:p>
            <a:pPr marL="0" indent="0">
              <a:buNone/>
            </a:pPr>
            <a:r>
              <a:rPr lang="en-US" dirty="0" smtClean="0"/>
              <a:t>General questions asked are:-</a:t>
            </a:r>
          </a:p>
          <a:p>
            <a:pPr marL="0" indent="0">
              <a:buNone/>
            </a:pPr>
            <a:r>
              <a:rPr lang="en-US" dirty="0" smtClean="0"/>
              <a:t>1.</a:t>
            </a:r>
            <a:r>
              <a:rPr lang="en-US" dirty="0"/>
              <a:t> What worked well for us?</a:t>
            </a:r>
          </a:p>
          <a:p>
            <a:pPr marL="0" indent="0">
              <a:buNone/>
            </a:pPr>
            <a:r>
              <a:rPr lang="en-US" dirty="0" smtClean="0"/>
              <a:t>2.What </a:t>
            </a:r>
            <a:r>
              <a:rPr lang="en-US" dirty="0"/>
              <a:t>did not work well for </a:t>
            </a:r>
            <a:r>
              <a:rPr lang="en-US" dirty="0" smtClean="0"/>
              <a:t>us?</a:t>
            </a:r>
          </a:p>
          <a:p>
            <a:pPr marL="0" indent="0">
              <a:buNone/>
            </a:pPr>
            <a:r>
              <a:rPr lang="en-US" dirty="0" smtClean="0"/>
              <a:t>3.What </a:t>
            </a:r>
            <a:r>
              <a:rPr lang="en-US" dirty="0"/>
              <a:t>actions can we take to improve our process going forward?</a:t>
            </a:r>
          </a:p>
          <a:p>
            <a:pPr marL="0" indent="0">
              <a:buNone/>
            </a:pPr>
            <a:endParaRPr lang="en-US" dirty="0"/>
          </a:p>
        </p:txBody>
      </p:sp>
      <p:sp>
        <p:nvSpPr>
          <p:cNvPr id="4" name="Rectangle 3"/>
          <p:cNvSpPr/>
          <p:nvPr/>
        </p:nvSpPr>
        <p:spPr>
          <a:xfrm>
            <a:off x="487612" y="660739"/>
            <a:ext cx="54930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Agile retrospective</a:t>
            </a:r>
          </a:p>
        </p:txBody>
      </p:sp>
      <p:pic>
        <p:nvPicPr>
          <p:cNvPr id="3074" name="Picture 2" descr="Image result for retrospective in agile scru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51373" y="288325"/>
            <a:ext cx="5338866" cy="26288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7527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065" y="4744994"/>
            <a:ext cx="10515600" cy="1572012"/>
          </a:xfrm>
        </p:spPr>
        <p:txBody>
          <a:bodyPr>
            <a:normAutofit fontScale="70000" lnSpcReduction="20000"/>
          </a:bodyPr>
          <a:lstStyle/>
          <a:p>
            <a:pPr marL="0" indent="0">
              <a:buNone/>
            </a:pPr>
            <a:r>
              <a:rPr lang="en-US" dirty="0"/>
              <a:t>A </a:t>
            </a:r>
            <a:r>
              <a:rPr lang="en-US" b="1" dirty="0"/>
              <a:t>burn down chart</a:t>
            </a:r>
            <a:r>
              <a:rPr lang="en-US" dirty="0"/>
              <a:t> is a graphical representation of work left to do versus time. The outstanding work (or backlog) is often on the vertical axis, with time along the horizontal. That is, it is a </a:t>
            </a:r>
            <a:r>
              <a:rPr lang="en-US" dirty="0" smtClean="0"/>
              <a:t>run chart</a:t>
            </a:r>
            <a:r>
              <a:rPr lang="en-US" dirty="0"/>
              <a:t> of outstanding work. It is useful for predicting when all of the work will be completed. It is often used in </a:t>
            </a:r>
            <a:r>
              <a:rPr lang="en-US" dirty="0" smtClean="0"/>
              <a:t>agile software development</a:t>
            </a:r>
            <a:r>
              <a:rPr lang="en-US" dirty="0"/>
              <a:t> methodologies such as </a:t>
            </a:r>
            <a:r>
              <a:rPr lang="en-US" dirty="0" smtClean="0"/>
              <a:t>Scrum. </a:t>
            </a:r>
            <a:r>
              <a:rPr lang="en-US" dirty="0"/>
              <a:t>However, burn down charts can be applied to any project containing measurable progress over </a:t>
            </a:r>
            <a:r>
              <a:rPr lang="en-US" dirty="0" smtClean="0"/>
              <a:t>time. Outstanding </a:t>
            </a:r>
            <a:r>
              <a:rPr lang="en-US" dirty="0"/>
              <a:t>work can be represented in terms of either time or story points</a:t>
            </a:r>
          </a:p>
          <a:p>
            <a:endParaRPr lang="en-US" dirty="0"/>
          </a:p>
        </p:txBody>
      </p:sp>
      <p:pic>
        <p:nvPicPr>
          <p:cNvPr id="4102" name="Picture 6" descr="Image result for burn down chart agil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26370" y="501778"/>
            <a:ext cx="5661614" cy="396313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86565" y="1179724"/>
            <a:ext cx="5139805"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Burn Down Chart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xmlns="" val="2637441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6"/>
            <a:ext cx="10515600" cy="1325563"/>
          </a:xfrm>
        </p:spPr>
        <p:txBody>
          <a:bodyPr/>
          <a:lstStyle/>
          <a:p>
            <a:r>
              <a:rPr lang="en-US" b="1" dirty="0" smtClean="0">
                <a:solidFill>
                  <a:schemeClr val="accent1">
                    <a:lumMod val="75000"/>
                  </a:schemeClr>
                </a:solidFill>
              </a:rPr>
              <a:t>Scrum product </a:t>
            </a:r>
            <a:r>
              <a:rPr lang="en-US" b="1" dirty="0" smtClean="0">
                <a:solidFill>
                  <a:schemeClr val="accent1">
                    <a:lumMod val="75000"/>
                  </a:schemeClr>
                </a:solidFill>
              </a:rPr>
              <a:t>owner </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 The Product Owner is the sole person responsible for managing the    Product Backlog. Product Backlog management includes:</a:t>
            </a:r>
          </a:p>
          <a:p>
            <a:r>
              <a:rPr lang="en-US" dirty="0"/>
              <a:t>Clearly expressing Product Backlog items</a:t>
            </a:r>
            <a:r>
              <a:rPr lang="en-US" dirty="0" smtClean="0"/>
              <a:t>.</a:t>
            </a:r>
          </a:p>
          <a:p>
            <a:r>
              <a:rPr lang="en-US" dirty="0"/>
              <a:t>Ordering the items in the Product Backlog to best achieve goals and missions.</a:t>
            </a:r>
          </a:p>
          <a:p>
            <a:r>
              <a:rPr lang="en-US" dirty="0"/>
              <a:t>Optimizing the value of the work the Development Team </a:t>
            </a:r>
            <a:r>
              <a:rPr lang="en-US" dirty="0" smtClean="0"/>
              <a:t>performs.</a:t>
            </a:r>
          </a:p>
          <a:p>
            <a:r>
              <a:rPr lang="en-US" dirty="0"/>
              <a:t>Ensuring the Development Team understands items in the Product Backlog to the level needed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2607138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Poker Planning</a:t>
            </a:r>
            <a:endParaRPr lang="en-IN"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IN" dirty="0" smtClean="0">
                <a:solidFill>
                  <a:srgbClr val="0070C0"/>
                </a:solidFill>
              </a:rPr>
              <a:t>Planning </a:t>
            </a:r>
            <a:r>
              <a:rPr lang="en-IN" dirty="0" smtClean="0">
                <a:solidFill>
                  <a:srgbClr val="0070C0"/>
                </a:solidFill>
              </a:rPr>
              <a:t>Poker </a:t>
            </a:r>
            <a:r>
              <a:rPr lang="en-IN" dirty="0" smtClean="0">
                <a:solidFill>
                  <a:srgbClr val="0070C0"/>
                </a:solidFill>
              </a:rPr>
              <a:t>is a consensus-based estimating </a:t>
            </a:r>
            <a:r>
              <a:rPr lang="en-IN" dirty="0" smtClean="0">
                <a:solidFill>
                  <a:srgbClr val="0070C0"/>
                </a:solidFill>
              </a:rPr>
              <a:t>technique</a:t>
            </a:r>
            <a:r>
              <a:rPr lang="en-IN" dirty="0" smtClean="0"/>
              <a:t>.</a:t>
            </a:r>
          </a:p>
          <a:p>
            <a:r>
              <a:rPr lang="en-IN" dirty="0" smtClean="0"/>
              <a:t>Agile teams around the world use Planning Poker to estimate their product backlogs</a:t>
            </a:r>
            <a:r>
              <a:rPr lang="en-IN" dirty="0" smtClean="0"/>
              <a:t>.</a:t>
            </a:r>
          </a:p>
          <a:p>
            <a:r>
              <a:rPr lang="en-IN" dirty="0" smtClean="0"/>
              <a:t>Planning Poker can be used with story points, ideal days, or any other estimating unit.</a:t>
            </a:r>
          </a:p>
          <a:p>
            <a:r>
              <a:rPr lang="en-IN" dirty="0" smtClean="0"/>
              <a:t>To start a poker planning session, the product owner or customer reads an agile user story or describes a feature to the estimators. </a:t>
            </a:r>
            <a:endParaRPr lang="en-IN" dirty="0" smtClean="0"/>
          </a:p>
          <a:p>
            <a:r>
              <a:rPr lang="en-IN" dirty="0" smtClean="0"/>
              <a:t> A product owner, </a:t>
            </a:r>
            <a:r>
              <a:rPr lang="en-IN" dirty="0" err="1" smtClean="0"/>
              <a:t>ScrumMaster</a:t>
            </a:r>
            <a:r>
              <a:rPr lang="en-IN" dirty="0" smtClean="0"/>
              <a:t> or agile coach can log in and preload a set of items to be estimated. </a:t>
            </a:r>
            <a:endParaRPr lang="en-IN" dirty="0" smtClean="0"/>
          </a:p>
          <a:p>
            <a:r>
              <a:rPr lang="en-IN" dirty="0" smtClean="0"/>
              <a:t>The poker planning process is repeated until consensus is achieved or until the estimators decide that agile estimating and planning of a particular item needs to be deferred until additional information can be acquired.</a:t>
            </a:r>
            <a:br>
              <a:rPr lang="en-IN" dirty="0" smtClean="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Daily </a:t>
            </a:r>
            <a:r>
              <a:rPr lang="en-IN" b="1" dirty="0" err="1" smtClean="0">
                <a:solidFill>
                  <a:srgbClr val="0070C0"/>
                </a:solidFill>
              </a:rPr>
              <a:t>Standups</a:t>
            </a:r>
            <a:endParaRPr lang="en-IN" b="1" dirty="0">
              <a:solidFill>
                <a:srgbClr val="0070C0"/>
              </a:solidFill>
            </a:endParaRPr>
          </a:p>
        </p:txBody>
      </p:sp>
      <p:sp>
        <p:nvSpPr>
          <p:cNvPr id="3" name="Content Placeholder 2"/>
          <p:cNvSpPr>
            <a:spLocks noGrp="1"/>
          </p:cNvSpPr>
          <p:nvPr>
            <p:ph idx="1"/>
          </p:nvPr>
        </p:nvSpPr>
        <p:spPr/>
        <p:txBody>
          <a:bodyPr/>
          <a:lstStyle/>
          <a:p>
            <a:r>
              <a:rPr lang="en-IN" dirty="0" smtClean="0"/>
              <a:t>A daily stand-up is a daily status meeting among all team members and it is held roughly for 15 </a:t>
            </a:r>
            <a:r>
              <a:rPr lang="en-IN" dirty="0" smtClean="0"/>
              <a:t>minutes.</a:t>
            </a:r>
          </a:p>
          <a:p>
            <a:r>
              <a:rPr lang="en-IN" dirty="0" smtClean="0"/>
              <a:t>Daily stand-up is for status update, not for any discussion. For discussion, team members should schedule another meeting at a different time</a:t>
            </a:r>
            <a:r>
              <a:rPr lang="en-IN" dirty="0" smtClean="0"/>
              <a:t>.</a:t>
            </a:r>
          </a:p>
          <a:p>
            <a:r>
              <a:rPr lang="en-IN" dirty="0" smtClean="0"/>
              <a:t>The scrum master, the product owner, and the delivery team should attend the stand-up on a daily basis</a:t>
            </a:r>
            <a:r>
              <a:rPr lang="en-IN" dirty="0" smtClean="0"/>
              <a:t>.</a:t>
            </a:r>
          </a:p>
          <a:p>
            <a:r>
              <a:rPr lang="en-IN" dirty="0" smtClean="0"/>
              <a:t>Stakeholders and Customers are encouraged to attend the meeting and they can act as an observer, but they are not supposed to participate in stand-ups.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Scrum Board</a:t>
            </a:r>
            <a:endParaRPr lang="en-IN" b="1" dirty="0">
              <a:solidFill>
                <a:srgbClr val="0070C0"/>
              </a:solidFill>
            </a:endParaRPr>
          </a:p>
        </p:txBody>
      </p:sp>
      <p:sp>
        <p:nvSpPr>
          <p:cNvPr id="3" name="Content Placeholder 2"/>
          <p:cNvSpPr>
            <a:spLocks noGrp="1"/>
          </p:cNvSpPr>
          <p:nvPr>
            <p:ph idx="1"/>
          </p:nvPr>
        </p:nvSpPr>
        <p:spPr/>
        <p:txBody>
          <a:bodyPr/>
          <a:lstStyle/>
          <a:p>
            <a:r>
              <a:rPr lang="en-IN" dirty="0" smtClean="0"/>
              <a:t>A Scrum Board is a tool that helps Teams make Sprint Backlog items visible. </a:t>
            </a:r>
            <a:endParaRPr lang="en-IN" dirty="0" smtClean="0"/>
          </a:p>
          <a:p>
            <a:r>
              <a:rPr lang="en-IN" dirty="0" smtClean="0"/>
              <a:t>The board can take many physical and virtual forms but it performs the same function regardless of how it looks. </a:t>
            </a:r>
            <a:endParaRPr lang="en-IN" dirty="0" smtClean="0"/>
          </a:p>
          <a:p>
            <a:r>
              <a:rPr lang="en-IN" dirty="0" smtClean="0"/>
              <a:t>The board is updated by the Team and shows all items that need to be completed for the current Sprint</a:t>
            </a:r>
            <a:r>
              <a:rPr lang="en-IN" dirty="0" smtClean="0"/>
              <a:t>.</a:t>
            </a:r>
          </a:p>
          <a:p>
            <a:r>
              <a:rPr lang="en-IN" dirty="0" smtClean="0"/>
              <a:t>The board is traditionally divided up into three categories: To Do, Work in Progress and Done</a:t>
            </a:r>
            <a:r>
              <a:rPr lang="en-IN" dirty="0" smtClean="0"/>
              <a: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rgbClr val="0070C0"/>
                </a:solidFill>
              </a:rPr>
              <a:t>Kanaban</a:t>
            </a:r>
            <a:r>
              <a:rPr lang="en-IN" b="1" dirty="0" smtClean="0">
                <a:solidFill>
                  <a:srgbClr val="0070C0"/>
                </a:solidFill>
              </a:rPr>
              <a:t> Board</a:t>
            </a:r>
            <a:endParaRPr lang="en-IN"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algn="just"/>
            <a:r>
              <a:rPr lang="en-IN" dirty="0" smtClean="0"/>
              <a:t>A </a:t>
            </a:r>
            <a:r>
              <a:rPr lang="en-IN" dirty="0" err="1" smtClean="0"/>
              <a:t>kanban</a:t>
            </a:r>
            <a:r>
              <a:rPr lang="en-IN" dirty="0" smtClean="0"/>
              <a:t> board is an agile project management tool designed to help visualize work, limit work-in-progress, and maximize efficiency (or flow</a:t>
            </a:r>
            <a:r>
              <a:rPr lang="en-IN" dirty="0" smtClean="0"/>
              <a:t>).</a:t>
            </a:r>
          </a:p>
          <a:p>
            <a:pPr algn="just"/>
            <a:r>
              <a:rPr lang="en-IN" dirty="0" err="1" smtClean="0"/>
              <a:t>Kanban</a:t>
            </a:r>
            <a:r>
              <a:rPr lang="en-IN" dirty="0" smtClean="0"/>
              <a:t> boards use cards, columns, and continuous improvement to help technology and service teams commit to the right amount of work, and get it </a:t>
            </a:r>
            <a:r>
              <a:rPr lang="en-IN" dirty="0" smtClean="0"/>
              <a:t>done.</a:t>
            </a:r>
          </a:p>
          <a:p>
            <a:pPr algn="just"/>
            <a:r>
              <a:rPr lang="en-IN" dirty="0" err="1" smtClean="0"/>
              <a:t>kanban</a:t>
            </a:r>
            <a:r>
              <a:rPr lang="en-IN" dirty="0" smtClean="0"/>
              <a:t> boards can be broken down into five </a:t>
            </a:r>
            <a:r>
              <a:rPr lang="en-IN" dirty="0" smtClean="0"/>
              <a:t>components:</a:t>
            </a:r>
          </a:p>
          <a:p>
            <a:pPr algn="just">
              <a:buFont typeface="Wingdings" pitchFamily="2" charset="2"/>
              <a:buChar char="q"/>
            </a:pPr>
            <a:r>
              <a:rPr lang="en-IN" dirty="0" smtClean="0"/>
              <a:t> </a:t>
            </a:r>
            <a:r>
              <a:rPr lang="en-IN" dirty="0" smtClean="0"/>
              <a:t>  </a:t>
            </a:r>
            <a:r>
              <a:rPr lang="en-IN" dirty="0" smtClean="0"/>
              <a:t>Visual </a:t>
            </a:r>
            <a:r>
              <a:rPr lang="en-IN" dirty="0" smtClean="0"/>
              <a:t>signals</a:t>
            </a:r>
          </a:p>
          <a:p>
            <a:pPr algn="just">
              <a:buFont typeface="Wingdings" pitchFamily="2" charset="2"/>
              <a:buChar char="q"/>
            </a:pPr>
            <a:r>
              <a:rPr lang="en-IN" dirty="0" smtClean="0"/>
              <a:t>   Columns</a:t>
            </a:r>
          </a:p>
          <a:p>
            <a:pPr algn="just">
              <a:buFont typeface="Wingdings" pitchFamily="2" charset="2"/>
              <a:buChar char="q"/>
            </a:pPr>
            <a:r>
              <a:rPr lang="en-IN" dirty="0" smtClean="0"/>
              <a:t>   Work-in-progress limits</a:t>
            </a:r>
          </a:p>
          <a:p>
            <a:pPr algn="just">
              <a:buFont typeface="Wingdings" pitchFamily="2" charset="2"/>
              <a:buChar char="q"/>
            </a:pPr>
            <a:r>
              <a:rPr lang="en-IN" dirty="0" smtClean="0"/>
              <a:t>   Commitment </a:t>
            </a:r>
            <a:r>
              <a:rPr lang="en-IN" dirty="0" smtClean="0"/>
              <a:t>point</a:t>
            </a:r>
            <a:r>
              <a:rPr lang="en-IN" dirty="0" smtClean="0"/>
              <a:t> </a:t>
            </a:r>
          </a:p>
          <a:p>
            <a:pPr algn="just">
              <a:buFont typeface="Wingdings" pitchFamily="2" charset="2"/>
              <a:buChar char="q"/>
            </a:pPr>
            <a:r>
              <a:rPr lang="en-IN" dirty="0" smtClean="0"/>
              <a:t> </a:t>
            </a:r>
            <a:r>
              <a:rPr lang="en-IN" dirty="0" smtClean="0"/>
              <a:t>  Delivery point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Velocity</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Velocity is a metric that predicts how much work an Agile software development team can successfully complete within a two-week sprint </a:t>
            </a:r>
          </a:p>
          <a:p>
            <a:r>
              <a:rPr lang="en-US" dirty="0"/>
              <a:t>Velocity is a key feedback mechanism for the Team.</a:t>
            </a:r>
            <a:endParaRPr lang="en-US" dirty="0" smtClean="0"/>
          </a:p>
          <a:p>
            <a:r>
              <a:rPr lang="en-US" dirty="0" smtClean="0"/>
              <a:t>Velocity is a useful planning tool for estimating how fast work can be completed.</a:t>
            </a:r>
          </a:p>
          <a:p>
            <a:r>
              <a:rPr lang="en-US" dirty="0" smtClean="0"/>
              <a:t>Generally, velocity remains somewhat constant during a development project</a:t>
            </a:r>
          </a:p>
          <a:p>
            <a:r>
              <a:rPr lang="en-US" dirty="0"/>
              <a:t>By knowing Velocity, a </a:t>
            </a:r>
            <a:r>
              <a:rPr lang="en-US" dirty="0" smtClean="0"/>
              <a:t> product owner</a:t>
            </a:r>
            <a:r>
              <a:rPr lang="en-US" dirty="0"/>
              <a:t> can figure out how many Sprints it will take the Team to achieve a desired level of </a:t>
            </a:r>
            <a:r>
              <a:rPr lang="en-US" dirty="0" smtClean="0"/>
              <a:t>functionality.</a:t>
            </a:r>
          </a:p>
          <a:p>
            <a:endParaRPr lang="en-US" dirty="0"/>
          </a:p>
        </p:txBody>
      </p:sp>
    </p:spTree>
    <p:extLst>
      <p:ext uri="{BB962C8B-B14F-4D97-AF65-F5344CB8AC3E}">
        <p14:creationId xmlns:p14="http://schemas.microsoft.com/office/powerpoint/2010/main" xmlns="" val="527679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 Spring Backlog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T</a:t>
            </a:r>
            <a:r>
              <a:rPr lang="en-US" dirty="0" smtClean="0"/>
              <a:t>he Sprint Backlog is the set of Product Backlog items selected for the Sprint.</a:t>
            </a:r>
          </a:p>
          <a:p>
            <a:r>
              <a:rPr lang="en-US" dirty="0" smtClean="0"/>
              <a:t>The Sprint Backlog is a forecast by the Development Team about what functionality will be in the next Increment and the work needed to deliver that functionality.</a:t>
            </a:r>
          </a:p>
          <a:p>
            <a:r>
              <a:rPr lang="en-US" dirty="0"/>
              <a:t>The Team determines how best to work through the Sprint </a:t>
            </a:r>
            <a:r>
              <a:rPr lang="en-US" dirty="0" smtClean="0"/>
              <a:t>Backlog.</a:t>
            </a:r>
          </a:p>
          <a:p>
            <a:r>
              <a:rPr lang="en-US" dirty="0" smtClean="0"/>
              <a:t>The Sprint Backlog is a plan with enough detail that changes in progress can be understood in the Daily Scrum.</a:t>
            </a:r>
          </a:p>
          <a:p>
            <a:pPr marL="0" indent="0">
              <a:buNone/>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xmlns="" val="91135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7795" y="107092"/>
            <a:ext cx="10948086" cy="6590270"/>
          </a:xfrm>
          <a:prstGeom prst="rect">
            <a:avLst/>
          </a:prstGeom>
        </p:spPr>
      </p:pic>
    </p:spTree>
    <p:extLst>
      <p:ext uri="{BB962C8B-B14F-4D97-AF65-F5344CB8AC3E}">
        <p14:creationId xmlns:p14="http://schemas.microsoft.com/office/powerpoint/2010/main" xmlns="" val="4187205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
            <a:ext cx="11475308" cy="6858000"/>
          </a:xfrm>
        </p:spPr>
      </p:pic>
    </p:spTree>
    <p:extLst>
      <p:ext uri="{BB962C8B-B14F-4D97-AF65-F5344CB8AC3E}">
        <p14:creationId xmlns:p14="http://schemas.microsoft.com/office/powerpoint/2010/main" xmlns="" val="111171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8855" y="0"/>
            <a:ext cx="12117860" cy="6814988"/>
          </a:xfrm>
        </p:spPr>
      </p:pic>
    </p:spTree>
    <p:extLst>
      <p:ext uri="{BB962C8B-B14F-4D97-AF65-F5344CB8AC3E}">
        <p14:creationId xmlns:p14="http://schemas.microsoft.com/office/powerpoint/2010/main" xmlns="" val="2082100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758" y="-208242"/>
            <a:ext cx="12051957" cy="6963269"/>
          </a:xfrm>
        </p:spPr>
      </p:pic>
    </p:spTree>
    <p:extLst>
      <p:ext uri="{BB962C8B-B14F-4D97-AF65-F5344CB8AC3E}">
        <p14:creationId xmlns:p14="http://schemas.microsoft.com/office/powerpoint/2010/main" xmlns="" val="2112603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7092" y="-98855"/>
            <a:ext cx="12192000" cy="6779741"/>
          </a:xfrm>
        </p:spPr>
      </p:pic>
    </p:spTree>
    <p:extLst>
      <p:ext uri="{BB962C8B-B14F-4D97-AF65-F5344CB8AC3E}">
        <p14:creationId xmlns:p14="http://schemas.microsoft.com/office/powerpoint/2010/main" xmlns="" val="135587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5328" y="123568"/>
            <a:ext cx="11755395" cy="6582032"/>
          </a:xfrm>
        </p:spPr>
      </p:pic>
    </p:spTree>
    <p:extLst>
      <p:ext uri="{BB962C8B-B14F-4D97-AF65-F5344CB8AC3E}">
        <p14:creationId xmlns:p14="http://schemas.microsoft.com/office/powerpoint/2010/main" xmlns="" val="130414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3569" y="-354227"/>
            <a:ext cx="12109623" cy="6985686"/>
          </a:xfrm>
        </p:spPr>
      </p:pic>
    </p:spTree>
    <p:extLst>
      <p:ext uri="{BB962C8B-B14F-4D97-AF65-F5344CB8AC3E}">
        <p14:creationId xmlns:p14="http://schemas.microsoft.com/office/powerpoint/2010/main" xmlns="" val="2108724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1870" y="4211638"/>
            <a:ext cx="9144000" cy="1655762"/>
          </a:xfrm>
        </p:spPr>
        <p:txBody>
          <a:bodyPr/>
          <a:lstStyle/>
          <a:p>
            <a:r>
              <a:rPr lang="en-US" dirty="0"/>
              <a:t>A </a:t>
            </a:r>
            <a:r>
              <a:rPr lang="en-US" b="1" dirty="0"/>
              <a:t>user story</a:t>
            </a:r>
            <a:r>
              <a:rPr lang="en-US" dirty="0"/>
              <a:t> is a tool used in </a:t>
            </a:r>
            <a:r>
              <a:rPr lang="en-US" b="1" dirty="0"/>
              <a:t>Agile</a:t>
            </a:r>
            <a:r>
              <a:rPr lang="en-US" dirty="0"/>
              <a:t> software development to capture a description of a software feature from an end-</a:t>
            </a:r>
            <a:r>
              <a:rPr lang="en-US" b="1" dirty="0"/>
              <a:t>user</a:t>
            </a:r>
            <a:r>
              <a:rPr lang="en-US" dirty="0"/>
              <a:t> perspective. The </a:t>
            </a:r>
            <a:r>
              <a:rPr lang="en-US" b="1" dirty="0"/>
              <a:t>user story</a:t>
            </a:r>
            <a:r>
              <a:rPr lang="en-US" dirty="0"/>
              <a:t> describes the type of </a:t>
            </a:r>
            <a:r>
              <a:rPr lang="en-US" b="1" dirty="0"/>
              <a:t>user</a:t>
            </a:r>
            <a:r>
              <a:rPr lang="en-US" dirty="0"/>
              <a:t>, what they want and why. A </a:t>
            </a:r>
            <a:r>
              <a:rPr lang="en-US" b="1" dirty="0"/>
              <a:t>user story</a:t>
            </a:r>
            <a:r>
              <a:rPr lang="en-US" dirty="0"/>
              <a:t> helps to create a simplified description of a requirement.</a:t>
            </a:r>
          </a:p>
        </p:txBody>
      </p:sp>
      <p:sp>
        <p:nvSpPr>
          <p:cNvPr id="4" name="Rectangle 3"/>
          <p:cNvSpPr/>
          <p:nvPr/>
        </p:nvSpPr>
        <p:spPr>
          <a:xfrm>
            <a:off x="543697" y="1369194"/>
            <a:ext cx="4267199" cy="1200329"/>
          </a:xfrm>
          <a:prstGeom prst="rect">
            <a:avLst/>
          </a:prstGeom>
          <a:noFill/>
        </p:spPr>
        <p:txBody>
          <a:bodyPr wrap="square" lIns="91440" tIns="45720" rIns="91440" bIns="45720">
            <a:spAutoFit/>
          </a:bodyPr>
          <a:lstStyle/>
          <a:p>
            <a:pPr algn="ctr"/>
            <a:r>
              <a:rPr lang="en-US" sz="7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 Story</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Image result for user story in agil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9265" y="393785"/>
            <a:ext cx="5938837" cy="35687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204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482</Words>
  <Application>Microsoft Office PowerPoint</Application>
  <PresentationFormat>Custom</PresentationFormat>
  <Paragraphs>59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Scrum product owner </vt:lpstr>
      <vt:lpstr>Poker Planning</vt:lpstr>
      <vt:lpstr>Daily Standups</vt:lpstr>
      <vt:lpstr>Scrum Board</vt:lpstr>
      <vt:lpstr>Kanaban Board</vt:lpstr>
      <vt:lpstr>Velocity</vt:lpstr>
      <vt:lpstr> Spring Backlog</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 hwdlab1D</dc:creator>
  <cp:lastModifiedBy>HP</cp:lastModifiedBy>
  <cp:revision>12</cp:revision>
  <dcterms:created xsi:type="dcterms:W3CDTF">2019-03-14T08:46:03Z</dcterms:created>
  <dcterms:modified xsi:type="dcterms:W3CDTF">2019-03-14T20:22:58Z</dcterms:modified>
</cp:coreProperties>
</file>