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10/5/2019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3372-AA98-4A2C-9E78-BC45F80E8F37}"/>
              </a:ext>
            </a:extLst>
          </p:cNvPr>
          <p:cNvSpPr>
            <a:spLocks noGrp="1"/>
          </p:cNvSpPr>
          <p:nvPr>
            <p:ph type="ctrTitle"/>
          </p:nvPr>
        </p:nvSpPr>
        <p:spPr>
          <a:xfrm>
            <a:off x="1577340" y="1964267"/>
            <a:ext cx="9582785" cy="2421464"/>
          </a:xfrm>
        </p:spPr>
        <p:txBody>
          <a:bodyPr/>
          <a:lstStyle/>
          <a:p>
            <a:r>
              <a:rPr lang="en-US" b="1" dirty="0"/>
              <a:t>Recommending initial target neighborhood for product sales</a:t>
            </a:r>
          </a:p>
        </p:txBody>
      </p:sp>
      <p:sp>
        <p:nvSpPr>
          <p:cNvPr id="3" name="Subtitle 2">
            <a:extLst>
              <a:ext uri="{FF2B5EF4-FFF2-40B4-BE49-F238E27FC236}">
                <a16:creationId xmlns:a16="http://schemas.microsoft.com/office/drawing/2014/main" id="{575D63B1-18ED-462E-998E-F6649DA263CD}"/>
              </a:ext>
            </a:extLst>
          </p:cNvPr>
          <p:cNvSpPr>
            <a:spLocks noGrp="1"/>
          </p:cNvSpPr>
          <p:nvPr>
            <p:ph type="subTitle" idx="1"/>
          </p:nvPr>
        </p:nvSpPr>
        <p:spPr>
          <a:xfrm>
            <a:off x="1577340" y="4385732"/>
            <a:ext cx="9582785" cy="1405467"/>
          </a:xfrm>
        </p:spPr>
        <p:txBody>
          <a:bodyPr>
            <a:normAutofit/>
          </a:bodyPr>
          <a:lstStyle/>
          <a:p>
            <a:r>
              <a:rPr lang="en-US" sz="2800" dirty="0"/>
              <a:t>Harsh Rahamatkar</a:t>
            </a:r>
          </a:p>
          <a:p>
            <a:r>
              <a:rPr lang="en-US" sz="2800" dirty="0"/>
              <a:t>October 05, 2019</a:t>
            </a:r>
          </a:p>
        </p:txBody>
      </p:sp>
    </p:spTree>
    <p:extLst>
      <p:ext uri="{BB962C8B-B14F-4D97-AF65-F5344CB8AC3E}">
        <p14:creationId xmlns:p14="http://schemas.microsoft.com/office/powerpoint/2010/main" val="193367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6F42-952F-49E5-A220-9976029D9F1E}"/>
              </a:ext>
            </a:extLst>
          </p:cNvPr>
          <p:cNvSpPr>
            <a:spLocks noGrp="1"/>
          </p:cNvSpPr>
          <p:nvPr>
            <p:ph type="title"/>
          </p:nvPr>
        </p:nvSpPr>
        <p:spPr>
          <a:xfrm>
            <a:off x="7865806" y="643463"/>
            <a:ext cx="3706762" cy="1608124"/>
          </a:xfrm>
        </p:spPr>
        <p:txBody>
          <a:bodyPr>
            <a:normAutofit/>
          </a:bodyPr>
          <a:lstStyle/>
          <a:p>
            <a:r>
              <a:rPr lang="en-US" dirty="0"/>
              <a:t>Analysis</a:t>
            </a:r>
          </a:p>
        </p:txBody>
      </p:sp>
      <p:pic>
        <p:nvPicPr>
          <p:cNvPr id="5" name="Picture 4">
            <a:extLst>
              <a:ext uri="{FF2B5EF4-FFF2-40B4-BE49-F238E27FC236}">
                <a16:creationId xmlns:a16="http://schemas.microsoft.com/office/drawing/2014/main" id="{14C898FD-0A7B-495D-8A5E-2FD598BAEB4F}"/>
              </a:ext>
            </a:extLst>
          </p:cNvPr>
          <p:cNvPicPr>
            <a:picLocks noChangeAspect="1"/>
          </p:cNvPicPr>
          <p:nvPr/>
        </p:nvPicPr>
        <p:blipFill>
          <a:blip r:embed="rId3"/>
          <a:stretch>
            <a:fillRect/>
          </a:stretch>
        </p:blipFill>
        <p:spPr>
          <a:xfrm>
            <a:off x="643464" y="1693706"/>
            <a:ext cx="6897878" cy="34798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419F1D7A-1C5F-466D-AEC5-83E61CF227A1}"/>
              </a:ext>
            </a:extLst>
          </p:cNvPr>
          <p:cNvSpPr>
            <a:spLocks noGrp="1"/>
          </p:cNvSpPr>
          <p:nvPr>
            <p:ph idx="1"/>
          </p:nvPr>
        </p:nvSpPr>
        <p:spPr>
          <a:xfrm>
            <a:off x="7865806" y="1504552"/>
            <a:ext cx="3706762" cy="3972232"/>
          </a:xfrm>
        </p:spPr>
        <p:txBody>
          <a:bodyPr>
            <a:normAutofit/>
          </a:bodyPr>
          <a:lstStyle/>
          <a:p>
            <a:r>
              <a:rPr lang="en-US" dirty="0"/>
              <a:t>List of all the venues in the recommended neighborhoods for coffee shop category</a:t>
            </a:r>
          </a:p>
        </p:txBody>
      </p:sp>
    </p:spTree>
    <p:extLst>
      <p:ext uri="{BB962C8B-B14F-4D97-AF65-F5344CB8AC3E}">
        <p14:creationId xmlns:p14="http://schemas.microsoft.com/office/powerpoint/2010/main" val="53416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3F1E-4D5B-4502-8CAB-EE18A088432E}"/>
              </a:ext>
            </a:extLst>
          </p:cNvPr>
          <p:cNvSpPr>
            <a:spLocks noGrp="1"/>
          </p:cNvSpPr>
          <p:nvPr>
            <p:ph type="title"/>
          </p:nvPr>
        </p:nvSpPr>
        <p:spPr>
          <a:xfrm>
            <a:off x="7865806" y="643463"/>
            <a:ext cx="3706762" cy="1608124"/>
          </a:xfrm>
        </p:spPr>
        <p:txBody>
          <a:bodyPr>
            <a:normAutofit/>
          </a:bodyPr>
          <a:lstStyle/>
          <a:p>
            <a:r>
              <a:rPr lang="en-US" dirty="0"/>
              <a:t>Analysis</a:t>
            </a:r>
          </a:p>
        </p:txBody>
      </p:sp>
      <p:pic>
        <p:nvPicPr>
          <p:cNvPr id="5" name="Content Placeholder 4">
            <a:extLst>
              <a:ext uri="{FF2B5EF4-FFF2-40B4-BE49-F238E27FC236}">
                <a16:creationId xmlns:a16="http://schemas.microsoft.com/office/drawing/2014/main" id="{B48892EC-5FBD-471A-883B-E73AE8F99829}"/>
              </a:ext>
            </a:extLst>
          </p:cNvPr>
          <p:cNvPicPr>
            <a:picLocks noChangeAspect="1"/>
          </p:cNvPicPr>
          <p:nvPr/>
        </p:nvPicPr>
        <p:blipFill rotWithShape="1">
          <a:blip r:embed="rId3"/>
          <a:srcRect l="11807" r="30923"/>
          <a:stretch/>
        </p:blipFill>
        <p:spPr>
          <a:xfrm>
            <a:off x="20" y="975"/>
            <a:ext cx="7552924" cy="6858000"/>
          </a:xfrm>
          <a:prstGeom prst="rect">
            <a:avLst/>
          </a:prstGeom>
        </p:spPr>
      </p:pic>
      <p:sp>
        <p:nvSpPr>
          <p:cNvPr id="9" name="Content Placeholder 8">
            <a:extLst>
              <a:ext uri="{FF2B5EF4-FFF2-40B4-BE49-F238E27FC236}">
                <a16:creationId xmlns:a16="http://schemas.microsoft.com/office/drawing/2014/main" id="{E0E37B23-4BE2-4FD9-9E65-06A5AF20A247}"/>
              </a:ext>
            </a:extLst>
          </p:cNvPr>
          <p:cNvSpPr>
            <a:spLocks noGrp="1"/>
          </p:cNvSpPr>
          <p:nvPr>
            <p:ph idx="1"/>
          </p:nvPr>
        </p:nvSpPr>
        <p:spPr>
          <a:xfrm>
            <a:off x="7865806" y="2251587"/>
            <a:ext cx="3706762" cy="3972232"/>
          </a:xfrm>
        </p:spPr>
        <p:txBody>
          <a:bodyPr>
            <a:normAutofit/>
          </a:bodyPr>
          <a:lstStyle/>
          <a:p>
            <a:r>
              <a:rPr lang="en-US" dirty="0"/>
              <a:t>Recommended Venue locations for coffee shop category</a:t>
            </a:r>
          </a:p>
        </p:txBody>
      </p:sp>
    </p:spTree>
    <p:extLst>
      <p:ext uri="{BB962C8B-B14F-4D97-AF65-F5344CB8AC3E}">
        <p14:creationId xmlns:p14="http://schemas.microsoft.com/office/powerpoint/2010/main" val="157942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B3A9-954C-428D-9AC4-5A04D50E629E}"/>
              </a:ext>
            </a:extLst>
          </p:cNvPr>
          <p:cNvSpPr>
            <a:spLocks noGrp="1"/>
          </p:cNvSpPr>
          <p:nvPr>
            <p:ph type="title"/>
          </p:nvPr>
        </p:nvSpPr>
        <p:spPr/>
        <p:txBody>
          <a:bodyPr/>
          <a:lstStyle/>
          <a:p>
            <a:r>
              <a:rPr lang="en-US" dirty="0"/>
              <a:t>Results And discussion</a:t>
            </a:r>
          </a:p>
        </p:txBody>
      </p:sp>
      <p:sp>
        <p:nvSpPr>
          <p:cNvPr id="3" name="Content Placeholder 2">
            <a:extLst>
              <a:ext uri="{FF2B5EF4-FFF2-40B4-BE49-F238E27FC236}">
                <a16:creationId xmlns:a16="http://schemas.microsoft.com/office/drawing/2014/main" id="{E5263270-3DB1-4890-9E63-804B937A0730}"/>
              </a:ext>
            </a:extLst>
          </p:cNvPr>
          <p:cNvSpPr>
            <a:spLocks noGrp="1"/>
          </p:cNvSpPr>
          <p:nvPr>
            <p:ph idx="1"/>
          </p:nvPr>
        </p:nvSpPr>
        <p:spPr/>
        <p:txBody>
          <a:bodyPr/>
          <a:lstStyle/>
          <a:p>
            <a:r>
              <a:rPr lang="en-US" dirty="0"/>
              <a:t>So, for the new coffee dispenser machine manufactured by the company, to have large influence on the basis of both number of coffee shops in and the population of the neighborhood, we came to conclusion that Lenox Hill-Roosevelt Island, Yorkville, Battery Park City-Lower Manhattan, Lower East Side and Upper East Side-Carnegie Hill will be the best five.</a:t>
            </a:r>
          </a:p>
          <a:p>
            <a:r>
              <a:rPr lang="en-US" dirty="0"/>
              <a:t>We can use the same for other categories of businesses like gym, video store, restaurants etc. to get the target locations for initial sales of the good to have wide influence and least transportation costs.</a:t>
            </a:r>
          </a:p>
        </p:txBody>
      </p:sp>
    </p:spTree>
    <p:extLst>
      <p:ext uri="{BB962C8B-B14F-4D97-AF65-F5344CB8AC3E}">
        <p14:creationId xmlns:p14="http://schemas.microsoft.com/office/powerpoint/2010/main" val="194777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6EE0-897B-46B0-AC80-2CC144CBDBF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0326C74-4995-4CD9-BF55-F5991E821114}"/>
              </a:ext>
            </a:extLst>
          </p:cNvPr>
          <p:cNvSpPr>
            <a:spLocks noGrp="1"/>
          </p:cNvSpPr>
          <p:nvPr>
            <p:ph idx="1"/>
          </p:nvPr>
        </p:nvSpPr>
        <p:spPr/>
        <p:txBody>
          <a:bodyPr/>
          <a:lstStyle/>
          <a:p>
            <a:r>
              <a:rPr lang="en-US" dirty="0"/>
              <a:t>We were required to get the recommendations for initial target neighborhoods for sending the new product manufactured/created by any company for most sales and influence. Following the given methodology of weighted products with population and number of businesses/venues in neighborhood, we successfully got recommendations for a new coffee dispenser machine.</a:t>
            </a:r>
          </a:p>
        </p:txBody>
      </p:sp>
    </p:spTree>
    <p:extLst>
      <p:ext uri="{BB962C8B-B14F-4D97-AF65-F5344CB8AC3E}">
        <p14:creationId xmlns:p14="http://schemas.microsoft.com/office/powerpoint/2010/main" val="130784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9C4F-E752-419A-B2D8-F75F393F256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DC970E-772B-40C6-9759-EE54BDE20CFA}"/>
              </a:ext>
            </a:extLst>
          </p:cNvPr>
          <p:cNvSpPr>
            <a:spLocks noGrp="1"/>
          </p:cNvSpPr>
          <p:nvPr>
            <p:ph idx="1"/>
          </p:nvPr>
        </p:nvSpPr>
        <p:spPr/>
        <p:txBody>
          <a:bodyPr/>
          <a:lstStyle/>
          <a:p>
            <a:r>
              <a:rPr lang="en-US" dirty="0"/>
              <a:t>Any company who wants to sell a product specific to particular business needs target business venues or locations to send their salesperson where they could find relevant businesses for best response.</a:t>
            </a:r>
          </a:p>
          <a:p>
            <a:r>
              <a:rPr lang="en-US" dirty="0"/>
              <a:t>For example, a company developed a new much efficient kind of coffee dispenser. So it will need to contact or sell the product to businesses in optimal neighborhoods where most of the coffee shops are available and is sufficiently populated to reduce the transportation cost, increase the number of target shops and increasing the number of consumers directly affected.</a:t>
            </a:r>
          </a:p>
          <a:p>
            <a:r>
              <a:rPr lang="en-US" dirty="0"/>
              <a:t>Similarly, we can determine these initial target areas for the for other companies with new products.</a:t>
            </a:r>
          </a:p>
          <a:p>
            <a:pPr marL="0" indent="0">
              <a:buNone/>
            </a:pPr>
            <a:endParaRPr lang="en-US" dirty="0"/>
          </a:p>
        </p:txBody>
      </p:sp>
    </p:spTree>
    <p:extLst>
      <p:ext uri="{BB962C8B-B14F-4D97-AF65-F5344CB8AC3E}">
        <p14:creationId xmlns:p14="http://schemas.microsoft.com/office/powerpoint/2010/main" val="413412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EDED-5E24-40FF-A595-550152D8447F}"/>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1C4563C7-487D-4926-9511-0DA081E03FE6}"/>
              </a:ext>
            </a:extLst>
          </p:cNvPr>
          <p:cNvSpPr>
            <a:spLocks noGrp="1"/>
          </p:cNvSpPr>
          <p:nvPr>
            <p:ph idx="1"/>
          </p:nvPr>
        </p:nvSpPr>
        <p:spPr>
          <a:xfrm>
            <a:off x="685801" y="1604433"/>
            <a:ext cx="10131425" cy="3649133"/>
          </a:xfrm>
        </p:spPr>
        <p:txBody>
          <a:bodyPr/>
          <a:lstStyle/>
          <a:p>
            <a:pPr marL="0" indent="0">
              <a:buNone/>
            </a:pPr>
            <a:r>
              <a:rPr lang="en-US" dirty="0"/>
              <a:t>Following data sources will be needed to extract/generate the required information:</a:t>
            </a:r>
          </a:p>
          <a:p>
            <a:r>
              <a:rPr lang="en-US" dirty="0"/>
              <a:t>demographic data of New York from </a:t>
            </a:r>
            <a:r>
              <a:rPr lang="en-US" b="1" dirty="0"/>
              <a:t>Kaggle</a:t>
            </a:r>
          </a:p>
          <a:p>
            <a:r>
              <a:rPr lang="en-US" dirty="0"/>
              <a:t>number of business/venues and their type and location in every neighborhood will be obtained using </a:t>
            </a:r>
            <a:r>
              <a:rPr lang="en-US" b="1" dirty="0"/>
              <a:t>Foursquare API</a:t>
            </a:r>
            <a:endParaRPr lang="en-US" dirty="0"/>
          </a:p>
        </p:txBody>
      </p:sp>
    </p:spTree>
    <p:extLst>
      <p:ext uri="{BB962C8B-B14F-4D97-AF65-F5344CB8AC3E}">
        <p14:creationId xmlns:p14="http://schemas.microsoft.com/office/powerpoint/2010/main" val="144151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AADD-7568-4E01-A00E-5D3C254B282A}"/>
              </a:ext>
            </a:extLst>
          </p:cNvPr>
          <p:cNvSpPr>
            <a:spLocks noGrp="1"/>
          </p:cNvSpPr>
          <p:nvPr>
            <p:ph type="title"/>
          </p:nvPr>
        </p:nvSpPr>
        <p:spPr>
          <a:xfrm>
            <a:off x="1276644" y="409689"/>
            <a:ext cx="10131425" cy="1456267"/>
          </a:xfrm>
        </p:spPr>
        <p:txBody>
          <a:bodyPr/>
          <a:lstStyle/>
          <a:p>
            <a:pPr algn="ctr"/>
            <a:r>
              <a:rPr lang="en-US" dirty="0"/>
              <a:t>Data after cleaning and feature selection</a:t>
            </a:r>
          </a:p>
        </p:txBody>
      </p:sp>
      <p:pic>
        <p:nvPicPr>
          <p:cNvPr id="4" name="Picture 3">
            <a:extLst>
              <a:ext uri="{FF2B5EF4-FFF2-40B4-BE49-F238E27FC236}">
                <a16:creationId xmlns:a16="http://schemas.microsoft.com/office/drawing/2014/main" id="{7CEDF261-1E8C-429B-990C-12A9C9202D9C}"/>
              </a:ext>
            </a:extLst>
          </p:cNvPr>
          <p:cNvPicPr/>
          <p:nvPr/>
        </p:nvPicPr>
        <p:blipFill>
          <a:blip r:embed="rId2">
            <a:extLst>
              <a:ext uri="{28A0092B-C50C-407E-A947-70E740481C1C}">
                <a14:useLocalDpi xmlns:a14="http://schemas.microsoft.com/office/drawing/2010/main" val="0"/>
              </a:ext>
            </a:extLst>
          </a:blip>
          <a:stretch>
            <a:fillRect/>
          </a:stretch>
        </p:blipFill>
        <p:spPr>
          <a:xfrm>
            <a:off x="417782" y="1865956"/>
            <a:ext cx="5532852" cy="2171472"/>
          </a:xfrm>
          <a:prstGeom prst="rect">
            <a:avLst/>
          </a:prstGeom>
        </p:spPr>
      </p:pic>
      <p:pic>
        <p:nvPicPr>
          <p:cNvPr id="5" name="Picture 4">
            <a:extLst>
              <a:ext uri="{FF2B5EF4-FFF2-40B4-BE49-F238E27FC236}">
                <a16:creationId xmlns:a16="http://schemas.microsoft.com/office/drawing/2014/main" id="{18187680-97B4-479A-95C2-CEEEBD92A28D}"/>
              </a:ext>
            </a:extLst>
          </p:cNvPr>
          <p:cNvPicPr/>
          <p:nvPr/>
        </p:nvPicPr>
        <p:blipFill rotWithShape="1">
          <a:blip r:embed="rId3">
            <a:extLst>
              <a:ext uri="{28A0092B-C50C-407E-A947-70E740481C1C}">
                <a14:useLocalDpi xmlns:a14="http://schemas.microsoft.com/office/drawing/2010/main" val="0"/>
              </a:ext>
            </a:extLst>
          </a:blip>
          <a:srcRect l="4923"/>
          <a:stretch/>
        </p:blipFill>
        <p:spPr bwMode="auto">
          <a:xfrm>
            <a:off x="5321787" y="3776680"/>
            <a:ext cx="6410670" cy="303420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D3DDD720-AA49-4DC6-A024-AB5D4AF67A6D}"/>
              </a:ext>
            </a:extLst>
          </p:cNvPr>
          <p:cNvSpPr txBox="1"/>
          <p:nvPr/>
        </p:nvSpPr>
        <p:spPr>
          <a:xfrm>
            <a:off x="6639339" y="2438400"/>
            <a:ext cx="2411896" cy="646331"/>
          </a:xfrm>
          <a:prstGeom prst="rect">
            <a:avLst/>
          </a:prstGeom>
          <a:noFill/>
        </p:spPr>
        <p:txBody>
          <a:bodyPr wrap="square" rtlCol="0">
            <a:spAutoFit/>
          </a:bodyPr>
          <a:lstStyle/>
          <a:p>
            <a:r>
              <a:rPr lang="en-US" dirty="0"/>
              <a:t>Neighborhood Population Data</a:t>
            </a:r>
          </a:p>
        </p:txBody>
      </p:sp>
      <p:sp>
        <p:nvSpPr>
          <p:cNvPr id="7" name="TextBox 6">
            <a:extLst>
              <a:ext uri="{FF2B5EF4-FFF2-40B4-BE49-F238E27FC236}">
                <a16:creationId xmlns:a16="http://schemas.microsoft.com/office/drawing/2014/main" id="{5B143E3B-7FA1-4414-AC75-075DD62B7848}"/>
              </a:ext>
            </a:extLst>
          </p:cNvPr>
          <p:cNvSpPr txBox="1"/>
          <p:nvPr/>
        </p:nvSpPr>
        <p:spPr>
          <a:xfrm>
            <a:off x="1716846" y="5100992"/>
            <a:ext cx="2411896" cy="369332"/>
          </a:xfrm>
          <a:prstGeom prst="rect">
            <a:avLst/>
          </a:prstGeom>
          <a:noFill/>
        </p:spPr>
        <p:txBody>
          <a:bodyPr wrap="square" rtlCol="0">
            <a:spAutoFit/>
          </a:bodyPr>
          <a:lstStyle/>
          <a:p>
            <a:r>
              <a:rPr lang="en-US" dirty="0"/>
              <a:t>Venues Data</a:t>
            </a:r>
          </a:p>
        </p:txBody>
      </p:sp>
    </p:spTree>
    <p:extLst>
      <p:ext uri="{BB962C8B-B14F-4D97-AF65-F5344CB8AC3E}">
        <p14:creationId xmlns:p14="http://schemas.microsoft.com/office/powerpoint/2010/main" val="398986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22A0-082E-414C-AF35-C34473193234}"/>
              </a:ext>
            </a:extLst>
          </p:cNvPr>
          <p:cNvSpPr>
            <a:spLocks noGrp="1"/>
          </p:cNvSpPr>
          <p:nvPr>
            <p:ph type="title"/>
          </p:nvPr>
        </p:nvSpPr>
        <p:spPr>
          <a:xfrm>
            <a:off x="8002966" y="2015063"/>
            <a:ext cx="3706762" cy="1608124"/>
          </a:xfrm>
        </p:spPr>
        <p:txBody>
          <a:bodyPr>
            <a:normAutofit/>
          </a:bodyPr>
          <a:lstStyle/>
          <a:p>
            <a:r>
              <a:rPr lang="en-US" dirty="0"/>
              <a:t>Neighborhoods of Manhattan</a:t>
            </a:r>
          </a:p>
        </p:txBody>
      </p:sp>
      <p:pic>
        <p:nvPicPr>
          <p:cNvPr id="5" name="Content Placeholder 4">
            <a:extLst>
              <a:ext uri="{FF2B5EF4-FFF2-40B4-BE49-F238E27FC236}">
                <a16:creationId xmlns:a16="http://schemas.microsoft.com/office/drawing/2014/main" id="{D50708A6-922E-4AC8-8E0E-8359DA07D4BB}"/>
              </a:ext>
            </a:extLst>
          </p:cNvPr>
          <p:cNvPicPr>
            <a:picLocks noChangeAspect="1"/>
          </p:cNvPicPr>
          <p:nvPr/>
        </p:nvPicPr>
        <p:blipFill>
          <a:blip r:embed="rId3"/>
          <a:stretch>
            <a:fillRect/>
          </a:stretch>
        </p:blipFill>
        <p:spPr>
          <a:xfrm>
            <a:off x="643464" y="1536725"/>
            <a:ext cx="6897878" cy="379383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9789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ED3B-FDF6-4F67-8D99-61C01858888B}"/>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FB9A18E5-1BA8-4909-AEF1-1544B61270DC}"/>
              </a:ext>
            </a:extLst>
          </p:cNvPr>
          <p:cNvSpPr>
            <a:spLocks noGrp="1"/>
          </p:cNvSpPr>
          <p:nvPr>
            <p:ph idx="1"/>
          </p:nvPr>
        </p:nvSpPr>
        <p:spPr>
          <a:xfrm>
            <a:off x="685800" y="1505962"/>
            <a:ext cx="10131425" cy="3649133"/>
          </a:xfrm>
        </p:spPr>
        <p:txBody>
          <a:bodyPr/>
          <a:lstStyle/>
          <a:p>
            <a:r>
              <a:rPr lang="en-US" dirty="0"/>
              <a:t>Let’s take the required business as coffee shop (for new efficient coffee dispenser machine), we will require to sell more coffee machine as well as a greater number of people should be influenced.</a:t>
            </a:r>
          </a:p>
          <a:p>
            <a:endParaRPr lang="en-US" dirty="0"/>
          </a:p>
        </p:txBody>
      </p:sp>
    </p:spTree>
    <p:extLst>
      <p:ext uri="{BB962C8B-B14F-4D97-AF65-F5344CB8AC3E}">
        <p14:creationId xmlns:p14="http://schemas.microsoft.com/office/powerpoint/2010/main" val="182594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DEEC-6F1D-4EF1-B033-8BED425C702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2B70746-F2F2-4968-864F-5F02338BFA74}"/>
              </a:ext>
            </a:extLst>
          </p:cNvPr>
          <p:cNvSpPr>
            <a:spLocks noGrp="1"/>
          </p:cNvSpPr>
          <p:nvPr>
            <p:ph idx="1"/>
          </p:nvPr>
        </p:nvSpPr>
        <p:spPr/>
        <p:txBody>
          <a:bodyPr/>
          <a:lstStyle/>
          <a:p>
            <a:pPr marL="0" indent="0">
              <a:buNone/>
            </a:pPr>
            <a:r>
              <a:rPr lang="en-US" dirty="0"/>
              <a:t>So first, we collect all the neighborhoods with required businesses and create a business score column for them. This score will prefer number of coffee shops over the population of the neighborhood. Thus, we will calculate it as:</a:t>
            </a:r>
          </a:p>
          <a:p>
            <a:pPr lvl="0"/>
            <a:r>
              <a:rPr lang="en-US" dirty="0"/>
              <a:t>business score of the neighborhood = Population x (No. of coffee shops) ^2</a:t>
            </a:r>
          </a:p>
          <a:p>
            <a:pPr marL="0" indent="0">
              <a:buNone/>
            </a:pPr>
            <a:r>
              <a:rPr lang="en-US" dirty="0"/>
              <a:t>So, generalizing this method, business score of neighborhoods for any category of business will be:</a:t>
            </a:r>
          </a:p>
          <a:p>
            <a:pPr lvl="0"/>
            <a:r>
              <a:rPr lang="en-US" dirty="0"/>
              <a:t>business score of the neighborhood = Population x (No. of business of the category) ^2</a:t>
            </a:r>
          </a:p>
          <a:p>
            <a:pPr marL="0" indent="0">
              <a:buNone/>
            </a:pPr>
            <a:r>
              <a:rPr lang="en-US" dirty="0"/>
              <a:t>We then select the top n number of neighborhoods sorted by business score from the list according to requirement n.</a:t>
            </a:r>
          </a:p>
          <a:p>
            <a:endParaRPr lang="en-US" dirty="0"/>
          </a:p>
        </p:txBody>
      </p:sp>
    </p:spTree>
    <p:extLst>
      <p:ext uri="{BB962C8B-B14F-4D97-AF65-F5344CB8AC3E}">
        <p14:creationId xmlns:p14="http://schemas.microsoft.com/office/powerpoint/2010/main" val="365136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6F42-952F-49E5-A220-9976029D9F1E}"/>
              </a:ext>
            </a:extLst>
          </p:cNvPr>
          <p:cNvSpPr>
            <a:spLocks noGrp="1"/>
          </p:cNvSpPr>
          <p:nvPr>
            <p:ph type="title"/>
          </p:nvPr>
        </p:nvSpPr>
        <p:spPr>
          <a:xfrm>
            <a:off x="7865806" y="643463"/>
            <a:ext cx="3706762" cy="1608124"/>
          </a:xfrm>
        </p:spPr>
        <p:txBody>
          <a:bodyPr>
            <a:normAutofit/>
          </a:bodyPr>
          <a:lstStyle/>
          <a:p>
            <a:r>
              <a:rPr lang="en-US" dirty="0"/>
              <a:t>Analysis</a:t>
            </a:r>
          </a:p>
        </p:txBody>
      </p:sp>
      <p:pic>
        <p:nvPicPr>
          <p:cNvPr id="5" name="Content Placeholder 4">
            <a:extLst>
              <a:ext uri="{FF2B5EF4-FFF2-40B4-BE49-F238E27FC236}">
                <a16:creationId xmlns:a16="http://schemas.microsoft.com/office/drawing/2014/main" id="{C2E52EA9-ABC9-42E1-836E-B30A4C2E045D}"/>
              </a:ext>
            </a:extLst>
          </p:cNvPr>
          <p:cNvPicPr>
            <a:picLocks noChangeAspect="1"/>
          </p:cNvPicPr>
          <p:nvPr/>
        </p:nvPicPr>
        <p:blipFill>
          <a:blip r:embed="rId3"/>
          <a:stretch>
            <a:fillRect/>
          </a:stretch>
        </p:blipFill>
        <p:spPr>
          <a:xfrm>
            <a:off x="643464" y="1877699"/>
            <a:ext cx="6897878" cy="311188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419F1D7A-1C5F-466D-AEC5-83E61CF227A1}"/>
              </a:ext>
            </a:extLst>
          </p:cNvPr>
          <p:cNvSpPr>
            <a:spLocks noGrp="1"/>
          </p:cNvSpPr>
          <p:nvPr>
            <p:ph idx="1"/>
          </p:nvPr>
        </p:nvSpPr>
        <p:spPr>
          <a:xfrm>
            <a:off x="7865806" y="2251587"/>
            <a:ext cx="3706762" cy="2737995"/>
          </a:xfrm>
        </p:spPr>
        <p:txBody>
          <a:bodyPr>
            <a:normAutofit/>
          </a:bodyPr>
          <a:lstStyle/>
          <a:p>
            <a:r>
              <a:rPr lang="en-US" dirty="0"/>
              <a:t>Encoded list of neighborhoods with number of different venues category in it</a:t>
            </a:r>
          </a:p>
        </p:txBody>
      </p:sp>
    </p:spTree>
    <p:extLst>
      <p:ext uri="{BB962C8B-B14F-4D97-AF65-F5344CB8AC3E}">
        <p14:creationId xmlns:p14="http://schemas.microsoft.com/office/powerpoint/2010/main" val="379571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6F42-952F-49E5-A220-9976029D9F1E}"/>
              </a:ext>
            </a:extLst>
          </p:cNvPr>
          <p:cNvSpPr>
            <a:spLocks noGrp="1"/>
          </p:cNvSpPr>
          <p:nvPr>
            <p:ph type="title"/>
          </p:nvPr>
        </p:nvSpPr>
        <p:spPr>
          <a:xfrm>
            <a:off x="7865806" y="643463"/>
            <a:ext cx="3706762" cy="1608124"/>
          </a:xfrm>
        </p:spPr>
        <p:txBody>
          <a:bodyPr>
            <a:normAutofit/>
          </a:bodyPr>
          <a:lstStyle/>
          <a:p>
            <a:r>
              <a:rPr lang="en-US" dirty="0"/>
              <a:t>Analysis</a:t>
            </a:r>
          </a:p>
        </p:txBody>
      </p:sp>
      <p:pic>
        <p:nvPicPr>
          <p:cNvPr id="4" name="Picture 3">
            <a:extLst>
              <a:ext uri="{FF2B5EF4-FFF2-40B4-BE49-F238E27FC236}">
                <a16:creationId xmlns:a16="http://schemas.microsoft.com/office/drawing/2014/main" id="{6BEE6A71-EFFA-408D-97B2-50814F4A7EE6}"/>
              </a:ext>
            </a:extLst>
          </p:cNvPr>
          <p:cNvPicPr>
            <a:picLocks noChangeAspect="1"/>
          </p:cNvPicPr>
          <p:nvPr/>
        </p:nvPicPr>
        <p:blipFill>
          <a:blip r:embed="rId3"/>
          <a:stretch>
            <a:fillRect/>
          </a:stretch>
        </p:blipFill>
        <p:spPr>
          <a:xfrm>
            <a:off x="643464" y="2216946"/>
            <a:ext cx="6897878" cy="243339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id="{419F1D7A-1C5F-466D-AEC5-83E61CF227A1}"/>
              </a:ext>
            </a:extLst>
          </p:cNvPr>
          <p:cNvSpPr>
            <a:spLocks noGrp="1"/>
          </p:cNvSpPr>
          <p:nvPr>
            <p:ph idx="1"/>
          </p:nvPr>
        </p:nvSpPr>
        <p:spPr>
          <a:xfrm>
            <a:off x="7841774" y="1447525"/>
            <a:ext cx="3706762" cy="3972232"/>
          </a:xfrm>
        </p:spPr>
        <p:txBody>
          <a:bodyPr>
            <a:normAutofit/>
          </a:bodyPr>
          <a:lstStyle/>
          <a:p>
            <a:r>
              <a:rPr lang="en-US" dirty="0"/>
              <a:t>Recommended neighborhoods following for coffee shops</a:t>
            </a:r>
          </a:p>
        </p:txBody>
      </p:sp>
    </p:spTree>
    <p:extLst>
      <p:ext uri="{BB962C8B-B14F-4D97-AF65-F5344CB8AC3E}">
        <p14:creationId xmlns:p14="http://schemas.microsoft.com/office/powerpoint/2010/main" val="1792794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6</TotalTime>
  <Words>525</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Recommending initial target neighborhood for product sales</vt:lpstr>
      <vt:lpstr>Introduction</vt:lpstr>
      <vt:lpstr>Data sources</vt:lpstr>
      <vt:lpstr>Data after cleaning and feature selection</vt:lpstr>
      <vt:lpstr>Neighborhoods of Manhattan</vt:lpstr>
      <vt:lpstr>Problem</vt:lpstr>
      <vt:lpstr>Methodology</vt:lpstr>
      <vt:lpstr>Analysis</vt:lpstr>
      <vt:lpstr>Analysis</vt:lpstr>
      <vt:lpstr>Analysis</vt:lpstr>
      <vt:lpstr>Analysis</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initial target neighborhood for product sales</dc:title>
  <dc:creator>Harsh S Rahamatkar</dc:creator>
  <cp:lastModifiedBy>Harsh S Rahamatkar</cp:lastModifiedBy>
  <cp:revision>2</cp:revision>
  <dcterms:created xsi:type="dcterms:W3CDTF">2019-10-05T13:54:56Z</dcterms:created>
  <dcterms:modified xsi:type="dcterms:W3CDTF">2019-10-05T14:00:57Z</dcterms:modified>
</cp:coreProperties>
</file>