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1523880" y="1122480"/>
            <a:ext cx="9143280" cy="11064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图片 4" descr=""/>
          <p:cNvPicPr/>
          <p:nvPr/>
        </p:nvPicPr>
        <p:blipFill>
          <a:blip r:embed="rId2"/>
          <a:stretch/>
        </p:blipFill>
        <p:spPr>
          <a:xfrm>
            <a:off x="0" y="0"/>
            <a:ext cx="12191400" cy="6857280"/>
          </a:xfrm>
          <a:prstGeom prst="rect">
            <a:avLst/>
          </a:prstGeom>
          <a:ln>
            <a:noFill/>
          </a:ln>
        </p:spPr>
      </p:pic>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图片 8" descr=""/>
          <p:cNvPicPr/>
          <p:nvPr/>
        </p:nvPicPr>
        <p:blipFill>
          <a:blip r:embed="rId1"/>
          <a:stretch/>
        </p:blipFill>
        <p:spPr>
          <a:xfrm>
            <a:off x="-9000" y="0"/>
            <a:ext cx="12232440" cy="6857280"/>
          </a:xfrm>
          <a:prstGeom prst="rect">
            <a:avLst/>
          </a:prstGeom>
          <a:ln>
            <a:noFill/>
          </a:ln>
        </p:spPr>
      </p:pic>
      <p:sp>
        <p:nvSpPr>
          <p:cNvPr id="78" name="CustomShape 1"/>
          <p:cNvSpPr/>
          <p:nvPr/>
        </p:nvSpPr>
        <p:spPr>
          <a:xfrm flipH="1">
            <a:off x="-21600" y="1032840"/>
            <a:ext cx="5975280" cy="10044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6000" spc="-1" strike="noStrike">
                <a:solidFill>
                  <a:srgbClr val="00fef1"/>
                </a:solidFill>
                <a:latin typeface="Calibri"/>
                <a:ea typeface="张海山锐线体2.0"/>
              </a:rPr>
              <a:t>CypherBlock</a:t>
            </a:r>
            <a:endParaRPr b="0" lang="en-IN" sz="6000" spc="-1" strike="noStrike">
              <a:latin typeface="Arial"/>
            </a:endParaRPr>
          </a:p>
        </p:txBody>
      </p:sp>
      <p:sp>
        <p:nvSpPr>
          <p:cNvPr id="79" name="CustomShape 2"/>
          <p:cNvSpPr/>
          <p:nvPr/>
        </p:nvSpPr>
        <p:spPr>
          <a:xfrm>
            <a:off x="11943000" y="2959200"/>
            <a:ext cx="280440" cy="1048320"/>
          </a:xfrm>
          <a:prstGeom prst="rect">
            <a:avLst/>
          </a:prstGeom>
          <a:solidFill>
            <a:srgbClr val="0a2349"/>
          </a:solidFill>
          <a:ln>
            <a:noFill/>
          </a:ln>
        </p:spPr>
        <p:style>
          <a:lnRef idx="2">
            <a:schemeClr val="accent1">
              <a:shade val="50000"/>
            </a:schemeClr>
          </a:lnRef>
          <a:fillRef idx="1">
            <a:schemeClr val="accent1"/>
          </a:fillRef>
          <a:effectRef idx="0">
            <a:schemeClr val="accent1"/>
          </a:effectRef>
          <a:fontRef idx="minor"/>
        </p:style>
      </p:sp>
      <p:sp>
        <p:nvSpPr>
          <p:cNvPr id="80" name="CustomShape 3"/>
          <p:cNvSpPr/>
          <p:nvPr/>
        </p:nvSpPr>
        <p:spPr>
          <a:xfrm>
            <a:off x="867960" y="2193120"/>
            <a:ext cx="4197240" cy="222228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fef1"/>
                </a:solidFill>
                <a:latin typeface="等线"/>
                <a:ea typeface="DejaVu Sans"/>
              </a:rPr>
              <a:t>A Decentralized Crowdfunding Platform Using Blockchain over Ethereum Network.</a:t>
            </a:r>
            <a:endParaRPr b="0" lang="en-IN" sz="2800" spc="-1" strike="noStrike">
              <a:latin typeface="Arial"/>
            </a:endParaRPr>
          </a:p>
        </p:txBody>
      </p:sp>
      <p:sp>
        <p:nvSpPr>
          <p:cNvPr id="81" name="CustomShape 4"/>
          <p:cNvSpPr/>
          <p:nvPr/>
        </p:nvSpPr>
        <p:spPr>
          <a:xfrm>
            <a:off x="867960" y="4697640"/>
            <a:ext cx="3927240" cy="11872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fef1"/>
                </a:solidFill>
                <a:latin typeface="等线"/>
                <a:ea typeface="DejaVu Sans"/>
              </a:rPr>
              <a:t>Presented by-</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fef1"/>
                </a:solidFill>
                <a:latin typeface="等线"/>
                <a:ea typeface="DejaVu Sans"/>
              </a:rPr>
              <a:t>Harsh deep </a:t>
            </a:r>
            <a:endParaRPr b="0" lang="en-IN" sz="1800" spc="-1" strike="noStrike">
              <a:latin typeface="Arial"/>
            </a:endParaRPr>
          </a:p>
          <a:p>
            <a:pPr>
              <a:lnSpc>
                <a:spcPct val="100000"/>
              </a:lnSpc>
            </a:pPr>
            <a:r>
              <a:rPr b="1" lang="en-IN" sz="1800" spc="-1" strike="noStrike">
                <a:solidFill>
                  <a:srgbClr val="00fef1"/>
                </a:solidFill>
                <a:latin typeface="等线"/>
                <a:ea typeface="DejaVu Sans"/>
              </a:rPr>
              <a:t>Harsh Raj</a:t>
            </a:r>
            <a:endParaRPr b="0" lang="en-IN" sz="1800" spc="-1" strike="noStrike">
              <a:latin typeface="Arial"/>
            </a:endParaRPr>
          </a:p>
        </p:txBody>
      </p:sp>
    </p:spTree>
  </p:cSld>
  <p:transition>
    <p:fade/>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53" presetSubtype="16">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repl">
                                        <p:cTn id="7" dur="750" fill="hold"/>
                                        <p:tgtEl>
                                          <p:spTgt spid="78"/>
                                        </p:tgtEl>
                                        <p:attrNameLst>
                                          <p:attrName>ppt_w</p:attrName>
                                        </p:attrNameLst>
                                      </p:cBhvr>
                                      <p:tavLst>
                                        <p:tav tm="0">
                                          <p:val>
                                            <p:fltVal val="0"/>
                                          </p:val>
                                        </p:tav>
                                        <p:tav tm="100000">
                                          <p:val>
                                            <p:strVal val="#ppt_w"/>
                                          </p:val>
                                        </p:tav>
                                      </p:tavLst>
                                    </p:anim>
                                    <p:anim calcmode="lin" valueType="num">
                                      <p:cBhvr additive="repl">
                                        <p:cTn id="8" dur="750" fill="hold"/>
                                        <p:tgtEl>
                                          <p:spTgt spid="78"/>
                                        </p:tgtEl>
                                        <p:attrNameLst>
                                          <p:attrName>ppt_h</p:attrName>
                                        </p:attrNameLst>
                                      </p:cBhvr>
                                      <p:tavLst>
                                        <p:tav tm="0">
                                          <p:val>
                                            <p:fltVal val="0"/>
                                          </p:val>
                                        </p:tav>
                                        <p:tav tm="100000">
                                          <p:val>
                                            <p:strVal val="#ppt_h"/>
                                          </p:val>
                                        </p:tav>
                                      </p:tavLst>
                                    </p:anim>
                                    <p:animEffect filter="fade" transition="in">
                                      <p:cBhvr additive="repl">
                                        <p:cTn id="9" dur="750"/>
                                        <p:tgtEl>
                                          <p:spTgt spid="7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497040" y="135360"/>
            <a:ext cx="5197320" cy="1429920"/>
          </a:xfrm>
          <a:prstGeom prst="rect">
            <a:avLst/>
          </a:prstGeom>
          <a:noFill/>
          <a:ln>
            <a:noFill/>
          </a:ln>
        </p:spPr>
        <p:style>
          <a:lnRef idx="0"/>
          <a:fillRef idx="0"/>
          <a:effectRef idx="0"/>
          <a:fontRef idx="minor"/>
        </p:style>
        <p:txBody>
          <a:bodyPr lIns="90000" rIns="90000" tIns="45000" bIns="45000"/>
          <a:p>
            <a:pPr>
              <a:lnSpc>
                <a:spcPct val="100000"/>
              </a:lnSpc>
            </a:pPr>
            <a:r>
              <a:rPr b="1" lang="en-IN" sz="4400" spc="-1" strike="noStrike">
                <a:solidFill>
                  <a:srgbClr val="00fef1"/>
                </a:solidFill>
                <a:latin typeface="等线"/>
                <a:ea typeface="DejaVu Sans"/>
              </a:rPr>
              <a:t>Problem Statement</a:t>
            </a:r>
            <a:endParaRPr b="0" lang="en-IN" sz="4400" spc="-1" strike="noStrike">
              <a:latin typeface="Arial"/>
            </a:endParaRPr>
          </a:p>
        </p:txBody>
      </p:sp>
      <p:sp>
        <p:nvSpPr>
          <p:cNvPr id="83" name="CustomShape 2"/>
          <p:cNvSpPr/>
          <p:nvPr/>
        </p:nvSpPr>
        <p:spPr>
          <a:xfrm>
            <a:off x="996840" y="1522800"/>
            <a:ext cx="9804240" cy="411336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marL="343080" indent="-342360">
              <a:lnSpc>
                <a:spcPct val="100000"/>
              </a:lnSpc>
              <a:buClr>
                <a:srgbClr val="00fef1"/>
              </a:buClr>
              <a:buFont typeface="Arial"/>
              <a:buChar char="•"/>
            </a:pPr>
            <a:r>
              <a:rPr b="0" lang="en-IN" sz="2400" spc="-1" strike="noStrike">
                <a:solidFill>
                  <a:srgbClr val="00fef1"/>
                </a:solidFill>
                <a:latin typeface="等线"/>
                <a:ea typeface="DejaVu Sans"/>
              </a:rPr>
              <a:t>Projects on popular crowdfunding sites go through little to no vetting, resulting in fraud and scams.</a:t>
            </a:r>
            <a:endParaRPr b="0" lang="en-IN" sz="2400" spc="-1" strike="noStrike">
              <a:latin typeface="Arial"/>
            </a:endParaRPr>
          </a:p>
          <a:p>
            <a:pPr>
              <a:lnSpc>
                <a:spcPct val="100000"/>
              </a:lnSpc>
            </a:pPr>
            <a:endParaRPr b="0" lang="en-IN" sz="2400" spc="-1" strike="noStrike">
              <a:latin typeface="Arial"/>
            </a:endParaRPr>
          </a:p>
          <a:p>
            <a:pPr marL="343080" indent="-342360">
              <a:lnSpc>
                <a:spcPct val="100000"/>
              </a:lnSpc>
              <a:buClr>
                <a:srgbClr val="00fef1"/>
              </a:buClr>
              <a:buFont typeface="Arial"/>
              <a:buChar char="•"/>
            </a:pPr>
            <a:r>
              <a:rPr b="0" lang="en-IN" sz="2400" spc="-1" strike="noStrike">
                <a:solidFill>
                  <a:srgbClr val="00fef1"/>
                </a:solidFill>
                <a:latin typeface="等线"/>
                <a:ea typeface="DejaVu Sans"/>
              </a:rPr>
              <a:t>Many projects fail because the creators cannot reach their milestones.</a:t>
            </a:r>
            <a:endParaRPr b="0" lang="en-IN" sz="2400" spc="-1" strike="noStrike">
              <a:latin typeface="Arial"/>
            </a:endParaRPr>
          </a:p>
          <a:p>
            <a:pPr>
              <a:lnSpc>
                <a:spcPct val="100000"/>
              </a:lnSpc>
            </a:pPr>
            <a:endParaRPr b="0" lang="en-IN" sz="2400" spc="-1" strike="noStrike">
              <a:latin typeface="Arial"/>
            </a:endParaRPr>
          </a:p>
          <a:p>
            <a:pPr marL="343080" indent="-342360">
              <a:lnSpc>
                <a:spcPct val="100000"/>
              </a:lnSpc>
              <a:buClr>
                <a:srgbClr val="00fef1"/>
              </a:buClr>
              <a:buFont typeface="Arial"/>
              <a:buChar char="•"/>
            </a:pPr>
            <a:r>
              <a:rPr b="0" lang="en-IN" sz="2400" spc="-1" strike="noStrike">
                <a:solidFill>
                  <a:srgbClr val="00fef1"/>
                </a:solidFill>
                <a:latin typeface="等线"/>
                <a:ea typeface="DejaVu Sans"/>
              </a:rPr>
              <a:t>Trust issues of centralized platform.</a:t>
            </a:r>
            <a:endParaRPr b="0" lang="en-IN" sz="2400" spc="-1" strike="noStrike">
              <a:latin typeface="Arial"/>
            </a:endParaRPr>
          </a:p>
          <a:p>
            <a:pPr>
              <a:lnSpc>
                <a:spcPct val="100000"/>
              </a:lnSpc>
            </a:pPr>
            <a:endParaRPr b="0" lang="en-IN" sz="2400" spc="-1" strike="noStrike">
              <a:latin typeface="Arial"/>
            </a:endParaRPr>
          </a:p>
          <a:p>
            <a:pPr marL="343080" indent="-342360">
              <a:lnSpc>
                <a:spcPct val="100000"/>
              </a:lnSpc>
              <a:buClr>
                <a:srgbClr val="00fef1"/>
              </a:buClr>
              <a:buFont typeface="Arial"/>
              <a:buChar char="•"/>
            </a:pPr>
            <a:r>
              <a:rPr b="0" lang="en-IN" sz="2400" spc="-1" strike="noStrike">
                <a:solidFill>
                  <a:srgbClr val="00fef1"/>
                </a:solidFill>
                <a:latin typeface="等线"/>
                <a:ea typeface="DejaVu Sans"/>
              </a:rPr>
              <a:t>High commission charged b these platform. </a:t>
            </a:r>
            <a:endParaRPr b="0" lang="en-IN" sz="2400" spc="-1" strike="noStrike">
              <a:latin typeface="Arial"/>
            </a:endParaRPr>
          </a:p>
          <a:p>
            <a:pPr>
              <a:lnSpc>
                <a:spcPct val="100000"/>
              </a:lnSpc>
            </a:pPr>
            <a:endParaRPr b="0" lang="en-IN" sz="2400" spc="-1" strike="noStrike">
              <a:latin typeface="Arial"/>
            </a:endParaRPr>
          </a:p>
        </p:txBody>
      </p:sp>
    </p:spTree>
  </p:cSld>
  <p:transition>
    <p:fade/>
  </p:transition>
  <p:timing>
    <p:tnLst>
      <p:par>
        <p:cTn id="10" dur="indefinite" restart="never" nodeType="tmRoot">
          <p:childTnLst>
            <p:seq>
              <p:cTn id="11"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386440" y="270360"/>
            <a:ext cx="7419240" cy="106416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00fef1"/>
                </a:solidFill>
                <a:latin typeface="等线"/>
                <a:ea typeface="DejaVu Sans"/>
              </a:rPr>
              <a:t>How We Plan to Improve Crowdfunding</a:t>
            </a:r>
            <a:endParaRPr b="0" lang="en-IN" sz="3200" spc="-1" strike="noStrike">
              <a:latin typeface="Arial"/>
            </a:endParaRPr>
          </a:p>
        </p:txBody>
      </p:sp>
      <p:sp>
        <p:nvSpPr>
          <p:cNvPr id="85" name="CustomShape 2"/>
          <p:cNvSpPr/>
          <p:nvPr/>
        </p:nvSpPr>
        <p:spPr>
          <a:xfrm>
            <a:off x="370800" y="1343520"/>
            <a:ext cx="11450880" cy="191880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fef1"/>
                </a:solidFill>
                <a:latin typeface="等线"/>
                <a:ea typeface="DejaVu Sans"/>
              </a:rPr>
              <a:t>Blockchain enables us to add features and create an experience that is not possible today. A healthy crowdfunding ecosystem has three constituents: the </a:t>
            </a:r>
            <a:r>
              <a:rPr b="1" lang="en-IN" sz="2400" spc="-1" strike="noStrike">
                <a:solidFill>
                  <a:srgbClr val="00fef1"/>
                </a:solidFill>
                <a:latin typeface="等线"/>
                <a:ea typeface="DejaVu Sans"/>
              </a:rPr>
              <a:t>creators</a:t>
            </a:r>
            <a:r>
              <a:rPr b="0" lang="en-IN" sz="2400" spc="-1" strike="noStrike">
                <a:solidFill>
                  <a:srgbClr val="00fef1"/>
                </a:solidFill>
                <a:latin typeface="等线"/>
                <a:ea typeface="DejaVu Sans"/>
              </a:rPr>
              <a:t>,the </a:t>
            </a:r>
            <a:r>
              <a:rPr b="1" lang="en-IN" sz="2400" spc="-1" strike="noStrike">
                <a:solidFill>
                  <a:srgbClr val="00fef1"/>
                </a:solidFill>
                <a:latin typeface="等线"/>
                <a:ea typeface="DejaVu Sans"/>
              </a:rPr>
              <a:t>backers</a:t>
            </a:r>
            <a:r>
              <a:rPr b="0" lang="en-IN" sz="2400" spc="-1" strike="noStrike">
                <a:solidFill>
                  <a:srgbClr val="00fef1"/>
                </a:solidFill>
                <a:latin typeface="等线"/>
                <a:ea typeface="DejaVu Sans"/>
              </a:rPr>
              <a:t>,and the </a:t>
            </a:r>
            <a:r>
              <a:rPr b="1" lang="en-IN" sz="2400" spc="-1" strike="noStrike">
                <a:solidFill>
                  <a:srgbClr val="00fef1"/>
                </a:solidFill>
                <a:latin typeface="等线"/>
                <a:ea typeface="DejaVu Sans"/>
              </a:rPr>
              <a:t>community</a:t>
            </a:r>
            <a:r>
              <a:rPr b="0" lang="en-IN" sz="2400" spc="-1" strike="noStrike">
                <a:solidFill>
                  <a:srgbClr val="00fef1"/>
                </a:solidFill>
                <a:latin typeface="等线"/>
                <a:ea typeface="DejaVu Sans"/>
              </a:rPr>
              <a:t>. Currently, there is a single exchange: a backer pledges funds to a campaign. All other interactions are low engagement.</a:t>
            </a:r>
            <a:endParaRPr b="0" lang="en-IN" sz="2400" spc="-1" strike="noStrike">
              <a:latin typeface="Arial"/>
            </a:endParaRPr>
          </a:p>
        </p:txBody>
      </p:sp>
      <p:sp>
        <p:nvSpPr>
          <p:cNvPr id="86" name="CustomShape 3"/>
          <p:cNvSpPr/>
          <p:nvPr/>
        </p:nvSpPr>
        <p:spPr>
          <a:xfrm>
            <a:off x="485640" y="3888000"/>
            <a:ext cx="3239640" cy="137484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87" name="CustomShape 4"/>
          <p:cNvSpPr/>
          <p:nvPr/>
        </p:nvSpPr>
        <p:spPr>
          <a:xfrm>
            <a:off x="4386600" y="3911760"/>
            <a:ext cx="3051000" cy="137484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88" name="CustomShape 5"/>
          <p:cNvSpPr/>
          <p:nvPr/>
        </p:nvSpPr>
        <p:spPr>
          <a:xfrm>
            <a:off x="8245440" y="3911760"/>
            <a:ext cx="3051000" cy="137484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89" name="CustomShape 6"/>
          <p:cNvSpPr/>
          <p:nvPr/>
        </p:nvSpPr>
        <p:spPr>
          <a:xfrm>
            <a:off x="3776400" y="4546440"/>
            <a:ext cx="573480" cy="1648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90" name="CustomShape 7"/>
          <p:cNvSpPr/>
          <p:nvPr/>
        </p:nvSpPr>
        <p:spPr>
          <a:xfrm>
            <a:off x="7535520" y="4546440"/>
            <a:ext cx="573480" cy="1648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91" name="CustomShape 8"/>
          <p:cNvSpPr/>
          <p:nvPr/>
        </p:nvSpPr>
        <p:spPr>
          <a:xfrm rot="4800">
            <a:off x="718920" y="4176720"/>
            <a:ext cx="2564280" cy="51660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solidFill>
                  <a:srgbClr val="000000"/>
                </a:solidFill>
                <a:latin typeface="等线"/>
                <a:ea typeface="DejaVu Sans"/>
              </a:rPr>
              <a:t>Centralized</a:t>
            </a:r>
            <a:endParaRPr b="0" lang="en-IN" sz="2800" spc="-1" strike="noStrike">
              <a:latin typeface="Arial"/>
            </a:endParaRPr>
          </a:p>
        </p:txBody>
      </p:sp>
      <p:sp>
        <p:nvSpPr>
          <p:cNvPr id="92" name="CustomShape 9"/>
          <p:cNvSpPr/>
          <p:nvPr/>
        </p:nvSpPr>
        <p:spPr>
          <a:xfrm>
            <a:off x="4792320" y="4261320"/>
            <a:ext cx="2240280" cy="94248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solidFill>
                  <a:srgbClr val="000000"/>
                </a:solidFill>
                <a:latin typeface="等线"/>
                <a:ea typeface="DejaVu Sans"/>
              </a:rPr>
              <a:t>CypherBlock</a:t>
            </a:r>
            <a:endParaRPr b="0" lang="en-IN" sz="2800" spc="-1" strike="noStrike">
              <a:latin typeface="Arial"/>
            </a:endParaRPr>
          </a:p>
        </p:txBody>
      </p:sp>
      <p:sp>
        <p:nvSpPr>
          <p:cNvPr id="93" name="CustomShape 10"/>
          <p:cNvSpPr/>
          <p:nvPr/>
        </p:nvSpPr>
        <p:spPr>
          <a:xfrm>
            <a:off x="8309160" y="4338360"/>
            <a:ext cx="2948400" cy="51660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2800" spc="-1" strike="noStrike">
                <a:solidFill>
                  <a:srgbClr val="000000"/>
                </a:solidFill>
                <a:latin typeface="等线"/>
                <a:ea typeface="DejaVu Sans"/>
              </a:rPr>
              <a:t>Decentralized</a:t>
            </a:r>
            <a:endParaRPr b="0" lang="en-IN" sz="2800" spc="-1" strike="noStrike">
              <a:latin typeface="Arial"/>
            </a:endParaRPr>
          </a:p>
        </p:txBody>
      </p:sp>
      <p:sp>
        <p:nvSpPr>
          <p:cNvPr id="94" name="CustomShape 11"/>
          <p:cNvSpPr/>
          <p:nvPr/>
        </p:nvSpPr>
        <p:spPr>
          <a:xfrm>
            <a:off x="618480" y="5377680"/>
            <a:ext cx="10907280" cy="12459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95" name="CustomShape 12"/>
          <p:cNvSpPr/>
          <p:nvPr/>
        </p:nvSpPr>
        <p:spPr>
          <a:xfrm>
            <a:off x="4002480" y="5661720"/>
            <a:ext cx="3818880" cy="63792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等线"/>
                <a:ea typeface="DejaVu Sans"/>
              </a:rPr>
              <a:t>Improving Crowdfunding Platform </a:t>
            </a:r>
            <a:r>
              <a:rPr b="0" lang="en-IN" sz="1800" spc="-1" strike="noStrike">
                <a:solidFill>
                  <a:srgbClr val="000000"/>
                </a:solidFill>
                <a:latin typeface="等线"/>
                <a:ea typeface="DejaVu Sans"/>
              </a:rPr>
              <a:t> </a:t>
            </a:r>
            <a:endParaRPr b="0" lang="en-IN" sz="1800" spc="-1" strike="noStrike">
              <a:latin typeface="Arial"/>
            </a:endParaRPr>
          </a:p>
        </p:txBody>
      </p:sp>
    </p:spTree>
  </p:cSld>
  <p:transition>
    <p:fade/>
  </p:transition>
  <p:timing>
    <p:tnLst>
      <p:par>
        <p:cTn id="12" dur="indefinite" restart="never" nodeType="tmRoot">
          <p:childTnLst>
            <p:seq>
              <p:cTn id="13"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98600" y="781200"/>
            <a:ext cx="6012000" cy="548496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00fef1"/>
                </a:solidFill>
                <a:latin typeface="等线"/>
                <a:ea typeface="DejaVu Sans"/>
              </a:rPr>
              <a:t>Leveraging the blockchain, we can encourage creators to share regular updates with backers or provide monetary rewards for shipping products on time. For backers, we can build a reputation system or incentivize them for asking questions or helping other backers.</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00fef1"/>
                </a:solidFill>
                <a:latin typeface="等线"/>
                <a:ea typeface="DejaVu Sans"/>
              </a:rPr>
              <a:t>Crowdfunding relies on trust and we believe that we can leverage innovative technical solutions to both align interests and increase the level of truth.</a:t>
            </a:r>
            <a:endParaRPr b="0" lang="en-IN" sz="2400" spc="-1" strike="noStrike">
              <a:latin typeface="Arial"/>
            </a:endParaRPr>
          </a:p>
          <a:p>
            <a:pPr>
              <a:lnSpc>
                <a:spcPct val="100000"/>
              </a:lnSpc>
            </a:pPr>
            <a:endParaRPr b="0" lang="en-IN" sz="2400" spc="-1" strike="noStrike">
              <a:latin typeface="Arial"/>
            </a:endParaRPr>
          </a:p>
        </p:txBody>
      </p:sp>
      <p:pic>
        <p:nvPicPr>
          <p:cNvPr id="97" name="Picture 2" descr=""/>
          <p:cNvPicPr/>
          <p:nvPr/>
        </p:nvPicPr>
        <p:blipFill>
          <a:blip r:embed="rId1"/>
          <a:stretch/>
        </p:blipFill>
        <p:spPr>
          <a:xfrm>
            <a:off x="6511320" y="903600"/>
            <a:ext cx="5112360" cy="4542840"/>
          </a:xfrm>
          <a:prstGeom prst="rect">
            <a:avLst/>
          </a:prstGeom>
          <a:ln>
            <a:noFill/>
          </a:ln>
        </p:spPr>
      </p:pic>
    </p:spTree>
  </p:cSld>
  <p:transition>
    <p:fade/>
  </p:transition>
  <p:timing>
    <p:tnLst>
      <p:par>
        <p:cTn id="14" dur="indefinite" restart="never" nodeType="tmRoot">
          <p:childTnLst>
            <p:seq>
              <p:cTn id="15"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161320" y="181440"/>
            <a:ext cx="6785640" cy="67975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marL="343080" indent="-342360">
              <a:lnSpc>
                <a:spcPct val="100000"/>
              </a:lnSpc>
              <a:buClr>
                <a:srgbClr val="00fef1"/>
              </a:buClr>
              <a:buFont typeface="Arial"/>
              <a:buChar char="•"/>
            </a:pPr>
            <a:r>
              <a:rPr b="1" lang="en-IN" sz="2000" spc="-1" strike="noStrike">
                <a:solidFill>
                  <a:srgbClr val="00fef1"/>
                </a:solidFill>
                <a:latin typeface="等线"/>
                <a:ea typeface="DejaVu Sans"/>
              </a:rPr>
              <a:t>Smart Contracts</a:t>
            </a:r>
            <a:r>
              <a:rPr b="0" lang="en-IN" sz="2000" spc="-1" strike="noStrike">
                <a:solidFill>
                  <a:srgbClr val="00fef1"/>
                </a:solidFill>
                <a:latin typeface="等线"/>
                <a:ea typeface="DejaVu Sans"/>
              </a:rPr>
              <a:t>: Another CypherBlock innovative is Backer Insurance. Leveraging Ethereum’s Smart Contract technology. With Backer Insurance, we hope to better align the interests of creators (building trust and seamlessly raising money) with those of backers (receiving frequent updates and timely product deliveries).</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marL="343080" indent="-342360">
              <a:lnSpc>
                <a:spcPct val="100000"/>
              </a:lnSpc>
              <a:buClr>
                <a:srgbClr val="00fef1"/>
              </a:buClr>
              <a:buFont typeface="Arial"/>
              <a:buChar char="•"/>
            </a:pPr>
            <a:r>
              <a:rPr b="1" lang="en-IN" sz="2000" spc="-1" strike="noStrike">
                <a:solidFill>
                  <a:srgbClr val="00fef1"/>
                </a:solidFill>
                <a:latin typeface="等线"/>
                <a:ea typeface="DejaVu Sans"/>
              </a:rPr>
              <a:t>Decentralized Platform</a:t>
            </a:r>
            <a:r>
              <a:rPr b="0" lang="en-IN" sz="2000" spc="-1" strike="noStrike">
                <a:solidFill>
                  <a:srgbClr val="00fef1"/>
                </a:solidFill>
                <a:latin typeface="等线"/>
                <a:ea typeface="DejaVu Sans"/>
              </a:rPr>
              <a:t>: The CypherBlock platform is decentralized, meaning that it’s owned by individual community members, not a private company. Our community members will be able to vote on governance issues, help decide the product direction, and receive benefits for their participation. We understand that a successful crowdfunding platform can only be built on top of a vibrate, engaged community.</a:t>
            </a:r>
            <a:endParaRPr b="0" lang="en-IN" sz="2000" spc="-1" strike="noStrike">
              <a:latin typeface="Arial"/>
            </a:endParaRPr>
          </a:p>
        </p:txBody>
      </p:sp>
      <p:pic>
        <p:nvPicPr>
          <p:cNvPr id="99" name="Picture 2" descr=""/>
          <p:cNvPicPr/>
          <p:nvPr/>
        </p:nvPicPr>
        <p:blipFill>
          <a:blip r:embed="rId1"/>
          <a:stretch/>
        </p:blipFill>
        <p:spPr>
          <a:xfrm>
            <a:off x="660960" y="568800"/>
            <a:ext cx="4322520" cy="1987560"/>
          </a:xfrm>
          <a:prstGeom prst="rect">
            <a:avLst/>
          </a:prstGeom>
          <a:ln>
            <a:noFill/>
          </a:ln>
        </p:spPr>
      </p:pic>
      <p:pic>
        <p:nvPicPr>
          <p:cNvPr id="100" name="Picture 5" descr=""/>
          <p:cNvPicPr/>
          <p:nvPr/>
        </p:nvPicPr>
        <p:blipFill>
          <a:blip r:embed="rId2"/>
          <a:stretch/>
        </p:blipFill>
        <p:spPr>
          <a:xfrm>
            <a:off x="619200" y="3353400"/>
            <a:ext cx="4406040" cy="2742480"/>
          </a:xfrm>
          <a:prstGeom prst="rect">
            <a:avLst/>
          </a:prstGeom>
          <a:ln>
            <a:noFill/>
          </a:ln>
        </p:spPr>
      </p:pic>
    </p:spTree>
  </p:cSld>
  <p:transition>
    <p:fade/>
  </p:transition>
  <p:timing>
    <p:tnLst>
      <p:par>
        <p:cTn id="16" dur="indefinite" restart="never" nodeType="tmRoot">
          <p:childTnLst>
            <p:seq>
              <p:cTn id="17"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271680" y="361440"/>
            <a:ext cx="5648760" cy="118656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deebf7"/>
                </a:solidFill>
                <a:latin typeface="等线"/>
                <a:ea typeface="DejaVu Sans"/>
              </a:rPr>
              <a:t>Benefits of CypherBlock</a:t>
            </a:r>
            <a:endParaRPr b="0" lang="en-IN" sz="3600" spc="-1" strike="noStrike">
              <a:latin typeface="Arial"/>
            </a:endParaRPr>
          </a:p>
        </p:txBody>
      </p:sp>
      <p:sp>
        <p:nvSpPr>
          <p:cNvPr id="102" name="CustomShape 2"/>
          <p:cNvSpPr/>
          <p:nvPr/>
        </p:nvSpPr>
        <p:spPr>
          <a:xfrm>
            <a:off x="408240" y="1382400"/>
            <a:ext cx="11375280" cy="484488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fef1"/>
                </a:solidFill>
                <a:latin typeface="等线"/>
                <a:ea typeface="DejaVu Sans"/>
              </a:rPr>
              <a:t>CypherBlock</a:t>
            </a:r>
            <a:r>
              <a:rPr b="0" lang="en-IN" sz="2400" spc="-1" strike="noStrike">
                <a:solidFill>
                  <a:srgbClr val="00fef1"/>
                </a:solidFill>
                <a:latin typeface="等线"/>
                <a:ea typeface="DejaVu Sans"/>
              </a:rPr>
              <a:t> is a decentralized crowdfunding platform, which is important for at least five key reasons. Let's explore each of these benefits in detail below:</a:t>
            </a:r>
            <a:endParaRPr b="0" lang="en-IN" sz="2400" spc="-1" strike="noStrike">
              <a:latin typeface="Arial"/>
            </a:endParaRPr>
          </a:p>
          <a:p>
            <a:pPr>
              <a:lnSpc>
                <a:spcPct val="100000"/>
              </a:lnSpc>
            </a:pPr>
            <a:endParaRPr b="0" lang="en-IN" sz="2400" spc="-1" strike="noStrike">
              <a:latin typeface="Arial"/>
            </a:endParaRPr>
          </a:p>
          <a:p>
            <a:pPr marL="343080" indent="-342360">
              <a:lnSpc>
                <a:spcPct val="100000"/>
              </a:lnSpc>
              <a:buClr>
                <a:srgbClr val="00fef1"/>
              </a:buClr>
              <a:buFont typeface="Arial"/>
              <a:buChar char="•"/>
            </a:pPr>
            <a:r>
              <a:rPr b="1" lang="en-IN" sz="2400" spc="-1" strike="noStrike">
                <a:solidFill>
                  <a:srgbClr val="00fef1"/>
                </a:solidFill>
                <a:latin typeface="等线"/>
                <a:ea typeface="DejaVu Sans"/>
              </a:rPr>
              <a:t>Online Payments</a:t>
            </a:r>
            <a:r>
              <a:rPr b="0" lang="en-IN" sz="2400" spc="-1" strike="noStrike">
                <a:solidFill>
                  <a:srgbClr val="00fef1"/>
                </a:solidFill>
                <a:latin typeface="等线"/>
                <a:ea typeface="DejaVu Sans"/>
              </a:rPr>
              <a:t>: CypherBlock accepts payments in cryptocurrencies. As a result, we open crowdfunding to millions more around the world,including those who want to use crypto to avoid payment processing fees.</a:t>
            </a:r>
            <a:endParaRPr b="0" lang="en-IN" sz="2400" spc="-1" strike="noStrike">
              <a:latin typeface="Arial"/>
            </a:endParaRPr>
          </a:p>
          <a:p>
            <a:pPr>
              <a:lnSpc>
                <a:spcPct val="100000"/>
              </a:lnSpc>
            </a:pPr>
            <a:endParaRPr b="0" lang="en-IN" sz="2400" spc="-1" strike="noStrike">
              <a:latin typeface="Arial"/>
            </a:endParaRPr>
          </a:p>
          <a:p>
            <a:pPr marL="343080" indent="-342360">
              <a:lnSpc>
                <a:spcPct val="100000"/>
              </a:lnSpc>
              <a:buClr>
                <a:srgbClr val="00fef1"/>
              </a:buClr>
              <a:buFont typeface="Arial"/>
              <a:buChar char="•"/>
            </a:pPr>
            <a:r>
              <a:rPr b="1" lang="en-IN" sz="2400" spc="-1" strike="noStrike">
                <a:solidFill>
                  <a:srgbClr val="00fef1"/>
                </a:solidFill>
                <a:latin typeface="等线"/>
                <a:ea typeface="DejaVu Sans"/>
              </a:rPr>
              <a:t>Novel Features</a:t>
            </a:r>
            <a:r>
              <a:rPr b="0" lang="en-IN" sz="2400" spc="-1" strike="noStrike">
                <a:solidFill>
                  <a:srgbClr val="00fef1"/>
                </a:solidFill>
                <a:latin typeface="等线"/>
                <a:ea typeface="DejaVu Sans"/>
              </a:rPr>
              <a:t>:  One feature we're particularly excited about is our Market Network, a group of approved investors who can provide services for your campaign. Each investor's reputation and work history is written to an immutable blockchain ledger.</a:t>
            </a:r>
            <a:endParaRPr b="0" lang="en-IN" sz="2400" spc="-1" strike="noStrike">
              <a:latin typeface="Arial"/>
            </a:endParaRPr>
          </a:p>
        </p:txBody>
      </p:sp>
    </p:spTree>
  </p:cSld>
  <p:transition>
    <p:fade/>
  </p:transition>
  <p:timing>
    <p:tnLst>
      <p:par>
        <p:cTn id="18" dur="indefinite" restart="never" nodeType="tmRoot">
          <p:childTnLst>
            <p:seq>
              <p:cTn id="19"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73480" y="1521000"/>
            <a:ext cx="4712760" cy="6275520"/>
          </a:xfrm>
          <a:prstGeom prst="rect">
            <a:avLst/>
          </a:prstGeom>
          <a:noFill/>
          <a:ln>
            <a:noFill/>
          </a:ln>
        </p:spPr>
        <p:style>
          <a:lnRef idx="0"/>
          <a:fillRef idx="0"/>
          <a:effectRef idx="0"/>
          <a:fontRef idx="minor"/>
        </p:style>
        <p:txBody>
          <a:bodyPr lIns="90000" rIns="90000" tIns="45000" bIns="45000"/>
          <a:p>
            <a:pPr>
              <a:lnSpc>
                <a:spcPct val="100000"/>
              </a:lnSpc>
            </a:pPr>
            <a:r>
              <a:rPr b="1" lang="en-IN" sz="5400" spc="-1" strike="noStrike">
                <a:solidFill>
                  <a:srgbClr val="00fef1"/>
                </a:solidFill>
                <a:latin typeface="等线"/>
                <a:ea typeface="DejaVu Sans"/>
              </a:rPr>
              <a:t>For Creators</a:t>
            </a:r>
            <a:endParaRPr b="0" lang="en-IN" sz="5400" spc="-1" strike="noStrike">
              <a:latin typeface="Arial"/>
            </a:endParaRPr>
          </a:p>
          <a:p>
            <a:pPr>
              <a:lnSpc>
                <a:spcPct val="100000"/>
              </a:lnSpc>
            </a:pPr>
            <a:endParaRPr b="0" lang="en-IN" sz="5400" spc="-1" strike="noStrike">
              <a:latin typeface="Arial"/>
            </a:endParaRPr>
          </a:p>
          <a:p>
            <a:pPr>
              <a:lnSpc>
                <a:spcPct val="100000"/>
              </a:lnSpc>
            </a:pPr>
            <a:r>
              <a:rPr b="0" lang="en-IN" sz="2800" spc="-1" strike="noStrike">
                <a:solidFill>
                  <a:srgbClr val="00fef1"/>
                </a:solidFill>
                <a:latin typeface="等线"/>
                <a:ea typeface="DejaVu Sans"/>
              </a:rPr>
              <a:t>Contract charge lower fees, provide more support, and can even be your post-funding storefront. We have the workflow tools and knowledge-base to get your dream project in the hands of your customers.</a:t>
            </a:r>
            <a:endParaRPr b="0" lang="en-IN" sz="2800" spc="-1" strike="noStrike">
              <a:latin typeface="Arial"/>
            </a:endParaRPr>
          </a:p>
        </p:txBody>
      </p:sp>
      <p:sp>
        <p:nvSpPr>
          <p:cNvPr id="104" name="CustomShape 2"/>
          <p:cNvSpPr/>
          <p:nvPr/>
        </p:nvSpPr>
        <p:spPr>
          <a:xfrm>
            <a:off x="6464880" y="1521000"/>
            <a:ext cx="5332680" cy="5025960"/>
          </a:xfrm>
          <a:prstGeom prst="rect">
            <a:avLst/>
          </a:prstGeom>
          <a:noFill/>
          <a:ln>
            <a:noFill/>
          </a:ln>
        </p:spPr>
        <p:style>
          <a:lnRef idx="0"/>
          <a:fillRef idx="0"/>
          <a:effectRef idx="0"/>
          <a:fontRef idx="minor"/>
        </p:style>
        <p:txBody>
          <a:bodyPr lIns="90000" rIns="90000" tIns="45000" bIns="45000"/>
          <a:p>
            <a:pPr>
              <a:lnSpc>
                <a:spcPct val="100000"/>
              </a:lnSpc>
            </a:pPr>
            <a:r>
              <a:rPr b="1" lang="en-IN" sz="5400" spc="-1" strike="noStrike">
                <a:solidFill>
                  <a:srgbClr val="00fef1"/>
                </a:solidFill>
                <a:latin typeface="等线"/>
                <a:ea typeface="DejaVu Sans"/>
              </a:rPr>
              <a:t>For Backers</a:t>
            </a:r>
            <a:endParaRPr b="0" lang="en-IN" sz="5400" spc="-1" strike="noStrike">
              <a:latin typeface="Arial"/>
            </a:endParaRPr>
          </a:p>
          <a:p>
            <a:pPr>
              <a:lnSpc>
                <a:spcPct val="100000"/>
              </a:lnSpc>
            </a:pPr>
            <a:endParaRPr b="0" lang="en-IN" sz="5400" spc="-1" strike="noStrike">
              <a:latin typeface="Arial"/>
            </a:endParaRPr>
          </a:p>
          <a:p>
            <a:pPr>
              <a:lnSpc>
                <a:spcPct val="100000"/>
              </a:lnSpc>
            </a:pPr>
            <a:r>
              <a:rPr b="0" lang="en-IN" sz="2800" spc="-1" strike="noStrike">
                <a:solidFill>
                  <a:srgbClr val="00fef1"/>
                </a:solidFill>
                <a:latin typeface="等线"/>
                <a:ea typeface="DejaVu Sans"/>
              </a:rPr>
              <a:t>More support for creators means you get your rewards more often, and on time. You also have Backer Protection. Which means you can vote to cancel projects you’ve backed and get a refund-if you lose faith in them.</a:t>
            </a:r>
            <a:endParaRPr b="0" lang="en-IN" sz="2800" spc="-1" strike="noStrike">
              <a:latin typeface="Arial"/>
            </a:endParaRPr>
          </a:p>
        </p:txBody>
      </p:sp>
      <p:sp>
        <p:nvSpPr>
          <p:cNvPr id="105" name="CustomShape 3"/>
          <p:cNvSpPr/>
          <p:nvPr/>
        </p:nvSpPr>
        <p:spPr>
          <a:xfrm>
            <a:off x="2017800" y="155520"/>
            <a:ext cx="8155800" cy="11872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IN" sz="7200" spc="-1" strike="noStrike">
                <a:solidFill>
                  <a:srgbClr val="5b9bd5"/>
                </a:solidFill>
                <a:latin typeface="等线"/>
                <a:ea typeface="DejaVu Sans"/>
              </a:rPr>
              <a:t>Future Updates</a:t>
            </a:r>
            <a:endParaRPr b="0" lang="en-IN" sz="7200" spc="-1" strike="noStrike">
              <a:latin typeface="Arial"/>
            </a:endParaRPr>
          </a:p>
        </p:txBody>
      </p:sp>
    </p:spTree>
  </p:cSld>
  <p:transition>
    <p:fade/>
  </p:transition>
  <p:timing>
    <p:tnLst>
      <p:par>
        <p:cTn id="20" dur="indefinite" restart="never" nodeType="tmRoot">
          <p:childTnLst>
            <p:seq>
              <p:cTn id="21"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图片 8" descr=""/>
          <p:cNvPicPr/>
          <p:nvPr/>
        </p:nvPicPr>
        <p:blipFill>
          <a:blip r:embed="rId1"/>
          <a:stretch/>
        </p:blipFill>
        <p:spPr>
          <a:xfrm>
            <a:off x="0" y="0"/>
            <a:ext cx="12172320" cy="6857280"/>
          </a:xfrm>
          <a:prstGeom prst="rect">
            <a:avLst/>
          </a:prstGeom>
          <a:ln>
            <a:noFill/>
          </a:ln>
        </p:spPr>
      </p:pic>
      <p:sp>
        <p:nvSpPr>
          <p:cNvPr id="107" name="CustomShape 1"/>
          <p:cNvSpPr/>
          <p:nvPr/>
        </p:nvSpPr>
        <p:spPr>
          <a:xfrm flipH="1">
            <a:off x="603360" y="2492640"/>
            <a:ext cx="5177160" cy="10954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6600" spc="-1" strike="noStrike">
                <a:solidFill>
                  <a:srgbClr val="00fef1"/>
                </a:solidFill>
                <a:latin typeface="Calibri"/>
                <a:ea typeface="张海山锐线体2.0"/>
              </a:rPr>
              <a:t>Thank you</a:t>
            </a:r>
            <a:endParaRPr b="0" lang="en-IN" sz="6600" spc="-1" strike="noStrike">
              <a:latin typeface="Arial"/>
            </a:endParaRPr>
          </a:p>
        </p:txBody>
      </p:sp>
    </p:spTree>
  </p:cSld>
  <p:transition>
    <p:fade/>
  </p:transition>
  <p:timing>
    <p:tnLst>
      <p:par>
        <p:cTn id="22" dur="indefinite" restart="never" nodeType="tmRoot">
          <p:childTnLst>
            <p:seq>
              <p:cTn id="23" dur="indefinite" nodeType="mainSeq">
                <p:childTnLst>
                  <p:par>
                    <p:cTn id="24" fill="hold">
                      <p:stCondLst>
                        <p:cond delay="0"/>
                      </p:stCondLst>
                      <p:childTnLst>
                        <p:par>
                          <p:cTn id="25" fill="hold">
                            <p:stCondLst>
                              <p:cond delay="0"/>
                            </p:stCondLst>
                            <p:childTnLst>
                              <p:par>
                                <p:cTn id="26" nodeType="afterEffect" fill="hold" presetClass="entr" presetID="53" presetSubtype="16">
                                  <p:stCondLst>
                                    <p:cond delay="0"/>
                                  </p:stCondLst>
                                  <p:childTnLst>
                                    <p:set>
                                      <p:cBhvr>
                                        <p:cTn id="27" dur="1" fill="hold">
                                          <p:stCondLst>
                                            <p:cond delay="0"/>
                                          </p:stCondLst>
                                        </p:cTn>
                                        <p:tgtEl>
                                          <p:spTgt spid="107"/>
                                        </p:tgtEl>
                                        <p:attrNameLst>
                                          <p:attrName>style.visibility</p:attrName>
                                        </p:attrNameLst>
                                      </p:cBhvr>
                                      <p:to>
                                        <p:strVal val="visible"/>
                                      </p:to>
                                    </p:set>
                                    <p:anim calcmode="lin" valueType="num">
                                      <p:cBhvr additive="repl">
                                        <p:cTn id="28" dur="750" fill="hold"/>
                                        <p:tgtEl>
                                          <p:spTgt spid="107"/>
                                        </p:tgtEl>
                                        <p:attrNameLst>
                                          <p:attrName>ppt_w</p:attrName>
                                        </p:attrNameLst>
                                      </p:cBhvr>
                                      <p:tavLst>
                                        <p:tav tm="0">
                                          <p:val>
                                            <p:fltVal val="0"/>
                                          </p:val>
                                        </p:tav>
                                        <p:tav tm="100000">
                                          <p:val>
                                            <p:strVal val="#ppt_w"/>
                                          </p:val>
                                        </p:tav>
                                      </p:tavLst>
                                    </p:anim>
                                    <p:anim calcmode="lin" valueType="num">
                                      <p:cBhvr additive="repl">
                                        <p:cTn id="29" dur="750" fill="hold"/>
                                        <p:tgtEl>
                                          <p:spTgt spid="107"/>
                                        </p:tgtEl>
                                        <p:attrNameLst>
                                          <p:attrName>ppt_h</p:attrName>
                                        </p:attrNameLst>
                                      </p:cBhvr>
                                      <p:tavLst>
                                        <p:tav tm="0">
                                          <p:val>
                                            <p:fltVal val="0"/>
                                          </p:val>
                                        </p:tav>
                                        <p:tav tm="100000">
                                          <p:val>
                                            <p:strVal val="#ppt_h"/>
                                          </p:val>
                                        </p:tav>
                                      </p:tavLst>
                                    </p:anim>
                                    <p:animEffect filter="fade" transition="in">
                                      <p:cBhvr additive="repl">
                                        <p:cTn id="30" dur="750"/>
                                        <p:tgtEl>
                                          <p:spTgt spid="10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LibreOffice/6.0.7.3$Linux_X86_64 LibreOffice_project/00m0$Build-3</Application>
  <Words>3060</Words>
  <Paragraphs>65</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2019-12-26T02:56:00Z</dcterms:created>
  <dc:creator>PC</dc:creator>
  <dc:description/>
  <dc:language>en-IN</dc:language>
  <cp:lastModifiedBy/>
  <dcterms:modified xsi:type="dcterms:W3CDTF">2020-04-05T00:29:36Z</dcterms:modified>
  <cp:revision>54</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KSOProductBuildVer">
    <vt:lpwstr>1033-11.2.0.9169</vt:lpwstr>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宽屏</vt:lpwstr>
  </property>
  <property fmtid="{D5CDD505-2E9C-101B-9397-08002B2CF9AE}" pid="11" name="ScaleCrop">
    <vt:bool>0</vt:bool>
  </property>
  <property fmtid="{D5CDD505-2E9C-101B-9397-08002B2CF9AE}" pid="12" name="ShareDoc">
    <vt:bool>0</vt:bool>
  </property>
  <property fmtid="{D5CDD505-2E9C-101B-9397-08002B2CF9AE}" pid="13" name="Slides">
    <vt:i4>8</vt:i4>
  </property>
</Properties>
</file>