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04306D-6C95-4794-9CAA-D7608F91E37D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4D8BEE6E-96AC-4F3A-BBA8-B8E258521242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400" dirty="0"/>
            <a:t>1. Data Collection.</a:t>
          </a:r>
          <a:endParaRPr lang="en-IN" sz="1400" dirty="0"/>
        </a:p>
      </dgm:t>
    </dgm:pt>
    <dgm:pt modelId="{536222DB-38E9-45AC-A838-91DD72C2035C}" type="parTrans" cxnId="{AF2884F4-9C12-4238-A392-28937A209D07}">
      <dgm:prSet/>
      <dgm:spPr/>
      <dgm:t>
        <a:bodyPr/>
        <a:lstStyle/>
        <a:p>
          <a:endParaRPr lang="en-IN"/>
        </a:p>
      </dgm:t>
    </dgm:pt>
    <dgm:pt modelId="{8A648E30-2394-44C8-A0BA-7740C68761B4}" type="sibTrans" cxnId="{AF2884F4-9C12-4238-A392-28937A209D07}">
      <dgm:prSet/>
      <dgm:spPr/>
      <dgm:t>
        <a:bodyPr/>
        <a:lstStyle/>
        <a:p>
          <a:endParaRPr lang="en-IN"/>
        </a:p>
      </dgm:t>
    </dgm:pt>
    <dgm:pt modelId="{DD225E12-6331-48EA-B472-7F151C1FD9F7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2. Data Preprocessing.</a:t>
          </a:r>
          <a:endParaRPr lang="en-IN" dirty="0"/>
        </a:p>
      </dgm:t>
    </dgm:pt>
    <dgm:pt modelId="{3D419DF3-AF89-433D-85C9-0AB50FE08611}" type="parTrans" cxnId="{C0F7E644-0713-437C-A95A-87BAEF8D1498}">
      <dgm:prSet/>
      <dgm:spPr/>
      <dgm:t>
        <a:bodyPr/>
        <a:lstStyle/>
        <a:p>
          <a:endParaRPr lang="en-IN"/>
        </a:p>
      </dgm:t>
    </dgm:pt>
    <dgm:pt modelId="{5C9A06BB-81F4-49D9-870C-F00CDCF8AEA3}" type="sibTrans" cxnId="{C0F7E644-0713-437C-A95A-87BAEF8D1498}">
      <dgm:prSet/>
      <dgm:spPr/>
      <dgm:t>
        <a:bodyPr/>
        <a:lstStyle/>
        <a:p>
          <a:endParaRPr lang="en-IN"/>
        </a:p>
      </dgm:t>
    </dgm:pt>
    <dgm:pt modelId="{E005C628-4CDA-45E1-A26D-068ABAA2ECA9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3. Model Building.</a:t>
          </a:r>
          <a:endParaRPr lang="en-IN" dirty="0"/>
        </a:p>
      </dgm:t>
    </dgm:pt>
    <dgm:pt modelId="{E087B26B-AC26-4550-BE4C-F18061B63622}" type="parTrans" cxnId="{6986ED6E-4DFD-44EF-A34F-BC570962A7FE}">
      <dgm:prSet/>
      <dgm:spPr/>
      <dgm:t>
        <a:bodyPr/>
        <a:lstStyle/>
        <a:p>
          <a:endParaRPr lang="en-IN"/>
        </a:p>
      </dgm:t>
    </dgm:pt>
    <dgm:pt modelId="{9578C00E-8298-4D59-B82E-191B6E8D0B8F}" type="sibTrans" cxnId="{6986ED6E-4DFD-44EF-A34F-BC570962A7FE}">
      <dgm:prSet/>
      <dgm:spPr/>
      <dgm:t>
        <a:bodyPr/>
        <a:lstStyle/>
        <a:p>
          <a:endParaRPr lang="en-IN"/>
        </a:p>
      </dgm:t>
    </dgm:pt>
    <dgm:pt modelId="{9520FA8C-D487-4E8C-A92F-D8A850A5054E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4. Training The Model.</a:t>
          </a:r>
          <a:endParaRPr lang="en-IN" dirty="0"/>
        </a:p>
      </dgm:t>
    </dgm:pt>
    <dgm:pt modelId="{0205CE6B-C789-4D7C-A8B7-F5B481E3CC36}" type="parTrans" cxnId="{62CF27AA-6291-4D4B-AA8D-A6AE963D6BE0}">
      <dgm:prSet/>
      <dgm:spPr/>
      <dgm:t>
        <a:bodyPr/>
        <a:lstStyle/>
        <a:p>
          <a:endParaRPr lang="en-IN"/>
        </a:p>
      </dgm:t>
    </dgm:pt>
    <dgm:pt modelId="{7F0D5605-9CF9-4B07-9D7F-2B01237440AC}" type="sibTrans" cxnId="{62CF27AA-6291-4D4B-AA8D-A6AE963D6BE0}">
      <dgm:prSet/>
      <dgm:spPr/>
      <dgm:t>
        <a:bodyPr/>
        <a:lstStyle/>
        <a:p>
          <a:endParaRPr lang="en-IN"/>
        </a:p>
      </dgm:t>
    </dgm:pt>
    <dgm:pt modelId="{0086A58A-ABC5-4BBA-94EE-EB5686BEE11C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5. Evaluation of Model.</a:t>
          </a:r>
          <a:endParaRPr lang="en-IN" dirty="0"/>
        </a:p>
      </dgm:t>
    </dgm:pt>
    <dgm:pt modelId="{68DA943A-A1F1-4FF0-9AD6-B5031EA9FD4C}" type="parTrans" cxnId="{7EA165D8-D953-4FF6-BCBF-52F62C15D1A6}">
      <dgm:prSet/>
      <dgm:spPr/>
      <dgm:t>
        <a:bodyPr/>
        <a:lstStyle/>
        <a:p>
          <a:endParaRPr lang="en-IN"/>
        </a:p>
      </dgm:t>
    </dgm:pt>
    <dgm:pt modelId="{4A91AAC0-7E63-4EC4-871D-3A22F65A9112}" type="sibTrans" cxnId="{7EA165D8-D953-4FF6-BCBF-52F62C15D1A6}">
      <dgm:prSet/>
      <dgm:spPr/>
      <dgm:t>
        <a:bodyPr/>
        <a:lstStyle/>
        <a:p>
          <a:endParaRPr lang="en-IN"/>
        </a:p>
      </dgm:t>
    </dgm:pt>
    <dgm:pt modelId="{AA50A634-4FCA-4664-AE1C-48280E49AFDE}" type="pres">
      <dgm:prSet presAssocID="{FB04306D-6C95-4794-9CAA-D7608F91E37D}" presName="Name0" presStyleCnt="0">
        <dgm:presLayoutVars>
          <dgm:dir/>
          <dgm:animLvl val="lvl"/>
          <dgm:resizeHandles val="exact"/>
        </dgm:presLayoutVars>
      </dgm:prSet>
      <dgm:spPr/>
    </dgm:pt>
    <dgm:pt modelId="{84C5B645-E843-49D2-A61A-CDC0FC7D0ADD}" type="pres">
      <dgm:prSet presAssocID="{4D8BEE6E-96AC-4F3A-BBA8-B8E258521242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EF9D216-A20D-49A6-8F1C-149313503610}" type="pres">
      <dgm:prSet presAssocID="{8A648E30-2394-44C8-A0BA-7740C68761B4}" presName="parTxOnlySpace" presStyleCnt="0"/>
      <dgm:spPr/>
    </dgm:pt>
    <dgm:pt modelId="{38FD23E6-CFC2-4B74-B192-D9DEAEC6A746}" type="pres">
      <dgm:prSet presAssocID="{DD225E12-6331-48EA-B472-7F151C1FD9F7}" presName="parTxOnly" presStyleLbl="node1" presStyleIdx="1" presStyleCnt="5" custScaleX="101116">
        <dgm:presLayoutVars>
          <dgm:chMax val="0"/>
          <dgm:chPref val="0"/>
          <dgm:bulletEnabled val="1"/>
        </dgm:presLayoutVars>
      </dgm:prSet>
      <dgm:spPr/>
    </dgm:pt>
    <dgm:pt modelId="{F07157CC-D0C9-4426-8AD9-59A279F3428B}" type="pres">
      <dgm:prSet presAssocID="{5C9A06BB-81F4-49D9-870C-F00CDCF8AEA3}" presName="parTxOnlySpace" presStyleCnt="0"/>
      <dgm:spPr/>
    </dgm:pt>
    <dgm:pt modelId="{64DB4A85-43F8-49E3-92BF-32E2DA8CB665}" type="pres">
      <dgm:prSet presAssocID="{E005C628-4CDA-45E1-A26D-068ABAA2ECA9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54C47C1D-4B58-4D18-9D33-BA5D223C5FE0}" type="pres">
      <dgm:prSet presAssocID="{9578C00E-8298-4D59-B82E-191B6E8D0B8F}" presName="parTxOnlySpace" presStyleCnt="0"/>
      <dgm:spPr/>
    </dgm:pt>
    <dgm:pt modelId="{894E40FE-4DE8-4F59-A479-6CF8D27A445F}" type="pres">
      <dgm:prSet presAssocID="{9520FA8C-D487-4E8C-A92F-D8A850A5054E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51A02939-0408-458D-ACD5-BAAC7A9C413B}" type="pres">
      <dgm:prSet presAssocID="{7F0D5605-9CF9-4B07-9D7F-2B01237440AC}" presName="parTxOnlySpace" presStyleCnt="0"/>
      <dgm:spPr/>
    </dgm:pt>
    <dgm:pt modelId="{4963D164-6226-4CFD-9FA9-722F41500162}" type="pres">
      <dgm:prSet presAssocID="{0086A58A-ABC5-4BBA-94EE-EB5686BEE11C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F6FF9763-FAE8-4C23-B7A4-6E6091CAC98B}" type="presOf" srcId="{DD225E12-6331-48EA-B472-7F151C1FD9F7}" destId="{38FD23E6-CFC2-4B74-B192-D9DEAEC6A746}" srcOrd="0" destOrd="0" presId="urn:microsoft.com/office/officeart/2005/8/layout/chevron1"/>
    <dgm:cxn modelId="{C0F7E644-0713-437C-A95A-87BAEF8D1498}" srcId="{FB04306D-6C95-4794-9CAA-D7608F91E37D}" destId="{DD225E12-6331-48EA-B472-7F151C1FD9F7}" srcOrd="1" destOrd="0" parTransId="{3D419DF3-AF89-433D-85C9-0AB50FE08611}" sibTransId="{5C9A06BB-81F4-49D9-870C-F00CDCF8AEA3}"/>
    <dgm:cxn modelId="{7C5EAB68-6C71-44DB-8F02-649404E04EC0}" type="presOf" srcId="{4D8BEE6E-96AC-4F3A-BBA8-B8E258521242}" destId="{84C5B645-E843-49D2-A61A-CDC0FC7D0ADD}" srcOrd="0" destOrd="0" presId="urn:microsoft.com/office/officeart/2005/8/layout/chevron1"/>
    <dgm:cxn modelId="{F19AB748-BBEA-4960-B977-CE11B16118C4}" type="presOf" srcId="{9520FA8C-D487-4E8C-A92F-D8A850A5054E}" destId="{894E40FE-4DE8-4F59-A479-6CF8D27A445F}" srcOrd="0" destOrd="0" presId="urn:microsoft.com/office/officeart/2005/8/layout/chevron1"/>
    <dgm:cxn modelId="{6986ED6E-4DFD-44EF-A34F-BC570962A7FE}" srcId="{FB04306D-6C95-4794-9CAA-D7608F91E37D}" destId="{E005C628-4CDA-45E1-A26D-068ABAA2ECA9}" srcOrd="2" destOrd="0" parTransId="{E087B26B-AC26-4550-BE4C-F18061B63622}" sibTransId="{9578C00E-8298-4D59-B82E-191B6E8D0B8F}"/>
    <dgm:cxn modelId="{4750A884-59C3-433B-86F0-51AFDA63E99D}" type="presOf" srcId="{E005C628-4CDA-45E1-A26D-068ABAA2ECA9}" destId="{64DB4A85-43F8-49E3-92BF-32E2DA8CB665}" srcOrd="0" destOrd="0" presId="urn:microsoft.com/office/officeart/2005/8/layout/chevron1"/>
    <dgm:cxn modelId="{87552E9C-E3CA-4FA8-AE1A-B96E2ABF7C41}" type="presOf" srcId="{FB04306D-6C95-4794-9CAA-D7608F91E37D}" destId="{AA50A634-4FCA-4664-AE1C-48280E49AFDE}" srcOrd="0" destOrd="0" presId="urn:microsoft.com/office/officeart/2005/8/layout/chevron1"/>
    <dgm:cxn modelId="{62CF27AA-6291-4D4B-AA8D-A6AE963D6BE0}" srcId="{FB04306D-6C95-4794-9CAA-D7608F91E37D}" destId="{9520FA8C-D487-4E8C-A92F-D8A850A5054E}" srcOrd="3" destOrd="0" parTransId="{0205CE6B-C789-4D7C-A8B7-F5B481E3CC36}" sibTransId="{7F0D5605-9CF9-4B07-9D7F-2B01237440AC}"/>
    <dgm:cxn modelId="{60A9DBB6-CD9D-4F65-9266-15F4019E2A0F}" type="presOf" srcId="{0086A58A-ABC5-4BBA-94EE-EB5686BEE11C}" destId="{4963D164-6226-4CFD-9FA9-722F41500162}" srcOrd="0" destOrd="0" presId="urn:microsoft.com/office/officeart/2005/8/layout/chevron1"/>
    <dgm:cxn modelId="{7EA165D8-D953-4FF6-BCBF-52F62C15D1A6}" srcId="{FB04306D-6C95-4794-9CAA-D7608F91E37D}" destId="{0086A58A-ABC5-4BBA-94EE-EB5686BEE11C}" srcOrd="4" destOrd="0" parTransId="{68DA943A-A1F1-4FF0-9AD6-B5031EA9FD4C}" sibTransId="{4A91AAC0-7E63-4EC4-871D-3A22F65A9112}"/>
    <dgm:cxn modelId="{AF2884F4-9C12-4238-A392-28937A209D07}" srcId="{FB04306D-6C95-4794-9CAA-D7608F91E37D}" destId="{4D8BEE6E-96AC-4F3A-BBA8-B8E258521242}" srcOrd="0" destOrd="0" parTransId="{536222DB-38E9-45AC-A838-91DD72C2035C}" sibTransId="{8A648E30-2394-44C8-A0BA-7740C68761B4}"/>
    <dgm:cxn modelId="{E5C932F4-9AE2-46B3-ADF1-60162FEC7060}" type="presParOf" srcId="{AA50A634-4FCA-4664-AE1C-48280E49AFDE}" destId="{84C5B645-E843-49D2-A61A-CDC0FC7D0ADD}" srcOrd="0" destOrd="0" presId="urn:microsoft.com/office/officeart/2005/8/layout/chevron1"/>
    <dgm:cxn modelId="{1D2C03F7-E7E4-4773-9751-F0FDC246F078}" type="presParOf" srcId="{AA50A634-4FCA-4664-AE1C-48280E49AFDE}" destId="{BEF9D216-A20D-49A6-8F1C-149313503610}" srcOrd="1" destOrd="0" presId="urn:microsoft.com/office/officeart/2005/8/layout/chevron1"/>
    <dgm:cxn modelId="{6064594B-22E7-4E0A-8771-64A9E102B180}" type="presParOf" srcId="{AA50A634-4FCA-4664-AE1C-48280E49AFDE}" destId="{38FD23E6-CFC2-4B74-B192-D9DEAEC6A746}" srcOrd="2" destOrd="0" presId="urn:microsoft.com/office/officeart/2005/8/layout/chevron1"/>
    <dgm:cxn modelId="{DE67414B-5D37-4DE6-86DF-5EEE02832ADD}" type="presParOf" srcId="{AA50A634-4FCA-4664-AE1C-48280E49AFDE}" destId="{F07157CC-D0C9-4426-8AD9-59A279F3428B}" srcOrd="3" destOrd="0" presId="urn:microsoft.com/office/officeart/2005/8/layout/chevron1"/>
    <dgm:cxn modelId="{E84EAEF4-E4F5-41CC-A7C1-27D2438F9401}" type="presParOf" srcId="{AA50A634-4FCA-4664-AE1C-48280E49AFDE}" destId="{64DB4A85-43F8-49E3-92BF-32E2DA8CB665}" srcOrd="4" destOrd="0" presId="urn:microsoft.com/office/officeart/2005/8/layout/chevron1"/>
    <dgm:cxn modelId="{13ECF928-272B-4E9A-A98D-0CDE30C4CFB2}" type="presParOf" srcId="{AA50A634-4FCA-4664-AE1C-48280E49AFDE}" destId="{54C47C1D-4B58-4D18-9D33-BA5D223C5FE0}" srcOrd="5" destOrd="0" presId="urn:microsoft.com/office/officeart/2005/8/layout/chevron1"/>
    <dgm:cxn modelId="{22D25BE3-60D2-44F4-9BAF-25406A83CC4F}" type="presParOf" srcId="{AA50A634-4FCA-4664-AE1C-48280E49AFDE}" destId="{894E40FE-4DE8-4F59-A479-6CF8D27A445F}" srcOrd="6" destOrd="0" presId="urn:microsoft.com/office/officeart/2005/8/layout/chevron1"/>
    <dgm:cxn modelId="{FF22EC26-07AD-4241-ACA6-73C164ED90E3}" type="presParOf" srcId="{AA50A634-4FCA-4664-AE1C-48280E49AFDE}" destId="{51A02939-0408-458D-ACD5-BAAC7A9C413B}" srcOrd="7" destOrd="0" presId="urn:microsoft.com/office/officeart/2005/8/layout/chevron1"/>
    <dgm:cxn modelId="{61B4803D-7F5E-46D5-B20D-E38D0A6547A7}" type="presParOf" srcId="{AA50A634-4FCA-4664-AE1C-48280E49AFDE}" destId="{4963D164-6226-4CFD-9FA9-722F415001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C5B645-E843-49D2-A61A-CDC0FC7D0ADD}">
      <dsp:nvSpPr>
        <dsp:cNvPr id="0" name=""/>
        <dsp:cNvSpPr/>
      </dsp:nvSpPr>
      <dsp:spPr>
        <a:xfrm>
          <a:off x="1573" y="248187"/>
          <a:ext cx="2166499" cy="866599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 Data Collection.</a:t>
          </a:r>
          <a:endParaRPr lang="en-IN" sz="1400" kern="1200" dirty="0"/>
        </a:p>
      </dsp:txBody>
      <dsp:txXfrm>
        <a:off x="434873" y="248187"/>
        <a:ext cx="1299900" cy="866599"/>
      </dsp:txXfrm>
    </dsp:sp>
    <dsp:sp modelId="{38FD23E6-CFC2-4B74-B192-D9DEAEC6A746}">
      <dsp:nvSpPr>
        <dsp:cNvPr id="0" name=""/>
        <dsp:cNvSpPr/>
      </dsp:nvSpPr>
      <dsp:spPr>
        <a:xfrm>
          <a:off x="1951423" y="248187"/>
          <a:ext cx="2190677" cy="866599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2. Data Preprocessing.</a:t>
          </a:r>
          <a:endParaRPr lang="en-IN" sz="1400" kern="1200" dirty="0"/>
        </a:p>
      </dsp:txBody>
      <dsp:txXfrm>
        <a:off x="2384723" y="248187"/>
        <a:ext cx="1324078" cy="866599"/>
      </dsp:txXfrm>
    </dsp:sp>
    <dsp:sp modelId="{64DB4A85-43F8-49E3-92BF-32E2DA8CB665}">
      <dsp:nvSpPr>
        <dsp:cNvPr id="0" name=""/>
        <dsp:cNvSpPr/>
      </dsp:nvSpPr>
      <dsp:spPr>
        <a:xfrm>
          <a:off x="3925450" y="248187"/>
          <a:ext cx="2166499" cy="866599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3. Model Building.</a:t>
          </a:r>
          <a:endParaRPr lang="en-IN" sz="1400" kern="1200" dirty="0"/>
        </a:p>
      </dsp:txBody>
      <dsp:txXfrm>
        <a:off x="4358750" y="248187"/>
        <a:ext cx="1299900" cy="866599"/>
      </dsp:txXfrm>
    </dsp:sp>
    <dsp:sp modelId="{894E40FE-4DE8-4F59-A479-6CF8D27A445F}">
      <dsp:nvSpPr>
        <dsp:cNvPr id="0" name=""/>
        <dsp:cNvSpPr/>
      </dsp:nvSpPr>
      <dsp:spPr>
        <a:xfrm>
          <a:off x="5875300" y="248187"/>
          <a:ext cx="2166499" cy="866599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4. Training The Model.</a:t>
          </a:r>
          <a:endParaRPr lang="en-IN" sz="1400" kern="1200" dirty="0"/>
        </a:p>
      </dsp:txBody>
      <dsp:txXfrm>
        <a:off x="6308600" y="248187"/>
        <a:ext cx="1299900" cy="866599"/>
      </dsp:txXfrm>
    </dsp:sp>
    <dsp:sp modelId="{4963D164-6226-4CFD-9FA9-722F41500162}">
      <dsp:nvSpPr>
        <dsp:cNvPr id="0" name=""/>
        <dsp:cNvSpPr/>
      </dsp:nvSpPr>
      <dsp:spPr>
        <a:xfrm>
          <a:off x="7825149" y="248187"/>
          <a:ext cx="2166499" cy="866599"/>
        </a:xfrm>
        <a:prstGeom prst="chevron">
          <a:avLst/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5. Evaluation of Model.</a:t>
          </a:r>
          <a:endParaRPr lang="en-IN" sz="1400" kern="1200" dirty="0"/>
        </a:p>
      </dsp:txBody>
      <dsp:txXfrm>
        <a:off x="8258449" y="248187"/>
        <a:ext cx="1299900" cy="866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05269" y="2290227"/>
            <a:ext cx="68708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Crop and Fertilizer Recommendation System using Machine Learning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D9B30C-0C29-04E7-B1FE-307644A58883}"/>
              </a:ext>
            </a:extLst>
          </p:cNvPr>
          <p:cNvSpPr txBox="1"/>
          <p:nvPr/>
        </p:nvSpPr>
        <p:spPr>
          <a:xfrm>
            <a:off x="4505270" y="4321834"/>
            <a:ext cx="7174896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:</a:t>
            </a:r>
            <a:r>
              <a:rPr lang="en-US" dirty="0"/>
              <a:t> Harsh Raj</a:t>
            </a:r>
          </a:p>
          <a:p>
            <a:r>
              <a:rPr lang="en-US" b="1" dirty="0"/>
              <a:t>AICTE internship Reg id : </a:t>
            </a:r>
            <a:r>
              <a:rPr lang="en-US" dirty="0"/>
              <a:t>STU67eaa51eeb30c1743430942</a:t>
            </a:r>
          </a:p>
          <a:p>
            <a:r>
              <a:rPr lang="en-US" b="1" dirty="0"/>
              <a:t>AICTE internship id : </a:t>
            </a:r>
            <a:r>
              <a:rPr lang="en-US" dirty="0"/>
              <a:t>INTERNSHIP_174099535967c57b1f336c3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C7A4B-0D0F-50E9-BCA8-8130B3C14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5457D-1EEC-AEAE-85F0-13D54CAF0CBE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6CAA9-104D-A437-AADB-A6DA8E277187}"/>
              </a:ext>
            </a:extLst>
          </p:cNvPr>
          <p:cNvSpPr txBox="1"/>
          <p:nvPr/>
        </p:nvSpPr>
        <p:spPr>
          <a:xfrm>
            <a:off x="914400" y="1725283"/>
            <a:ext cx="742734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II. Crop Recommendation system.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662EF-25C6-780E-96B8-B21907B5D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04" y="2820838"/>
            <a:ext cx="9138591" cy="25281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79870-909A-21CD-BE74-14A1B0456A02}"/>
              </a:ext>
            </a:extLst>
          </p:cNvPr>
          <p:cNvSpPr txBox="1"/>
          <p:nvPr/>
        </p:nvSpPr>
        <p:spPr>
          <a:xfrm>
            <a:off x="819509" y="2536166"/>
            <a:ext cx="47445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C1622-310D-918B-6ADE-55CEADB0A315}"/>
              </a:ext>
            </a:extLst>
          </p:cNvPr>
          <p:cNvSpPr txBox="1"/>
          <p:nvPr/>
        </p:nvSpPr>
        <p:spPr>
          <a:xfrm>
            <a:off x="2950234" y="5589917"/>
            <a:ext cx="6504317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 Of a crop Based on Other Given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271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341F4-BC92-42CC-C38C-EE595F46F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A3851-7A79-F94C-FF85-8313881EFAB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419C1A-B9BC-C4D9-5936-B5634CFCD28A}"/>
              </a:ext>
            </a:extLst>
          </p:cNvPr>
          <p:cNvSpPr txBox="1"/>
          <p:nvPr/>
        </p:nvSpPr>
        <p:spPr>
          <a:xfrm>
            <a:off x="1362974" y="1759789"/>
            <a:ext cx="668547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II. Crop Recommendation system.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2065E-162D-F676-B741-46F9D2E07D25}"/>
              </a:ext>
            </a:extLst>
          </p:cNvPr>
          <p:cNvSpPr txBox="1"/>
          <p:nvPr/>
        </p:nvSpPr>
        <p:spPr>
          <a:xfrm>
            <a:off x="2449902" y="5710687"/>
            <a:ext cx="7013275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Predicts the best Crop type based on environmental </a:t>
            </a:r>
          </a:p>
          <a:p>
            <a:pPr algn="ctr"/>
            <a:r>
              <a:rPr lang="en-US" dirty="0"/>
              <a:t>and soil nutrient conditions using the trained model.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FF597-290F-3A04-45FF-0DCA7939BA45}"/>
              </a:ext>
            </a:extLst>
          </p:cNvPr>
          <p:cNvSpPr txBox="1"/>
          <p:nvPr/>
        </p:nvSpPr>
        <p:spPr>
          <a:xfrm>
            <a:off x="871268" y="2562045"/>
            <a:ext cx="49170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BDF4D8-1839-23FB-20DA-6FB10C657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008" y="2665562"/>
            <a:ext cx="8729002" cy="28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86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8AAF6-6E24-6EE6-E608-B91F2A9A4998}"/>
              </a:ext>
            </a:extLst>
          </p:cNvPr>
          <p:cNvSpPr txBox="1"/>
          <p:nvPr/>
        </p:nvSpPr>
        <p:spPr>
          <a:xfrm>
            <a:off x="301925" y="1535502"/>
            <a:ext cx="11024558" cy="3596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381885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 Skilly bridges the gap between traditional farming and smart agriculture using AI-driven insights.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381885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high accuracy in crop and fertilizer recommendations, farmers can now make confident, data-backed decisions.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381885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system promotes sustainable farming by minimizing input waste and maximizing crop yield.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381885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Farmers benefit from improved productivity, reduced costs, and better income through optimized practices.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§"/>
              <a:tabLst>
                <a:tab pos="2381885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 Skilly empowers even small-scale farmers to embrace modern technology for efficient and profitable farming.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2381885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21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Scope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205130-597D-6743-786A-62295B4CB9A3}"/>
              </a:ext>
            </a:extLst>
          </p:cNvPr>
          <p:cNvSpPr txBox="1"/>
          <p:nvPr/>
        </p:nvSpPr>
        <p:spPr>
          <a:xfrm>
            <a:off x="301925" y="4822166"/>
            <a:ext cx="10886535" cy="148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system currently uses Decision Tree Classifier (DTC) for accuracy, with potential improvements using Random Forest Classifier (RFC) for better generalization. With large-scale data, future advancements include Deep Learning (DL) and Natural Language Processing (NLP) for smarter, more personalized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ED9A85-85D5-87D3-C363-0BDC44F9961D}"/>
              </a:ext>
            </a:extLst>
          </p:cNvPr>
          <p:cNvSpPr txBox="1"/>
          <p:nvPr/>
        </p:nvSpPr>
        <p:spPr>
          <a:xfrm>
            <a:off x="319177" y="1794294"/>
            <a:ext cx="4295955" cy="4196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/>
              <a:t>Python</a:t>
            </a:r>
          </a:p>
          <a:p>
            <a:endParaRPr lang="en-US" sz="2000" b="1" dirty="0"/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Learnt About Different Modules.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Learnt about dictionaries. 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Learnt about Libraries.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Machine Learning.</a:t>
            </a:r>
          </a:p>
          <a:p>
            <a:endParaRPr lang="en-US" b="1" dirty="0"/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Decision Tree Classifier.</a:t>
            </a:r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Recommendation System.</a:t>
            </a:r>
          </a:p>
          <a:p>
            <a:endParaRPr lang="en-IN" b="1" dirty="0"/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Crop</a:t>
            </a:r>
          </a:p>
          <a:p>
            <a:pPr marL="342900" indent="-342900">
              <a:buFont typeface="+mj-lt"/>
              <a:buAutoNum type="alphaLcPeriod"/>
            </a:pPr>
            <a:r>
              <a:rPr lang="en-IN" sz="1600" dirty="0"/>
              <a:t>Fertilizer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99814-B439-0C7C-6829-A57E59DC68ED}"/>
              </a:ext>
            </a:extLst>
          </p:cNvPr>
          <p:cNvSpPr txBox="1"/>
          <p:nvPr/>
        </p:nvSpPr>
        <p:spPr>
          <a:xfrm>
            <a:off x="543463" y="1889185"/>
            <a:ext cx="8074326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Programming Language</a:t>
            </a:r>
            <a:r>
              <a:rPr lang="en-US" dirty="0"/>
              <a:t> :</a:t>
            </a:r>
            <a:r>
              <a:rPr lang="en-IN" dirty="0"/>
              <a:t> Python.</a:t>
            </a:r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b="1" dirty="0"/>
              <a:t>Environment Variable</a:t>
            </a:r>
            <a:r>
              <a:rPr lang="en-IN" dirty="0"/>
              <a:t> :</a:t>
            </a:r>
            <a:r>
              <a:rPr lang="en-US" dirty="0"/>
              <a:t> Google Collab, </a:t>
            </a:r>
            <a:r>
              <a:rPr lang="en-US" dirty="0" err="1"/>
              <a:t>Jupyter</a:t>
            </a:r>
            <a:r>
              <a:rPr lang="en-US" dirty="0"/>
              <a:t>(Anaconda).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1" dirty="0"/>
              <a:t>Libraries Used </a:t>
            </a:r>
            <a:r>
              <a:rPr lang="en-US" dirty="0"/>
              <a:t>: a. Scikit Learn : Machine Leaning(ML).</a:t>
            </a:r>
          </a:p>
          <a:p>
            <a:r>
              <a:rPr lang="en-US" dirty="0"/>
              <a:t>                           b. Matplotlib : Plotting.</a:t>
            </a:r>
          </a:p>
          <a:p>
            <a:r>
              <a:rPr lang="en-US" dirty="0"/>
              <a:t>                           c. Seaborn : Visualization.</a:t>
            </a:r>
          </a:p>
          <a:p>
            <a:r>
              <a:rPr lang="en-US" dirty="0"/>
              <a:t>                           d. Pandas : </a:t>
            </a:r>
            <a:r>
              <a:rPr lang="en-US" dirty="0" err="1"/>
              <a:t>Dataframe</a:t>
            </a:r>
            <a:r>
              <a:rPr lang="en-US" dirty="0"/>
              <a:t> (or </a:t>
            </a:r>
            <a:r>
              <a:rPr lang="en-US" dirty="0" err="1"/>
              <a:t>Anlysis</a:t>
            </a:r>
            <a:r>
              <a:rPr lang="en-US" dirty="0"/>
              <a:t>).</a:t>
            </a:r>
          </a:p>
          <a:p>
            <a:pPr marL="457200" indent="-457200">
              <a:buFont typeface="+mj-lt"/>
              <a:buAutoNum type="alphaLcPeriod"/>
            </a:pPr>
            <a:endParaRPr lang="en-US" dirty="0"/>
          </a:p>
          <a:p>
            <a:r>
              <a:rPr lang="en-US" dirty="0"/>
              <a:t>                          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AB4672-D9D0-C630-4C02-DB8BC2108AF3}"/>
              </a:ext>
            </a:extLst>
          </p:cNvPr>
          <p:cNvSpPr txBox="1"/>
          <p:nvPr/>
        </p:nvSpPr>
        <p:spPr>
          <a:xfrm>
            <a:off x="13923035" y="2133480"/>
            <a:ext cx="1377198" cy="532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 descr="Technology tools icon vector illustration 9795180 Vector Art at Vecteezy">
            <a:extLst>
              <a:ext uri="{FF2B5EF4-FFF2-40B4-BE49-F238E27FC236}">
                <a16:creationId xmlns:a16="http://schemas.microsoft.com/office/drawing/2014/main" id="{ECA062E4-A21D-76FB-10BA-302592B6D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877" y="1545565"/>
            <a:ext cx="3596497" cy="359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D738F4-2853-450C-A914-44958455288A}"/>
              </a:ext>
            </a:extLst>
          </p:cNvPr>
          <p:cNvSpPr txBox="1"/>
          <p:nvPr/>
        </p:nvSpPr>
        <p:spPr>
          <a:xfrm>
            <a:off x="9850288" y="4772731"/>
            <a:ext cx="3596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Picture Source : Google.com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73442F8-2050-CFB0-5AB6-C51CF73042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680852"/>
              </p:ext>
            </p:extLst>
          </p:nvPr>
        </p:nvGraphicFramePr>
        <p:xfrm>
          <a:off x="996830" y="1570008"/>
          <a:ext cx="9993223" cy="1362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E990D4-67B3-6708-34BD-4F95DA588EF2}"/>
              </a:ext>
            </a:extLst>
          </p:cNvPr>
          <p:cNvSpPr/>
          <p:nvPr/>
        </p:nvSpPr>
        <p:spPr>
          <a:xfrm>
            <a:off x="862642" y="3355675"/>
            <a:ext cx="2372264" cy="1043797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involves gathering raw information for subsequent analysis and research.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9F1BAE-CDE5-E1B4-A995-47CA53139406}"/>
              </a:ext>
            </a:extLst>
          </p:cNvPr>
          <p:cNvSpPr/>
          <p:nvPr/>
        </p:nvSpPr>
        <p:spPr>
          <a:xfrm>
            <a:off x="2958863" y="4744527"/>
            <a:ext cx="2165228" cy="95753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Cleaning, transforming, and organizing raw data to make it suitable for analysis.</a:t>
            </a:r>
          </a:p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7BBBE1-D7E7-6A4F-5F19-FDE48FDD12C3}"/>
              </a:ext>
            </a:extLst>
          </p:cNvPr>
          <p:cNvSpPr/>
          <p:nvPr/>
        </p:nvSpPr>
        <p:spPr>
          <a:xfrm>
            <a:off x="4770407" y="3355675"/>
            <a:ext cx="2372265" cy="75912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Selecting and creating a machine learning model based on the problem type.</a:t>
            </a:r>
          </a:p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BA25D26-3471-56BE-41E1-3C5FF8DB0F3D}"/>
              </a:ext>
            </a:extLst>
          </p:cNvPr>
          <p:cNvSpPr/>
          <p:nvPr/>
        </p:nvSpPr>
        <p:spPr>
          <a:xfrm>
            <a:off x="6676846" y="4813539"/>
            <a:ext cx="2622430" cy="88852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Feeding </a:t>
            </a:r>
            <a:r>
              <a:rPr lang="en-IN" sz="14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preprocessed</a:t>
            </a:r>
            <a:r>
              <a:rPr lang="en-IN" sz="14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 into the model to help it learn patterns and relationships.</a:t>
            </a:r>
          </a:p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EDF358-2EDF-7860-8CC3-8FC5DAAEBB24}"/>
              </a:ext>
            </a:extLst>
          </p:cNvPr>
          <p:cNvSpPr/>
          <p:nvPr/>
        </p:nvSpPr>
        <p:spPr>
          <a:xfrm>
            <a:off x="8678173" y="3355675"/>
            <a:ext cx="2449902" cy="888522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Assessing model performance using metrics like accuracy, precision, and recall on test data.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B45008-49F8-4D46-90FD-EAB6D6B6D9B3}"/>
              </a:ext>
            </a:extLst>
          </p:cNvPr>
          <p:cNvCxnSpPr>
            <a:cxnSpLocks/>
          </p:cNvCxnSpPr>
          <p:nvPr/>
        </p:nvCxnSpPr>
        <p:spPr>
          <a:xfrm>
            <a:off x="1940943" y="2648309"/>
            <a:ext cx="0" cy="707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46CDDC-5B0F-ED75-CB81-2562FD0A22D5}"/>
              </a:ext>
            </a:extLst>
          </p:cNvPr>
          <p:cNvCxnSpPr>
            <a:cxnSpLocks/>
          </p:cNvCxnSpPr>
          <p:nvPr/>
        </p:nvCxnSpPr>
        <p:spPr>
          <a:xfrm flipH="1">
            <a:off x="1940943" y="2631057"/>
            <a:ext cx="8627" cy="72461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FF644B1-9E51-4AA7-F957-735D91665BAC}"/>
              </a:ext>
            </a:extLst>
          </p:cNvPr>
          <p:cNvCxnSpPr>
            <a:cxnSpLocks/>
          </p:cNvCxnSpPr>
          <p:nvPr/>
        </p:nvCxnSpPr>
        <p:spPr>
          <a:xfrm>
            <a:off x="3942272" y="2648309"/>
            <a:ext cx="0" cy="2096218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E94BA7-380F-6B07-58F1-80BB684DE49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956539" y="2648309"/>
            <a:ext cx="1" cy="70736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072B8A-2B15-B67E-2426-BAF90D95F109}"/>
              </a:ext>
            </a:extLst>
          </p:cNvPr>
          <p:cNvCxnSpPr>
            <a:cxnSpLocks/>
          </p:cNvCxnSpPr>
          <p:nvPr/>
        </p:nvCxnSpPr>
        <p:spPr>
          <a:xfrm>
            <a:off x="7858664" y="2648309"/>
            <a:ext cx="0" cy="2165230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2EEA68F-3242-BB0A-DF30-F394B4A069A0}"/>
              </a:ext>
            </a:extLst>
          </p:cNvPr>
          <p:cNvCxnSpPr>
            <a:cxnSpLocks/>
          </p:cNvCxnSpPr>
          <p:nvPr/>
        </p:nvCxnSpPr>
        <p:spPr>
          <a:xfrm flipH="1">
            <a:off x="9760789" y="2648309"/>
            <a:ext cx="12939" cy="707366"/>
          </a:xfrm>
          <a:prstGeom prst="line">
            <a:avLst/>
          </a:prstGeom>
          <a:ln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518211-D614-05CA-FCB1-BADB0246B75A}"/>
              </a:ext>
            </a:extLst>
          </p:cNvPr>
          <p:cNvSpPr txBox="1"/>
          <p:nvPr/>
        </p:nvSpPr>
        <p:spPr>
          <a:xfrm>
            <a:off x="543464" y="1733909"/>
            <a:ext cx="5934974" cy="454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Farmers often struggle to choose the best crop and fertilizer combination due to lack of soil knowledge and agricultural expertise. This project aims to build </a:t>
            </a:r>
          </a:p>
          <a:p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Crop Recommendation System</a:t>
            </a:r>
          </a:p>
          <a:p>
            <a:pPr marL="342900" indent="-342900"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Fertilizer Recommendation System </a:t>
            </a:r>
          </a:p>
          <a:p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 Machine Learning that suggests optimal crops and fertilizers based on soil type, nutrients, and environmental conditions.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system will enhance agricultural productivity, reduce resource wastage, and support sustainable farming practices. It will empower farmers with data-driven insights to make informed cultivation decisions.</a:t>
            </a:r>
          </a:p>
          <a:p>
            <a:endParaRPr lang="en-IN" dirty="0"/>
          </a:p>
        </p:txBody>
      </p:sp>
      <p:sp>
        <p:nvSpPr>
          <p:cNvPr id="5" name="AutoShape 2" descr="Image of ">
            <a:extLst>
              <a:ext uri="{FF2B5EF4-FFF2-40B4-BE49-F238E27FC236}">
                <a16:creationId xmlns:a16="http://schemas.microsoft.com/office/drawing/2014/main" id="{56C3E53E-8F5D-5A00-DBC2-4EA14D754A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F1419-0B16-32BD-B3F2-3E5363EDD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395" y="1656272"/>
            <a:ext cx="4201064" cy="420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A35B65-8719-79E1-E49A-AEE8967A910E}"/>
              </a:ext>
            </a:extLst>
          </p:cNvPr>
          <p:cNvSpPr txBox="1"/>
          <p:nvPr/>
        </p:nvSpPr>
        <p:spPr>
          <a:xfrm>
            <a:off x="9566693" y="5879270"/>
            <a:ext cx="32435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Picture Source : Gemini.ai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38B0F-A6BA-2DE4-524E-7DAD86117011}"/>
              </a:ext>
            </a:extLst>
          </p:cNvPr>
          <p:cNvSpPr txBox="1"/>
          <p:nvPr/>
        </p:nvSpPr>
        <p:spPr>
          <a:xfrm>
            <a:off x="457200" y="1682151"/>
            <a:ext cx="9066362" cy="3808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Green Skilly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powered by AI and Machine Learning, helps farmers make smart decisions about crops and fertilizers.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analyzes soil data like nitrogen, phosphorus, potassium, pH, and moisture to suggest the best crop.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crop prediction model achieved a high 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 of 98.48%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ensuring reliable recommendations.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fertilizers, it gives 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100% accurate suggestions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based on nutrient deficiencies in the soil.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Farmers get clear, simple advice on what to sow and what input to use—no guesswork needed.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system helps increase crop yield while reducing unnecessary use of fertilizers and resources.</a:t>
            </a: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3731895" algn="l"/>
              </a:tabLst>
            </a:pP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Ultimately, it empowers farmers to grow more with less, leading to better profits and sustainable farming.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C35AD-06BC-201E-6563-E3E8C6DA9292}"/>
              </a:ext>
            </a:extLst>
          </p:cNvPr>
          <p:cNvSpPr txBox="1"/>
          <p:nvPr/>
        </p:nvSpPr>
        <p:spPr>
          <a:xfrm>
            <a:off x="1084053" y="6006497"/>
            <a:ext cx="1002389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hlinkClick r:id="rId2" action="ppaction://hlinksldjump"/>
              </a:rPr>
              <a:t>Github</a:t>
            </a:r>
            <a:r>
              <a:rPr lang="en-IN" dirty="0">
                <a:hlinkClick r:id="rId2" action="ppaction://hlinksldjump"/>
              </a:rPr>
              <a:t> Repository</a:t>
            </a:r>
            <a:r>
              <a:rPr lang="en-IN" dirty="0"/>
              <a:t> : https://github.com/harshraj4830/EDUNET-INTERNSHIP-WEEK-3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6679D-86CD-EBB9-6A6F-69798E83527D}"/>
              </a:ext>
            </a:extLst>
          </p:cNvPr>
          <p:cNvSpPr txBox="1"/>
          <p:nvPr/>
        </p:nvSpPr>
        <p:spPr>
          <a:xfrm>
            <a:off x="465826" y="1690777"/>
            <a:ext cx="451161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I. Fertilizer Recommendation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32000-30BB-3622-0944-B4B1C5E6AEC9}"/>
              </a:ext>
            </a:extLst>
          </p:cNvPr>
          <p:cNvSpPr txBox="1"/>
          <p:nvPr/>
        </p:nvSpPr>
        <p:spPr>
          <a:xfrm>
            <a:off x="370935" y="2355011"/>
            <a:ext cx="40544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D322E-E628-D774-A179-9E80104E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9" y="2429594"/>
            <a:ext cx="9985036" cy="2823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ABF57E-EFD3-495F-37DB-208BFBF47549}"/>
              </a:ext>
            </a:extLst>
          </p:cNvPr>
          <p:cNvSpPr txBox="1"/>
          <p:nvPr/>
        </p:nvSpPr>
        <p:spPr>
          <a:xfrm>
            <a:off x="2587924" y="5520907"/>
            <a:ext cx="6590581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Fertilizer Recommended based on given Condition of Soil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C5B88-0423-B570-CBF3-EE2E1F77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4B7FF-EC64-93BD-086C-4091DDCF7C0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2CFD4A-6C83-FC4A-3B93-CFD8D7DFAD88}"/>
              </a:ext>
            </a:extLst>
          </p:cNvPr>
          <p:cNvSpPr txBox="1"/>
          <p:nvPr/>
        </p:nvSpPr>
        <p:spPr>
          <a:xfrm>
            <a:off x="845389" y="1690777"/>
            <a:ext cx="592634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I. Fertilizer </a:t>
            </a:r>
            <a:r>
              <a:rPr lang="en-IN" b="1" dirty="0" err="1"/>
              <a:t>Recemmendation</a:t>
            </a:r>
            <a:r>
              <a:rPr lang="en-IN" b="1" dirty="0"/>
              <a:t>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E03F7-040A-0486-7018-15AE9EB93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34" y="2907413"/>
            <a:ext cx="10494700" cy="21301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0385BA-BC3F-85F7-C393-C5D93D8AD471}"/>
              </a:ext>
            </a:extLst>
          </p:cNvPr>
          <p:cNvSpPr txBox="1"/>
          <p:nvPr/>
        </p:nvSpPr>
        <p:spPr>
          <a:xfrm>
            <a:off x="526211" y="2415396"/>
            <a:ext cx="46372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31C43-94EF-F3EF-6FB1-677758BA0E62}"/>
              </a:ext>
            </a:extLst>
          </p:cNvPr>
          <p:cNvSpPr txBox="1"/>
          <p:nvPr/>
        </p:nvSpPr>
        <p:spPr>
          <a:xfrm>
            <a:off x="2579298" y="5201728"/>
            <a:ext cx="7280694" cy="67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Predicts the best fertilizer type based on environmental </a:t>
            </a:r>
          </a:p>
          <a:p>
            <a:pPr algn="ctr"/>
            <a:r>
              <a:rPr lang="en-US" dirty="0"/>
              <a:t>and soil nutrient conditions using the trained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38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CFB4A-FF5A-EB25-D185-003BC401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83BD6B-C044-5C99-EB7C-13928A9129E2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DC3E82-4FF9-0837-93F8-A2DB1AA7D494}"/>
              </a:ext>
            </a:extLst>
          </p:cNvPr>
          <p:cNvSpPr txBox="1"/>
          <p:nvPr/>
        </p:nvSpPr>
        <p:spPr>
          <a:xfrm>
            <a:off x="759125" y="1716657"/>
            <a:ext cx="6754483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II. Crop Recommendation system.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D8703-8392-7D35-813B-6C0EAEFA0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906" y="2752102"/>
            <a:ext cx="8715836" cy="2294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CE55AD-3107-08AD-2F71-D696A08AEECE}"/>
              </a:ext>
            </a:extLst>
          </p:cNvPr>
          <p:cNvSpPr txBox="1"/>
          <p:nvPr/>
        </p:nvSpPr>
        <p:spPr>
          <a:xfrm>
            <a:off x="905774" y="2536166"/>
            <a:ext cx="38343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E8A43-BD02-3DE0-3281-8D1FBDB9D30E}"/>
              </a:ext>
            </a:extLst>
          </p:cNvPr>
          <p:cNvSpPr txBox="1"/>
          <p:nvPr/>
        </p:nvSpPr>
        <p:spPr>
          <a:xfrm>
            <a:off x="3183147" y="5287992"/>
            <a:ext cx="551227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Prediction Of a crop Based on Given Environment.</a:t>
            </a:r>
          </a:p>
        </p:txBody>
      </p:sp>
    </p:spTree>
    <p:extLst>
      <p:ext uri="{BB962C8B-B14F-4D97-AF65-F5344CB8AC3E}">
        <p14:creationId xmlns:p14="http://schemas.microsoft.com/office/powerpoint/2010/main" val="426863417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298</TotalTime>
  <Words>713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Roboto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HARSH RAJ</cp:lastModifiedBy>
  <cp:revision>20</cp:revision>
  <dcterms:created xsi:type="dcterms:W3CDTF">2024-12-31T09:40:01Z</dcterms:created>
  <dcterms:modified xsi:type="dcterms:W3CDTF">2025-05-18T07:56:57Z</dcterms:modified>
</cp:coreProperties>
</file>