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12CAD2-D347-45E3-97BB-7A131BC60305}">
  <a:tblStyle styleId="{E512CAD2-D347-45E3-97BB-7A131BC60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450d91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450d91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storage speak about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https://medium.com/datadriveninvestor/complete-data-analytics-solution-using-etl-pipeline-in-python-edd6580de24b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450d91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450d91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aca1bc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aca1bc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9450d91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9450d91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9450d91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9450d91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450d912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450d912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https://medium.com/everoad/building-a-data-warehouse-in-six-months-what-did-we-learn-e058e42446f1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450d91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9450d91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https://medium.com/everoad/building-a-data-warehouse-in-six-months-what-did-we-learn-e058e42446f1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50d912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450d912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https://medium.com/everoad/building-a-data-warehouse-in-six-months-what-did-we-learn-e058e42446f1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450d912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450d912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450d912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450d91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aca1bc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aca1bc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450d91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450d91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https://medium.com/salesforce-architects/steps-to-build-a-scalable-data-warehouse-architecture-a2a8a65bac80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450d91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450d91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https://medium.com/everoad/building-a-data-warehouse-in-six-months-what-did-we-learn-e058e42446f1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450d91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9450d91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everoad/building-a-data-warehouse-in-six-months-what-did-we-learn-e058e42446f1" TargetMode="External"/><Relationship Id="rId4" Type="http://schemas.openxmlformats.org/officeDocument/2006/relationships/hyperlink" Target="https://medium.com/datadriveninvestor/complete-data-analytics-solution-using-etl-pipeline-in-python-edd6580de24b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tuulos.github.io/pydata-2014/#/" TargetMode="External"/><Relationship Id="rId6" Type="http://schemas.openxmlformats.org/officeDocument/2006/relationships/hyperlink" Target="https://tuulos.github.io/pydata-2014/#/" TargetMode="External"/><Relationship Id="rId7" Type="http://schemas.openxmlformats.org/officeDocument/2006/relationships/hyperlink" Target="https://www.youtube.com/watch?v=xnfnv6WT1Ng&amp;ab_channel=PyData" TargetMode="External"/><Relationship Id="rId8" Type="http://schemas.openxmlformats.org/officeDocument/2006/relationships/hyperlink" Target="https://kubernetes.io/docs/ho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207100" y="339050"/>
            <a:ext cx="6243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Walchand College of Engineering ,Sangli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23400" y="19804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232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Building a SQL-based data warehouse for a trillion rows in Python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73000" y="1019739"/>
            <a:ext cx="61722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 Autonomous Institute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145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0" y="42876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Guided by 												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Dr.B F Momin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22700" y="3973125"/>
            <a:ext cx="3122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Submitted By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2018BTECS00212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2018BTECS00211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2017BTECS00068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How to achieve best design ?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1562525" y="1806125"/>
            <a:ext cx="1342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Proxy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900600" y="3302950"/>
            <a:ext cx="1342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Cache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229200" y="1685250"/>
            <a:ext cx="1342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Sharding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454200" y="2408850"/>
            <a:ext cx="1342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Storage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799550" y="3235800"/>
            <a:ext cx="1669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Load Balancing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2524875" y="2494100"/>
            <a:ext cx="1669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Multi Node</a:t>
            </a:r>
            <a:r>
              <a:rPr lang="en"/>
              <a:t>         Cluster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595550" y="2561250"/>
            <a:ext cx="1669800" cy="59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</a:t>
            </a:r>
            <a:r>
              <a:rPr lang="en"/>
              <a:t>Retrieval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28114" r="0" t="78258"/>
          <a:stretch/>
        </p:blipFill>
        <p:spPr>
          <a:xfrm>
            <a:off x="1" y="-18"/>
            <a:ext cx="370938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19948" l="0" r="0" t="0"/>
          <a:stretch/>
        </p:blipFill>
        <p:spPr>
          <a:xfrm>
            <a:off x="1632450" y="2408475"/>
            <a:ext cx="6264851" cy="260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24351" l="0" r="0" t="0"/>
          <a:stretch/>
        </p:blipFill>
        <p:spPr>
          <a:xfrm>
            <a:off x="1324300" y="128800"/>
            <a:ext cx="6573002" cy="22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26" y="568713"/>
            <a:ext cx="6021325" cy="40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54550"/>
            <a:ext cx="7850676" cy="48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Use case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1265425"/>
            <a:ext cx="8376300" cy="3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https://medium.com/everoad/building-a-data-warehouse-in-six-months-what-did-we-learn-e058e42446f1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https://medium.com/datadriveninvestor/complete-data-analytics-solution-using-etl-pipeline-in-python-edd6580de24b</a:t>
            </a:r>
            <a:endParaRPr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</a:t>
            </a:r>
            <a:r>
              <a:rPr lang="en" u="sng">
                <a:solidFill>
                  <a:schemeClr val="hlink"/>
                </a:solidFill>
                <a:hlinkClick r:id="rId6"/>
              </a:rPr>
              <a:t>://tuulos.github.io/pydata-2014/#/</a:t>
            </a:r>
            <a:endParaRPr u="sng">
              <a:solidFill>
                <a:schemeClr val="hlink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https://www.youtube.com/watch?v=xnfnv6WT1Ng&amp;ab_channel=PyData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https://kubernetes.io/docs/home/</a:t>
            </a:r>
            <a:endParaRPr u="sng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Example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4"/>
          <p:cNvGraphicFramePr/>
          <p:nvPr/>
        </p:nvGraphicFramePr>
        <p:xfrm>
          <a:off x="817150" y="205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{E512CAD2-D347-45E3-97BB-7A131BC60305}</a:tableStyleId>
              </a:tblPr>
              <a:tblGrid>
                <a:gridCol w="1699325"/>
              </a:tblGrid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4"/>
          <p:cNvGraphicFramePr/>
          <p:nvPr/>
        </p:nvGraphicFramePr>
        <p:xfrm>
          <a:off x="3052175" y="10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{E512CAD2-D347-45E3-97BB-7A131BC60305}</a:tableStyleId>
              </a:tblPr>
              <a:tblGrid>
                <a:gridCol w="1699325"/>
              </a:tblGrid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product_price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4"/>
          <p:cNvGraphicFramePr/>
          <p:nvPr/>
        </p:nvGraphicFramePr>
        <p:xfrm>
          <a:off x="3419450" y="34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{E512CAD2-D347-45E3-97BB-7A131BC60305}</a:tableStyleId>
              </a:tblPr>
              <a:tblGrid>
                <a:gridCol w="1699325"/>
              </a:tblGrid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4"/>
          <p:cNvGraphicFramePr/>
          <p:nvPr/>
        </p:nvGraphicFramePr>
        <p:xfrm>
          <a:off x="5626600" y="16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{E512CAD2-D347-45E3-97BB-7A131BC60305}</a:tableStyleId>
              </a:tblPr>
              <a:tblGrid>
                <a:gridCol w="1699325"/>
              </a:tblGrid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emp_region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4"/>
          <p:cNvCxnSpPr/>
          <p:nvPr/>
        </p:nvCxnSpPr>
        <p:spPr>
          <a:xfrm>
            <a:off x="2538175" y="3424525"/>
            <a:ext cx="859500" cy="60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2497900" y="1624950"/>
            <a:ext cx="537300" cy="103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flipH="1" rot="10800000">
            <a:off x="2524750" y="2242750"/>
            <a:ext cx="3102300" cy="15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460950" y="121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Operation Statistics (Using Python)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75" y="1105575"/>
            <a:ext cx="66198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50" y="3091875"/>
            <a:ext cx="85038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7668250" y="3598800"/>
            <a:ext cx="953400" cy="8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65475" y="2618750"/>
            <a:ext cx="1974300" cy="34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29175" y="4406950"/>
            <a:ext cx="50115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There are about 30M seconds in a year; 86,400 seconds per day. </a:t>
            </a:r>
            <a:endParaRPr sz="1050">
              <a:solidFill>
                <a:srgbClr val="FFFFFF"/>
              </a:solidFill>
            </a:endParaRPr>
          </a:p>
          <a:p>
            <a:pPr indent="-295275" lvl="0" marL="4572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Inserting 30 rows per second becomes a billion rows per year.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50"/>
            <a:ext cx="8810226" cy="4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460950" y="584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Python ETL Tools</a:t>
            </a:r>
            <a:endParaRPr sz="3500"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606350" y="1620450"/>
            <a:ext cx="82221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Petl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Pandas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Mara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Airflow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Spark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Data warehouse stages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Staging Layer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Core Layer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Semantic Layer</a:t>
            </a:r>
            <a:endParaRPr sz="25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 sz="3000"/>
          </a:p>
        </p:txBody>
      </p:sp>
      <p:pic>
        <p:nvPicPr>
          <p:cNvPr descr="Data Warehouse Architecture"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214875"/>
            <a:ext cx="8460575" cy="4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Data warehouse conceptions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First, we should use a BRIDGE level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Second, we find a CLOUD level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Third, we have LAKES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Then, we use VIZ objects</a:t>
            </a:r>
            <a:endParaRPr sz="25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460950" y="42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Building scalable warehouse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460950" y="1380462"/>
            <a:ext cx="82221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High availability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Excellent system performance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Easy to scale out             </a:t>
            </a:r>
            <a:endParaRPr sz="25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50" y="3029650"/>
            <a:ext cx="3755199" cy="21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