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EC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74275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93421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984328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4C0CD32-A6C8-4BA5-B3DF-D8325E32CAA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4594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692783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7CD3FD-BE54-4400-942B-C6C15AA73DFD}"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952203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7CD3FD-BE54-4400-942B-C6C15AA73DFD}"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89717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188196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07CD3FD-BE54-4400-942B-C6C15AA73DFD}" type="datetimeFigureOut">
              <a:rPr lang="en-US" smtClean="0"/>
              <a:t>6/26/2023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144713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231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72114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CD3FD-BE54-4400-942B-C6C15AA73DFD}"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51124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CD3FD-BE54-4400-942B-C6C15AA73DFD}"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7469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CD3FD-BE54-4400-942B-C6C15AA73DFD}"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6964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07CD3FD-BE54-4400-942B-C6C15AA73DFD}"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33596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344333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94802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7CD3FD-BE54-4400-942B-C6C15AA73DFD}" type="datetimeFigureOut">
              <a:rPr lang="en-US" smtClean="0"/>
              <a:t>6/26/2023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2494551406"/>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EWkQl0n0w5M" TargetMode="External"/><Relationship Id="rId2" Type="http://schemas.openxmlformats.org/officeDocument/2006/relationships/hyperlink" Target="https://www.geeksforgeeks.org/cpu-scheduling-in-operating-syste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omputer circuit board">
            <a:extLst>
              <a:ext uri="{FF2B5EF4-FFF2-40B4-BE49-F238E27FC236}">
                <a16:creationId xmlns:a16="http://schemas.microsoft.com/office/drawing/2014/main" id="{31FDD770-3443-D429-289C-FBB9310AADED}"/>
              </a:ext>
            </a:extLst>
          </p:cNvPr>
          <p:cNvPicPr>
            <a:picLocks noChangeAspect="1"/>
          </p:cNvPicPr>
          <p:nvPr/>
        </p:nvPicPr>
        <p:blipFill rotWithShape="1">
          <a:blip r:embed="rId2">
            <a:alphaModFix amt="40000"/>
          </a:blip>
          <a:srcRect t="7383" b="8349"/>
          <a:stretch/>
        </p:blipFill>
        <p:spPr>
          <a:xfrm>
            <a:off x="0" y="152"/>
            <a:ext cx="12192000" cy="6857848"/>
          </a:xfrm>
          <a:prstGeom prst="rect">
            <a:avLst/>
          </a:prstGeom>
        </p:spPr>
      </p:pic>
      <p:sp>
        <p:nvSpPr>
          <p:cNvPr id="2" name="Title 1">
            <a:extLst>
              <a:ext uri="{FF2B5EF4-FFF2-40B4-BE49-F238E27FC236}">
                <a16:creationId xmlns:a16="http://schemas.microsoft.com/office/drawing/2014/main" id="{0B12F98B-ECDF-57A6-CF22-DA5742F8EE73}"/>
              </a:ext>
            </a:extLst>
          </p:cNvPr>
          <p:cNvSpPr>
            <a:spLocks noGrp="1"/>
          </p:cNvSpPr>
          <p:nvPr>
            <p:ph type="ctrTitle"/>
          </p:nvPr>
        </p:nvSpPr>
        <p:spPr>
          <a:xfrm>
            <a:off x="868101" y="1371599"/>
            <a:ext cx="9549113" cy="2696867"/>
          </a:xfrm>
        </p:spPr>
        <p:txBody>
          <a:bodyPr anchor="t">
            <a:normAutofit/>
          </a:bodyPr>
          <a:lstStyle/>
          <a:p>
            <a:pPr algn="r"/>
            <a:br>
              <a:rPr lang="en-US" b="1" dirty="0">
                <a:solidFill>
                  <a:srgbClr val="FFFFFF"/>
                </a:solidFill>
                <a:effectLst/>
                <a:uFill>
                  <a:solidFill>
                    <a:srgbClr val="000000"/>
                  </a:solidFill>
                </a:uFill>
                <a:latin typeface="Calibri" panose="020F0502020204030204" pitchFamily="34" charset="0"/>
                <a:ea typeface="Calibri" panose="020F0502020204030204" pitchFamily="34" charset="0"/>
              </a:rPr>
            </a:br>
            <a:r>
              <a:rPr lang="en-US" b="1" dirty="0">
                <a:solidFill>
                  <a:srgbClr val="FFFFFF"/>
                </a:solidFill>
                <a:effectLst/>
                <a:uFill>
                  <a:solidFill>
                    <a:srgbClr val="000000"/>
                  </a:solidFill>
                </a:uFill>
                <a:latin typeface="Calibri" panose="020F0502020204030204" pitchFamily="34" charset="0"/>
                <a:ea typeface="Calibri" panose="020F0502020204030204" pitchFamily="34" charset="0"/>
              </a:rPr>
              <a:t>CPU SCHEDULING ALGORITHM</a:t>
            </a:r>
            <a:br>
              <a:rPr lang="en-US" b="1" u="sng" dirty="0">
                <a:solidFill>
                  <a:srgbClr val="FFFFFF"/>
                </a:solidFill>
                <a:effectLst/>
                <a:uFill>
                  <a:solidFill>
                    <a:srgbClr val="000000"/>
                  </a:solidFill>
                </a:uFill>
                <a:latin typeface="Calibri" panose="020F0502020204030204" pitchFamily="34" charset="0"/>
                <a:ea typeface="Calibri" panose="020F0502020204030204" pitchFamily="34" charset="0"/>
              </a:rPr>
            </a:br>
            <a:endParaRPr lang="en-US" dirty="0">
              <a:solidFill>
                <a:srgbClr val="FFFFFF"/>
              </a:solidFill>
            </a:endParaRPr>
          </a:p>
        </p:txBody>
      </p:sp>
      <p:sp>
        <p:nvSpPr>
          <p:cNvPr id="3" name="Subtitle 2">
            <a:extLst>
              <a:ext uri="{FF2B5EF4-FFF2-40B4-BE49-F238E27FC236}">
                <a16:creationId xmlns:a16="http://schemas.microsoft.com/office/drawing/2014/main" id="{878AD528-112D-6558-1FC4-FD0FDDAEE97F}"/>
              </a:ext>
            </a:extLst>
          </p:cNvPr>
          <p:cNvSpPr>
            <a:spLocks noGrp="1"/>
          </p:cNvSpPr>
          <p:nvPr>
            <p:ph type="subTitle" idx="1"/>
          </p:nvPr>
        </p:nvSpPr>
        <p:spPr>
          <a:xfrm>
            <a:off x="7354957" y="3868615"/>
            <a:ext cx="4611756" cy="2696867"/>
          </a:xfrm>
        </p:spPr>
        <p:txBody>
          <a:bodyPr anchor="b">
            <a:normAutofit/>
          </a:bodyPr>
          <a:lstStyle/>
          <a:p>
            <a:pPr>
              <a:lnSpc>
                <a:spcPct val="100000"/>
              </a:lnSpc>
            </a:pPr>
            <a:r>
              <a:rPr lang="en-US" sz="1600" dirty="0">
                <a:solidFill>
                  <a:srgbClr val="FFFFFF"/>
                </a:solidFill>
                <a:latin typeface="Tenorite" panose="00000500000000000000" pitchFamily="2" charset="0"/>
                <a:cs typeface="Aldhabi" panose="020F0502020204030204" pitchFamily="2" charset="-78"/>
              </a:rPr>
              <a:t>Submitted by:</a:t>
            </a:r>
          </a:p>
          <a:p>
            <a:pPr>
              <a:lnSpc>
                <a:spcPct val="100000"/>
              </a:lnSpc>
            </a:pPr>
            <a:r>
              <a:rPr lang="en-US" sz="1600" dirty="0">
                <a:solidFill>
                  <a:srgbClr val="FFFFFF"/>
                </a:solidFill>
                <a:latin typeface="Tenorite" panose="00000500000000000000" pitchFamily="2" charset="0"/>
                <a:cs typeface="Aldhabi" panose="020F0502020204030204" pitchFamily="2" charset="-78"/>
              </a:rPr>
              <a:t>ASTHA GUPTA(2100290110038)</a:t>
            </a:r>
          </a:p>
          <a:p>
            <a:pPr>
              <a:lnSpc>
                <a:spcPct val="100000"/>
              </a:lnSpc>
            </a:pPr>
            <a:r>
              <a:rPr lang="en-US" sz="1600" dirty="0">
                <a:solidFill>
                  <a:srgbClr val="FFFFFF"/>
                </a:solidFill>
                <a:latin typeface="Tenorite" panose="00000500000000000000" pitchFamily="2" charset="0"/>
                <a:cs typeface="Aldhabi" panose="020F0502020204030204" pitchFamily="2" charset="-78"/>
              </a:rPr>
              <a:t>ISHAN SHARMA(2100290110065)</a:t>
            </a:r>
          </a:p>
          <a:p>
            <a:pPr>
              <a:lnSpc>
                <a:spcPct val="100000"/>
              </a:lnSpc>
            </a:pPr>
            <a:r>
              <a:rPr lang="en-US" sz="1600" dirty="0">
                <a:solidFill>
                  <a:srgbClr val="FFFFFF"/>
                </a:solidFill>
                <a:latin typeface="Tenorite" panose="00000500000000000000" pitchFamily="2" charset="0"/>
                <a:cs typeface="Aldhabi" panose="020F0502020204030204" pitchFamily="2" charset="-78"/>
              </a:rPr>
              <a:t>HIMANSHI TYAGI(2100290110064)</a:t>
            </a:r>
          </a:p>
        </p:txBody>
      </p:sp>
    </p:spTree>
    <p:extLst>
      <p:ext uri="{BB962C8B-B14F-4D97-AF65-F5344CB8AC3E}">
        <p14:creationId xmlns:p14="http://schemas.microsoft.com/office/powerpoint/2010/main" val="205025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E427-D95B-A6C9-025D-4DBD72AF383C}"/>
              </a:ext>
            </a:extLst>
          </p:cNvPr>
          <p:cNvSpPr>
            <a:spLocks noGrp="1"/>
          </p:cNvSpPr>
          <p:nvPr>
            <p:ph type="title"/>
          </p:nvPr>
        </p:nvSpPr>
        <p:spPr/>
        <p:txBody>
          <a:bodyPr/>
          <a:lstStyle/>
          <a:p>
            <a:r>
              <a:rPr lang="en-US" b="0" i="0" dirty="0">
                <a:effectLst/>
                <a:latin typeface="Söhne"/>
              </a:rPr>
              <a:t>Multiprocessor Scheduling</a:t>
            </a:r>
            <a:endParaRPr lang="en-US" dirty="0"/>
          </a:p>
        </p:txBody>
      </p:sp>
      <p:sp>
        <p:nvSpPr>
          <p:cNvPr id="3" name="Content Placeholder 2">
            <a:extLst>
              <a:ext uri="{FF2B5EF4-FFF2-40B4-BE49-F238E27FC236}">
                <a16:creationId xmlns:a16="http://schemas.microsoft.com/office/drawing/2014/main" id="{1D24F734-627A-E29D-7BAC-4E847895A4C1}"/>
              </a:ext>
            </a:extLst>
          </p:cNvPr>
          <p:cNvSpPr>
            <a:spLocks noGrp="1"/>
          </p:cNvSpPr>
          <p:nvPr>
            <p:ph idx="1"/>
          </p:nvPr>
        </p:nvSpPr>
        <p:spPr>
          <a:xfrm>
            <a:off x="1332089" y="2336873"/>
            <a:ext cx="7857067" cy="3172105"/>
          </a:xfrm>
        </p:spPr>
        <p:txBody>
          <a:bodyPr>
            <a:normAutofit/>
          </a:bodyPr>
          <a:lstStyle/>
          <a:p>
            <a:pPr marL="0" indent="0">
              <a:buNone/>
            </a:pPr>
            <a:r>
              <a:rPr lang="en-US" sz="1800" dirty="0"/>
              <a:t>Multiprocessor scheduling refers to the allocation of processes across multiple processors in a parallel computing system. It involves efficiently distributing the workload among processors to maximize overall system performance and resource utilization. The goal is to balance the load, minimize idle time, and ensure fair and efficient execution of processes across the available processors. Various scheduling algorithms and techniques are used to achieve effective multiprocessor scheduling in order to exploit the benefits of parallel processing.</a:t>
            </a:r>
          </a:p>
        </p:txBody>
      </p:sp>
    </p:spTree>
    <p:extLst>
      <p:ext uri="{BB962C8B-B14F-4D97-AF65-F5344CB8AC3E}">
        <p14:creationId xmlns:p14="http://schemas.microsoft.com/office/powerpoint/2010/main" val="136989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691A-A307-AF6D-82C8-C791574DCC8E}"/>
              </a:ext>
            </a:extLst>
          </p:cNvPr>
          <p:cNvSpPr>
            <a:spLocks noGrp="1"/>
          </p:cNvSpPr>
          <p:nvPr>
            <p:ph type="title"/>
          </p:nvPr>
        </p:nvSpPr>
        <p:spPr/>
        <p:txBody>
          <a:bodyPr/>
          <a:lstStyle/>
          <a:p>
            <a:r>
              <a:rPr lang="en-US" sz="3600" dirty="0"/>
              <a:t>Real-Time </a:t>
            </a:r>
            <a:r>
              <a:rPr lang="en-US" dirty="0"/>
              <a:t>S</a:t>
            </a:r>
            <a:r>
              <a:rPr lang="en-US" sz="3600" dirty="0"/>
              <a:t>cheduling</a:t>
            </a:r>
            <a:endParaRPr lang="en-US" dirty="0"/>
          </a:p>
        </p:txBody>
      </p:sp>
      <p:sp>
        <p:nvSpPr>
          <p:cNvPr id="3" name="Content Placeholder 2">
            <a:extLst>
              <a:ext uri="{FF2B5EF4-FFF2-40B4-BE49-F238E27FC236}">
                <a16:creationId xmlns:a16="http://schemas.microsoft.com/office/drawing/2014/main" id="{712FA1B7-9D4D-14EC-7381-E51D7AACDFD8}"/>
              </a:ext>
            </a:extLst>
          </p:cNvPr>
          <p:cNvSpPr>
            <a:spLocks noGrp="1"/>
          </p:cNvSpPr>
          <p:nvPr>
            <p:ph idx="1"/>
          </p:nvPr>
        </p:nvSpPr>
        <p:spPr>
          <a:xfrm>
            <a:off x="1162756" y="2336873"/>
            <a:ext cx="9131426" cy="3599316"/>
          </a:xfrm>
        </p:spPr>
        <p:txBody>
          <a:bodyPr>
            <a:noAutofit/>
          </a:bodyPr>
          <a:lstStyle/>
          <a:p>
            <a:pPr>
              <a:buFont typeface="Courier New" panose="02070309020205020404" pitchFamily="49" charset="0"/>
              <a:buChar char="o"/>
            </a:pPr>
            <a:r>
              <a:rPr lang="en-US" sz="1800" dirty="0"/>
              <a:t>Real-time scheduling is a specific type of scheduling used in real-time systems, where meeting strict timing constraints is critical. Here are three key points about real-time scheduling:</a:t>
            </a:r>
          </a:p>
          <a:p>
            <a:pPr>
              <a:buFont typeface="Courier New" panose="02070309020205020404" pitchFamily="49" charset="0"/>
              <a:buChar char="o"/>
            </a:pPr>
            <a:endParaRPr lang="en-US" sz="1800" dirty="0"/>
          </a:p>
          <a:p>
            <a:pPr>
              <a:buFont typeface="Courier New" panose="02070309020205020404" pitchFamily="49" charset="0"/>
              <a:buChar char="o"/>
            </a:pPr>
            <a:r>
              <a:rPr lang="en-US" sz="1800" dirty="0"/>
              <a:t>Timing Guarantees: Real-time scheduling ensures that tasks or processes are completed within specific time constraints, known as deadlines. These deadlines can be hard (must be met) or soft (preferred but noted mandatory). Meeting these timing guarantees is essential for the correct operation of real-time systems.</a:t>
            </a:r>
          </a:p>
          <a:p>
            <a:pPr>
              <a:buFont typeface="Courier New" panose="02070309020205020404" pitchFamily="49" charset="0"/>
              <a:buChar char="o"/>
            </a:pPr>
            <a:endParaRPr lang="en-US" sz="1800" dirty="0"/>
          </a:p>
          <a:p>
            <a:pPr>
              <a:buFont typeface="Courier New" panose="02070309020205020404" pitchFamily="49" charset="0"/>
              <a:buChar char="o"/>
            </a:pPr>
            <a:r>
              <a:rPr lang="en-US" sz="1800" dirty="0"/>
              <a:t>Priority-based Scheduling: Real-time scheduling often employs priority-based algorithms, where tasks are assigned priorities based on their timing requirements. Higher priority tasks are given precedence over lower priority tasks. This ensures that time-critical tasks receive immediate attention and are executed within their deadlines.</a:t>
            </a:r>
          </a:p>
          <a:p>
            <a:endParaRPr lang="en-US" sz="1800" dirty="0"/>
          </a:p>
          <a:p>
            <a:pPr marL="0" indent="0">
              <a:buNone/>
            </a:pPr>
            <a:endParaRPr lang="en-US" sz="1800" dirty="0"/>
          </a:p>
        </p:txBody>
      </p:sp>
    </p:spTree>
    <p:extLst>
      <p:ext uri="{BB962C8B-B14F-4D97-AF65-F5344CB8AC3E}">
        <p14:creationId xmlns:p14="http://schemas.microsoft.com/office/powerpoint/2010/main" val="314811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601C-0D80-24B4-A14B-3F448AA290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A4BBE1-F99C-D77E-C2C0-E76E555B4707}"/>
              </a:ext>
            </a:extLst>
          </p:cNvPr>
          <p:cNvSpPr>
            <a:spLocks noGrp="1"/>
          </p:cNvSpPr>
          <p:nvPr>
            <p:ph idx="1"/>
          </p:nvPr>
        </p:nvSpPr>
        <p:spPr>
          <a:xfrm>
            <a:off x="1801428" y="2630384"/>
            <a:ext cx="7371646" cy="3599316"/>
          </a:xfrm>
        </p:spPr>
        <p:txBody>
          <a:bodyPr>
            <a:normAutofit/>
          </a:bodyPr>
          <a:lstStyle/>
          <a:p>
            <a:pPr>
              <a:buFont typeface="Courier New" panose="02070309020205020404" pitchFamily="49" charset="0"/>
              <a:buChar char="o"/>
            </a:pPr>
            <a:r>
              <a:rPr lang="en-US" sz="1800" dirty="0">
                <a:solidFill>
                  <a:schemeClr val="tx2"/>
                </a:solidFill>
                <a:hlinkClick r:id="rId2">
                  <a:extLst>
                    <a:ext uri="{A12FA001-AC4F-418D-AE19-62706E023703}">
                      <ahyp:hlinkClr xmlns:ahyp="http://schemas.microsoft.com/office/drawing/2018/hyperlinkcolor" val="tx"/>
                    </a:ext>
                  </a:extLst>
                </a:hlinkClick>
              </a:rPr>
              <a:t>https://www.geeksforgeeks.org/cpu-scheduling-in-operating-systems/</a:t>
            </a:r>
            <a:endParaRPr lang="en-US" sz="1800" dirty="0">
              <a:solidFill>
                <a:schemeClr val="tx2"/>
              </a:solidFill>
            </a:endParaRPr>
          </a:p>
          <a:p>
            <a:pPr>
              <a:buFont typeface="Courier New" panose="02070309020205020404" pitchFamily="49" charset="0"/>
              <a:buChar char="o"/>
            </a:pPr>
            <a:r>
              <a:rPr lang="en-US" sz="1800" dirty="0">
                <a:solidFill>
                  <a:schemeClr val="tx2"/>
                </a:solidFill>
                <a:hlinkClick r:id="rId3">
                  <a:extLst>
                    <a:ext uri="{A12FA001-AC4F-418D-AE19-62706E023703}">
                      <ahyp:hlinkClr xmlns:ahyp="http://schemas.microsoft.com/office/drawing/2018/hyperlinkcolor" val="tx"/>
                    </a:ext>
                  </a:extLst>
                </a:hlinkClick>
              </a:rPr>
              <a:t>https://youtu.be/EWkQl0n0w5M</a:t>
            </a:r>
            <a:endParaRPr lang="en-US" sz="1800" dirty="0">
              <a:solidFill>
                <a:schemeClr val="tx2"/>
              </a:solidFill>
            </a:endParaRPr>
          </a:p>
          <a:p>
            <a:pPr>
              <a:buFont typeface="Courier New" panose="02070309020205020404" pitchFamily="49" charset="0"/>
              <a:buChar char="o"/>
            </a:pPr>
            <a:endParaRPr lang="en-US" sz="1800" dirty="0"/>
          </a:p>
          <a:p>
            <a:pPr marL="0" indent="0">
              <a:buNone/>
            </a:pPr>
            <a:r>
              <a:rPr lang="en-US" sz="1800" b="1" u="sng" dirty="0"/>
              <a:t>GitHub Link:</a:t>
            </a:r>
          </a:p>
          <a:p>
            <a:pPr>
              <a:buFont typeface="Courier New" panose="02070309020205020404" pitchFamily="49" charset="0"/>
              <a:buChar char="o"/>
            </a:pPr>
            <a:endParaRPr lang="en-US" sz="1800" b="1" u="sng" dirty="0"/>
          </a:p>
        </p:txBody>
      </p:sp>
    </p:spTree>
    <p:extLst>
      <p:ext uri="{BB962C8B-B14F-4D97-AF65-F5344CB8AC3E}">
        <p14:creationId xmlns:p14="http://schemas.microsoft.com/office/powerpoint/2010/main" val="146628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B96F72-4B72-DFBC-C2DD-DDBFD8462F9F}"/>
              </a:ext>
            </a:extLst>
          </p:cNvPr>
          <p:cNvPicPr>
            <a:picLocks noChangeAspect="1"/>
          </p:cNvPicPr>
          <p:nvPr/>
        </p:nvPicPr>
        <p:blipFill>
          <a:blip r:embed="rId2"/>
          <a:stretch>
            <a:fillRect/>
          </a:stretch>
        </p:blipFill>
        <p:spPr>
          <a:xfrm>
            <a:off x="4234374" y="865033"/>
            <a:ext cx="6351451" cy="5604933"/>
          </a:xfrm>
          <a:prstGeom prst="rect">
            <a:avLst/>
          </a:prstGeom>
          <a:ln>
            <a:noFill/>
          </a:ln>
          <a:effectLst/>
        </p:spPr>
      </p:pic>
      <p:pic>
        <p:nvPicPr>
          <p:cNvPr id="16" name="Picture 11">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37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D744-F276-2571-A56A-C2F561EA3EC8}"/>
              </a:ext>
            </a:extLst>
          </p:cNvPr>
          <p:cNvSpPr>
            <a:spLocks noGrp="1"/>
          </p:cNvSpPr>
          <p:nvPr>
            <p:ph type="title"/>
          </p:nvPr>
        </p:nvSpPr>
        <p:spPr/>
        <p:txBody>
          <a:bodyPr/>
          <a:lstStyle/>
          <a:p>
            <a:r>
              <a:rPr lang="en-US" sz="3600" dirty="0">
                <a:latin typeface="+mn-lt"/>
              </a:rPr>
              <a:t>What is CPU Scheduling??</a:t>
            </a:r>
            <a:endParaRPr lang="en-US" dirty="0"/>
          </a:p>
        </p:txBody>
      </p:sp>
      <p:sp>
        <p:nvSpPr>
          <p:cNvPr id="3" name="Content Placeholder 2">
            <a:extLst>
              <a:ext uri="{FF2B5EF4-FFF2-40B4-BE49-F238E27FC236}">
                <a16:creationId xmlns:a16="http://schemas.microsoft.com/office/drawing/2014/main" id="{3FA3116A-9752-BCBF-66F8-808CF0FB55F6}"/>
              </a:ext>
            </a:extLst>
          </p:cNvPr>
          <p:cNvSpPr>
            <a:spLocks noGrp="1"/>
          </p:cNvSpPr>
          <p:nvPr>
            <p:ph idx="1"/>
          </p:nvPr>
        </p:nvSpPr>
        <p:spPr>
          <a:xfrm>
            <a:off x="1134319" y="2465408"/>
            <a:ext cx="8611566" cy="3970116"/>
          </a:xfrm>
        </p:spPr>
        <p:txBody>
          <a:bodyPr>
            <a:normAutofit/>
          </a:bodyPr>
          <a:lstStyle/>
          <a:p>
            <a:pPr>
              <a:buFont typeface="Courier New" panose="02070309020205020404" pitchFamily="49" charset="0"/>
              <a:buChar char="o"/>
            </a:pPr>
            <a:r>
              <a:rPr lang="en-US" sz="2000" b="0" i="0" dirty="0">
                <a:solidFill>
                  <a:srgbClr val="D1D5DB"/>
                </a:solidFill>
                <a:effectLst/>
                <a:latin typeface="Söhne"/>
              </a:rPr>
              <a:t>CPU scheduling is the process of determining the order in which processes                                                                                                                                                                                 or tasks are executed on the central processing unit (CPU) of a computer system.</a:t>
            </a:r>
          </a:p>
          <a:p>
            <a:pPr>
              <a:buFont typeface="Courier New" panose="02070309020205020404" pitchFamily="49" charset="0"/>
              <a:buChar char="o"/>
            </a:pPr>
            <a:endParaRPr lang="en-US" sz="2000" dirty="0">
              <a:solidFill>
                <a:srgbClr val="D1D5DB"/>
              </a:solidFill>
              <a:latin typeface="Söhne"/>
            </a:endParaRPr>
          </a:p>
          <a:p>
            <a:pPr>
              <a:buFont typeface="Courier New" panose="02070309020205020404" pitchFamily="49" charset="0"/>
              <a:buChar char="o"/>
            </a:pPr>
            <a:r>
              <a:rPr lang="en-US" sz="2000" b="0" i="0" dirty="0">
                <a:solidFill>
                  <a:srgbClr val="D1D5DB"/>
                </a:solidFill>
                <a:effectLst/>
                <a:latin typeface="Söhne"/>
              </a:rPr>
              <a:t>It involves selecting a process from the ready queue and allocating CPU     time to it, based on specific scheduling algorithms and policies.</a:t>
            </a:r>
            <a:br>
              <a:rPr lang="en-US" sz="2000" b="0" i="0" dirty="0">
                <a:solidFill>
                  <a:srgbClr val="D1D5DB"/>
                </a:solidFill>
                <a:effectLst/>
                <a:latin typeface="Söhne"/>
              </a:rPr>
            </a:br>
            <a:endParaRPr lang="en-US" sz="2000" b="0" i="0" dirty="0">
              <a:solidFill>
                <a:srgbClr val="D1D5DB"/>
              </a:solidFill>
              <a:effectLst/>
              <a:latin typeface="Söhne"/>
            </a:endParaRPr>
          </a:p>
          <a:p>
            <a:pPr>
              <a:buFont typeface="Courier New" panose="02070309020205020404" pitchFamily="49" charset="0"/>
              <a:buChar char="o"/>
            </a:pPr>
            <a:r>
              <a:rPr lang="en-US" sz="2000" b="0" i="0" dirty="0">
                <a:solidFill>
                  <a:srgbClr val="D1D5DB"/>
                </a:solidFill>
                <a:effectLst/>
                <a:latin typeface="Söhne"/>
              </a:rPr>
              <a:t>The primary goal of CPU scheduling is to optimize CPU resource utilization, improve system performance, and provide fairness among competing processes.</a:t>
            </a:r>
            <a:endParaRPr lang="en-US" sz="2000" dirty="0"/>
          </a:p>
        </p:txBody>
      </p:sp>
    </p:spTree>
    <p:extLst>
      <p:ext uri="{BB962C8B-B14F-4D97-AF65-F5344CB8AC3E}">
        <p14:creationId xmlns:p14="http://schemas.microsoft.com/office/powerpoint/2010/main" val="99058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6476-AE9C-3A75-9FD4-D8C6FE63AF69}"/>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FDC6FA71-1A7E-71B6-3EE8-5F8A545AB6F2}"/>
              </a:ext>
            </a:extLst>
          </p:cNvPr>
          <p:cNvSpPr>
            <a:spLocks noGrp="1"/>
          </p:cNvSpPr>
          <p:nvPr>
            <p:ph idx="1"/>
          </p:nvPr>
        </p:nvSpPr>
        <p:spPr>
          <a:xfrm>
            <a:off x="1162754" y="2505456"/>
            <a:ext cx="8963379" cy="3599316"/>
          </a:xfrm>
        </p:spPr>
        <p:txBody>
          <a:bodyPr>
            <a:noAutofit/>
          </a:bodyPr>
          <a:lstStyle/>
          <a:p>
            <a:pPr marL="0" indent="0">
              <a:buNone/>
            </a:pPr>
            <a:r>
              <a:rPr lang="en-US" sz="1800" dirty="0">
                <a:solidFill>
                  <a:schemeClr val="tx2"/>
                </a:solidFill>
                <a:latin typeface="Söhne"/>
              </a:rPr>
              <a:t>Preemptive and non-preemptive are two different approaches used in CPU scheduling algorithms. </a:t>
            </a:r>
          </a:p>
          <a:p>
            <a:pPr marL="0" indent="0">
              <a:buNone/>
            </a:pPr>
            <a:endParaRPr lang="en-US" sz="1800" dirty="0">
              <a:solidFill>
                <a:schemeClr val="tx2"/>
              </a:solidFill>
              <a:latin typeface="Söhne"/>
            </a:endParaRPr>
          </a:p>
          <a:p>
            <a:pPr>
              <a:buFont typeface="Courier New" panose="02070309020205020404" pitchFamily="49" charset="0"/>
              <a:buChar char="o"/>
            </a:pPr>
            <a:r>
              <a:rPr lang="en-US" sz="1800" dirty="0">
                <a:solidFill>
                  <a:schemeClr val="tx2"/>
                </a:solidFill>
                <a:latin typeface="Söhne"/>
              </a:rPr>
              <a:t>Preemptive Scheduling: Allows a running process to be interrupted and replaced by a higher-priority process. Provides better responsiveness and ensures time-critical tasks are promptly executed. Examples include Round Robin and Priority Scheduling (dynamic priority).</a:t>
            </a:r>
          </a:p>
          <a:p>
            <a:pPr marL="0" indent="0">
              <a:buNone/>
            </a:pPr>
            <a:endParaRPr lang="en-US" sz="1800" dirty="0">
              <a:solidFill>
                <a:schemeClr val="tx2"/>
              </a:solidFill>
              <a:latin typeface="Söhne"/>
            </a:endParaRPr>
          </a:p>
          <a:p>
            <a:pPr>
              <a:buFont typeface="Courier New" panose="02070309020205020404" pitchFamily="49" charset="0"/>
              <a:buChar char="o"/>
            </a:pPr>
            <a:r>
              <a:rPr lang="en-US" sz="1800" dirty="0">
                <a:solidFill>
                  <a:schemeClr val="tx2"/>
                </a:solidFill>
                <a:latin typeface="Söhne"/>
              </a:rPr>
              <a:t>Non-Preemptive Scheduling: Once a process starts executing, it continues until completion or voluntary release. Simpler to implement but may result in delays for higher-priority processes. Examples include First-Come, First-Served and Priority Scheduling (static priority).</a:t>
            </a:r>
          </a:p>
          <a:p>
            <a:pPr marL="0" indent="0">
              <a:buNone/>
            </a:pPr>
            <a:endParaRPr lang="en-US" sz="1800" dirty="0"/>
          </a:p>
        </p:txBody>
      </p:sp>
    </p:spTree>
    <p:extLst>
      <p:ext uri="{BB962C8B-B14F-4D97-AF65-F5344CB8AC3E}">
        <p14:creationId xmlns:p14="http://schemas.microsoft.com/office/powerpoint/2010/main" val="197327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8059-C400-DD23-87FF-F837970CAE93}"/>
              </a:ext>
            </a:extLst>
          </p:cNvPr>
          <p:cNvSpPr>
            <a:spLocks noGrp="1"/>
          </p:cNvSpPr>
          <p:nvPr>
            <p:ph type="title"/>
          </p:nvPr>
        </p:nvSpPr>
        <p:spPr/>
        <p:txBody>
          <a:bodyPr/>
          <a:lstStyle/>
          <a:p>
            <a:r>
              <a:rPr lang="en-US" dirty="0">
                <a:latin typeface="Söhne"/>
              </a:rPr>
              <a:t>S</a:t>
            </a:r>
            <a:r>
              <a:rPr lang="en-US" i="0" dirty="0">
                <a:effectLst/>
                <a:latin typeface="Söhne"/>
              </a:rPr>
              <a:t>cheduling </a:t>
            </a:r>
            <a:r>
              <a:rPr lang="en-US" dirty="0">
                <a:latin typeface="Söhne"/>
              </a:rPr>
              <a:t>A</a:t>
            </a:r>
            <a:r>
              <a:rPr lang="en-US" i="0" dirty="0">
                <a:effectLst/>
                <a:latin typeface="Söhne"/>
              </a:rPr>
              <a:t>lgorithms</a:t>
            </a:r>
            <a:endParaRPr lang="en-US" dirty="0"/>
          </a:p>
        </p:txBody>
      </p:sp>
      <p:sp>
        <p:nvSpPr>
          <p:cNvPr id="3" name="Content Placeholder 2">
            <a:extLst>
              <a:ext uri="{FF2B5EF4-FFF2-40B4-BE49-F238E27FC236}">
                <a16:creationId xmlns:a16="http://schemas.microsoft.com/office/drawing/2014/main" id="{87B4AA33-05DD-CF87-D327-10980213974F}"/>
              </a:ext>
            </a:extLst>
          </p:cNvPr>
          <p:cNvSpPr>
            <a:spLocks noGrp="1"/>
          </p:cNvSpPr>
          <p:nvPr>
            <p:ph idx="1"/>
          </p:nvPr>
        </p:nvSpPr>
        <p:spPr/>
        <p:txBody>
          <a:bodyPr/>
          <a:lstStyle/>
          <a:p>
            <a:pPr marL="0" indent="0">
              <a:buNone/>
            </a:pPr>
            <a:endParaRPr lang="en-US" b="1" u="sng" dirty="0">
              <a:solidFill>
                <a:srgbClr val="D1D5DB"/>
              </a:solidFill>
              <a:latin typeface="Söhne"/>
            </a:endParaRPr>
          </a:p>
          <a:p>
            <a:pPr>
              <a:buFont typeface="Courier New" panose="02070309020205020404" pitchFamily="49" charset="0"/>
              <a:buChar char="o"/>
            </a:pPr>
            <a:r>
              <a:rPr lang="en-US" b="1" i="0" u="sng" dirty="0">
                <a:solidFill>
                  <a:srgbClr val="D1D5DB"/>
                </a:solidFill>
                <a:effectLst/>
                <a:latin typeface="Söhne"/>
              </a:rPr>
              <a:t>First-Come, First-Served (FCFS):</a:t>
            </a:r>
          </a:p>
          <a:p>
            <a:pPr>
              <a:buFont typeface="Courier New" panose="02070309020205020404" pitchFamily="49" charset="0"/>
              <a:buChar char="o"/>
            </a:pPr>
            <a:r>
              <a:rPr lang="en-US" b="1" i="0" u="sng" dirty="0">
                <a:solidFill>
                  <a:srgbClr val="D1D5DB"/>
                </a:solidFill>
                <a:effectLst/>
                <a:latin typeface="Söhne"/>
              </a:rPr>
              <a:t>Shortest Job First (SJF)</a:t>
            </a:r>
          </a:p>
          <a:p>
            <a:pPr>
              <a:buFont typeface="Courier New" panose="02070309020205020404" pitchFamily="49" charset="0"/>
              <a:buChar char="o"/>
            </a:pPr>
            <a:r>
              <a:rPr lang="en-US" b="1" i="0" u="sng" dirty="0">
                <a:solidFill>
                  <a:srgbClr val="D1D5DB"/>
                </a:solidFill>
                <a:effectLst/>
                <a:latin typeface="Söhne"/>
              </a:rPr>
              <a:t>Round Robin (RR):</a:t>
            </a:r>
            <a:endParaRPr lang="en-US" b="1" u="sng" dirty="0">
              <a:solidFill>
                <a:srgbClr val="D1D5DB"/>
              </a:solidFill>
              <a:latin typeface="Söhne"/>
            </a:endParaRPr>
          </a:p>
          <a:p>
            <a:pPr>
              <a:buFont typeface="Courier New" panose="02070309020205020404" pitchFamily="49" charset="0"/>
              <a:buChar char="o"/>
            </a:pPr>
            <a:r>
              <a:rPr lang="en-US" b="1" i="0" u="sng" dirty="0">
                <a:solidFill>
                  <a:srgbClr val="D1D5DB"/>
                </a:solidFill>
                <a:effectLst/>
                <a:latin typeface="Söhne"/>
              </a:rPr>
              <a:t>Priority Scheduling:</a:t>
            </a:r>
          </a:p>
          <a:p>
            <a:endParaRPr lang="en-US" dirty="0"/>
          </a:p>
        </p:txBody>
      </p:sp>
    </p:spTree>
    <p:extLst>
      <p:ext uri="{BB962C8B-B14F-4D97-AF65-F5344CB8AC3E}">
        <p14:creationId xmlns:p14="http://schemas.microsoft.com/office/powerpoint/2010/main" val="194064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D04F-D74D-277B-A79E-0C227ACF429B}"/>
              </a:ext>
            </a:extLst>
          </p:cNvPr>
          <p:cNvSpPr>
            <a:spLocks noGrp="1"/>
          </p:cNvSpPr>
          <p:nvPr>
            <p:ph type="title"/>
          </p:nvPr>
        </p:nvSpPr>
        <p:spPr/>
        <p:txBody>
          <a:bodyPr/>
          <a:lstStyle/>
          <a:p>
            <a:r>
              <a:rPr lang="en-US" dirty="0"/>
              <a:t>Process Scheduling Solution</a:t>
            </a:r>
          </a:p>
        </p:txBody>
      </p:sp>
      <p:sp>
        <p:nvSpPr>
          <p:cNvPr id="3" name="Content Placeholder 2">
            <a:extLst>
              <a:ext uri="{FF2B5EF4-FFF2-40B4-BE49-F238E27FC236}">
                <a16:creationId xmlns:a16="http://schemas.microsoft.com/office/drawing/2014/main" id="{4A2E0473-1EA4-0FD0-429B-98A8FE49A80A}"/>
              </a:ext>
            </a:extLst>
          </p:cNvPr>
          <p:cNvSpPr>
            <a:spLocks noGrp="1"/>
          </p:cNvSpPr>
          <p:nvPr>
            <p:ph idx="1"/>
          </p:nvPr>
        </p:nvSpPr>
        <p:spPr/>
        <p:txBody>
          <a:bodyPr/>
          <a:lstStyle/>
          <a:p>
            <a:pPr marL="0" indent="0">
              <a:buNone/>
            </a:pPr>
            <a:r>
              <a:rPr lang="en-US" dirty="0"/>
              <a:t>                        Process    Burst Time</a:t>
            </a:r>
          </a:p>
          <a:p>
            <a:pPr marL="0" indent="0">
              <a:buNone/>
            </a:pPr>
            <a:r>
              <a:rPr lang="en-US" dirty="0"/>
              <a:t>                            P1	     9</a:t>
            </a:r>
          </a:p>
          <a:p>
            <a:pPr marL="0" indent="0">
              <a:buNone/>
            </a:pPr>
            <a:r>
              <a:rPr lang="en-US" dirty="0"/>
              <a:t>		        P2	    33</a:t>
            </a:r>
          </a:p>
          <a:p>
            <a:pPr marL="0" indent="0">
              <a:buNone/>
            </a:pPr>
            <a:r>
              <a:rPr lang="en-US" dirty="0"/>
              <a:t>		        P3 	     2</a:t>
            </a:r>
          </a:p>
          <a:p>
            <a:pPr marL="0" indent="0">
              <a:buNone/>
            </a:pPr>
            <a:r>
              <a:rPr lang="en-US" dirty="0"/>
              <a:t>		        P4	     5</a:t>
            </a:r>
          </a:p>
          <a:p>
            <a:pPr marL="0" indent="0">
              <a:buNone/>
            </a:pPr>
            <a:r>
              <a:rPr lang="en-US" dirty="0"/>
              <a:t>		        P5	    14</a:t>
            </a:r>
          </a:p>
          <a:p>
            <a:pPr marL="0" indent="0">
              <a:buNone/>
            </a:pPr>
            <a:r>
              <a:rPr lang="en-US" dirty="0"/>
              <a:t>Suppose the process arrive in the order P1,P2,P3,P4,P5</a:t>
            </a:r>
          </a:p>
        </p:txBody>
      </p:sp>
    </p:spTree>
    <p:extLst>
      <p:ext uri="{BB962C8B-B14F-4D97-AF65-F5344CB8AC3E}">
        <p14:creationId xmlns:p14="http://schemas.microsoft.com/office/powerpoint/2010/main" val="288541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986F-BF1C-1DF9-4682-C6C5DF3E1355}"/>
              </a:ext>
            </a:extLst>
          </p:cNvPr>
          <p:cNvSpPr>
            <a:spLocks noGrp="1"/>
          </p:cNvSpPr>
          <p:nvPr>
            <p:ph type="title"/>
          </p:nvPr>
        </p:nvSpPr>
        <p:spPr/>
        <p:txBody>
          <a:bodyPr/>
          <a:lstStyle/>
          <a:p>
            <a:r>
              <a:rPr lang="en-US" dirty="0"/>
              <a:t> FCFS(</a:t>
            </a:r>
            <a:r>
              <a:rPr lang="en-US" i="0" dirty="0">
                <a:effectLst/>
                <a:latin typeface="Söhne"/>
              </a:rPr>
              <a:t>First-Come, First-Served)</a:t>
            </a:r>
            <a:endParaRPr lang="en-US" dirty="0"/>
          </a:p>
        </p:txBody>
      </p:sp>
      <p:pic>
        <p:nvPicPr>
          <p:cNvPr id="5" name="Content Placeholder 4">
            <a:extLst>
              <a:ext uri="{FF2B5EF4-FFF2-40B4-BE49-F238E27FC236}">
                <a16:creationId xmlns:a16="http://schemas.microsoft.com/office/drawing/2014/main" id="{2A28E8B9-1C30-1651-4A50-AF912AA6A4A2}"/>
              </a:ext>
            </a:extLst>
          </p:cNvPr>
          <p:cNvPicPr>
            <a:picLocks noGrp="1" noChangeAspect="1"/>
          </p:cNvPicPr>
          <p:nvPr>
            <p:ph idx="1"/>
          </p:nvPr>
        </p:nvPicPr>
        <p:blipFill>
          <a:blip r:embed="rId2"/>
          <a:stretch>
            <a:fillRect/>
          </a:stretch>
        </p:blipFill>
        <p:spPr>
          <a:xfrm>
            <a:off x="1434905" y="2588454"/>
            <a:ext cx="7343335" cy="3516317"/>
          </a:xfrm>
        </p:spPr>
      </p:pic>
    </p:spTree>
    <p:extLst>
      <p:ext uri="{BB962C8B-B14F-4D97-AF65-F5344CB8AC3E}">
        <p14:creationId xmlns:p14="http://schemas.microsoft.com/office/powerpoint/2010/main" val="128545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F4CB-9180-E80A-09D6-FCF27C777987}"/>
              </a:ext>
            </a:extLst>
          </p:cNvPr>
          <p:cNvSpPr>
            <a:spLocks noGrp="1"/>
          </p:cNvSpPr>
          <p:nvPr>
            <p:ph type="title"/>
          </p:nvPr>
        </p:nvSpPr>
        <p:spPr/>
        <p:txBody>
          <a:bodyPr/>
          <a:lstStyle/>
          <a:p>
            <a:r>
              <a:rPr lang="en-US" dirty="0"/>
              <a:t> SJF(</a:t>
            </a:r>
            <a:r>
              <a:rPr lang="en-US" i="0" dirty="0">
                <a:effectLst/>
                <a:latin typeface="Söhne"/>
              </a:rPr>
              <a:t>Shortest Job First)</a:t>
            </a:r>
            <a:endParaRPr lang="en-US" dirty="0"/>
          </a:p>
        </p:txBody>
      </p:sp>
      <p:pic>
        <p:nvPicPr>
          <p:cNvPr id="5" name="Content Placeholder 4">
            <a:extLst>
              <a:ext uri="{FF2B5EF4-FFF2-40B4-BE49-F238E27FC236}">
                <a16:creationId xmlns:a16="http://schemas.microsoft.com/office/drawing/2014/main" id="{C4F7634A-DFAB-0ECF-B3CF-0C9A0CD17945}"/>
              </a:ext>
            </a:extLst>
          </p:cNvPr>
          <p:cNvPicPr>
            <a:picLocks noGrp="1" noChangeAspect="1"/>
          </p:cNvPicPr>
          <p:nvPr>
            <p:ph idx="1"/>
          </p:nvPr>
        </p:nvPicPr>
        <p:blipFill>
          <a:blip r:embed="rId2"/>
          <a:stretch>
            <a:fillRect/>
          </a:stretch>
        </p:blipFill>
        <p:spPr>
          <a:xfrm>
            <a:off x="1308295" y="2138289"/>
            <a:ext cx="8102991" cy="4149969"/>
          </a:xfrm>
        </p:spPr>
      </p:pic>
    </p:spTree>
    <p:extLst>
      <p:ext uri="{BB962C8B-B14F-4D97-AF65-F5344CB8AC3E}">
        <p14:creationId xmlns:p14="http://schemas.microsoft.com/office/powerpoint/2010/main" val="72692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03FF-5F9D-0CD2-8F35-BB5A60C425AA}"/>
              </a:ext>
            </a:extLst>
          </p:cNvPr>
          <p:cNvSpPr>
            <a:spLocks noGrp="1"/>
          </p:cNvSpPr>
          <p:nvPr>
            <p:ph type="title"/>
          </p:nvPr>
        </p:nvSpPr>
        <p:spPr/>
        <p:txBody>
          <a:bodyPr/>
          <a:lstStyle/>
          <a:p>
            <a:r>
              <a:rPr lang="en-US" dirty="0"/>
              <a:t>Priority Scheduling</a:t>
            </a:r>
          </a:p>
        </p:txBody>
      </p:sp>
      <p:pic>
        <p:nvPicPr>
          <p:cNvPr id="5" name="Content Placeholder 4">
            <a:extLst>
              <a:ext uri="{FF2B5EF4-FFF2-40B4-BE49-F238E27FC236}">
                <a16:creationId xmlns:a16="http://schemas.microsoft.com/office/drawing/2014/main" id="{80E92129-692E-1533-3FCE-BF4B19CCD56F}"/>
              </a:ext>
            </a:extLst>
          </p:cNvPr>
          <p:cNvPicPr>
            <a:picLocks noGrp="1" noChangeAspect="1"/>
          </p:cNvPicPr>
          <p:nvPr>
            <p:ph idx="1"/>
          </p:nvPr>
        </p:nvPicPr>
        <p:blipFill>
          <a:blip r:embed="rId2"/>
          <a:stretch>
            <a:fillRect/>
          </a:stretch>
        </p:blipFill>
        <p:spPr>
          <a:xfrm>
            <a:off x="1141900" y="2180492"/>
            <a:ext cx="7706678" cy="4149970"/>
          </a:xfrm>
        </p:spPr>
      </p:pic>
    </p:spTree>
    <p:extLst>
      <p:ext uri="{BB962C8B-B14F-4D97-AF65-F5344CB8AC3E}">
        <p14:creationId xmlns:p14="http://schemas.microsoft.com/office/powerpoint/2010/main" val="226755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9CE2-56B5-8009-7330-57CC911A0AB7}"/>
              </a:ext>
            </a:extLst>
          </p:cNvPr>
          <p:cNvSpPr>
            <a:spLocks noGrp="1"/>
          </p:cNvSpPr>
          <p:nvPr>
            <p:ph type="title"/>
          </p:nvPr>
        </p:nvSpPr>
        <p:spPr/>
        <p:txBody>
          <a:bodyPr/>
          <a:lstStyle/>
          <a:p>
            <a:r>
              <a:rPr lang="en-US" dirty="0"/>
              <a:t>RR (Round Robin)</a:t>
            </a:r>
          </a:p>
        </p:txBody>
      </p:sp>
      <p:sp>
        <p:nvSpPr>
          <p:cNvPr id="3" name="Content Placeholder 2">
            <a:extLst>
              <a:ext uri="{FF2B5EF4-FFF2-40B4-BE49-F238E27FC236}">
                <a16:creationId xmlns:a16="http://schemas.microsoft.com/office/drawing/2014/main" id="{5A004F5B-D2E0-4491-3CC0-B54F29421256}"/>
              </a:ext>
            </a:extLst>
          </p:cNvPr>
          <p:cNvSpPr>
            <a:spLocks noGrp="1"/>
          </p:cNvSpPr>
          <p:nvPr>
            <p:ph idx="1"/>
          </p:nvPr>
        </p:nvSpPr>
        <p:spPr/>
        <p:txBody>
          <a:bodyPr/>
          <a:lstStyle/>
          <a:p>
            <a:r>
              <a:rPr lang="en-US" dirty="0"/>
              <a:t>Let the quantum is 8</a:t>
            </a:r>
          </a:p>
          <a:p>
            <a:endParaRPr lang="en-US" dirty="0"/>
          </a:p>
        </p:txBody>
      </p:sp>
      <p:pic>
        <p:nvPicPr>
          <p:cNvPr id="5" name="Picture 4">
            <a:extLst>
              <a:ext uri="{FF2B5EF4-FFF2-40B4-BE49-F238E27FC236}">
                <a16:creationId xmlns:a16="http://schemas.microsoft.com/office/drawing/2014/main" id="{243805B0-6B82-730C-9F21-C6493BD24309}"/>
              </a:ext>
            </a:extLst>
          </p:cNvPr>
          <p:cNvPicPr>
            <a:picLocks noChangeAspect="1"/>
          </p:cNvPicPr>
          <p:nvPr/>
        </p:nvPicPr>
        <p:blipFill>
          <a:blip r:embed="rId2"/>
          <a:stretch>
            <a:fillRect/>
          </a:stretch>
        </p:blipFill>
        <p:spPr>
          <a:xfrm>
            <a:off x="3924887" y="2113823"/>
            <a:ext cx="7455876" cy="4596466"/>
          </a:xfrm>
          <a:prstGeom prst="rect">
            <a:avLst/>
          </a:prstGeom>
        </p:spPr>
      </p:pic>
    </p:spTree>
    <p:extLst>
      <p:ext uri="{BB962C8B-B14F-4D97-AF65-F5344CB8AC3E}">
        <p14:creationId xmlns:p14="http://schemas.microsoft.com/office/powerpoint/2010/main" val="13750311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129</TotalTime>
  <Words>541</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Söhne</vt:lpstr>
      <vt:lpstr>Tenorite</vt:lpstr>
      <vt:lpstr>Trebuchet MS</vt:lpstr>
      <vt:lpstr>Berlin</vt:lpstr>
      <vt:lpstr> CPU SCHEDULING ALGORITHM </vt:lpstr>
      <vt:lpstr>What is CPU Scheduling??</vt:lpstr>
      <vt:lpstr>Types:</vt:lpstr>
      <vt:lpstr>Scheduling Algorithms</vt:lpstr>
      <vt:lpstr>Process Scheduling Solution</vt:lpstr>
      <vt:lpstr> FCFS(First-Come, First-Served)</vt:lpstr>
      <vt:lpstr> SJF(Shortest Job First)</vt:lpstr>
      <vt:lpstr>Priority Scheduling</vt:lpstr>
      <vt:lpstr>RR (Round Robin)</vt:lpstr>
      <vt:lpstr>Multiprocessor Scheduling</vt:lpstr>
      <vt:lpstr>Real-Time Scheduling</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CPU SCHEDULING ALGORITHM </dc:title>
  <dc:creator>Shubham Gupta</dc:creator>
  <cp:lastModifiedBy>Shubham Gupta</cp:lastModifiedBy>
  <cp:revision>1</cp:revision>
  <dcterms:created xsi:type="dcterms:W3CDTF">2023-06-26T16:43:09Z</dcterms:created>
  <dcterms:modified xsi:type="dcterms:W3CDTF">2023-06-26T18:52:47Z</dcterms:modified>
</cp:coreProperties>
</file>