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5447570103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5447570103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5447570103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5447570103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447570103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447570103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5447570103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5447570103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5447570103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5447570103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5447570103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5447570103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544757010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544757010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5447570103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5447570103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5447570103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5447570103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5447570103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5447570103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5447570103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447570103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5447570103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5447570103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5447570103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5447570103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5447570103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5447570103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colab.research.google.com/drive/1h-wnXCw8MeNkG2n0G0O3yucMVU4Lq4NA?usp=sharing" TargetMode="External"/><Relationship Id="rId4" Type="http://schemas.openxmlformats.org/officeDocument/2006/relationships/hyperlink" Target="https://github.com/harshrajshs/DA623---Computing-with-Signals" TargetMode="External"/><Relationship Id="rId5" Type="http://schemas.openxmlformats.org/officeDocument/2006/relationships/hyperlink" Target="http://linkedin.com/in/harsh-raj-13b100241" TargetMode="External"/><Relationship Id="rId6"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h7apO7q16V0"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hyperlink" Target="https://www.researchgate.net/figure/Transmitter-and-Receiver-architecture-of-OFDM_fig2_32528379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490350" y="570900"/>
            <a:ext cx="8163300" cy="949200"/>
          </a:xfrm>
          <a:prstGeom prst="rect">
            <a:avLst/>
          </a:prstGeom>
          <a:gradFill>
            <a:gsLst>
              <a:gs pos="0">
                <a:srgbClr val="FFF6DB"/>
              </a:gs>
              <a:gs pos="100000">
                <a:srgbClr val="FAD15C"/>
              </a:gs>
            </a:gsLst>
            <a:path path="circle">
              <a:fillToRect b="50%" l="50%" r="50%" t="50%"/>
            </a:path>
            <a:tileRect/>
          </a:gradFill>
        </p:spPr>
        <p:txBody>
          <a:bodyPr anchorCtr="0" anchor="b" bIns="91425" lIns="91425" spcFirstLastPara="1" rIns="91425" wrap="square" tIns="91425">
            <a:noAutofit/>
          </a:bodyPr>
          <a:lstStyle/>
          <a:p>
            <a:pPr indent="0" lvl="0" marL="0" rtl="0" algn="ctr">
              <a:lnSpc>
                <a:spcPct val="115000"/>
              </a:lnSpc>
              <a:spcBef>
                <a:spcPts val="2400"/>
              </a:spcBef>
              <a:spcAft>
                <a:spcPts val="600"/>
              </a:spcAft>
              <a:buSzPts val="990"/>
              <a:buNone/>
            </a:pPr>
            <a:r>
              <a:rPr b="1" lang="en" sz="2470"/>
              <a:t>Clustering-Based Spectrum Sensing with OFDM Modulation for Cognitive Radio Networks</a:t>
            </a:r>
            <a:endParaRPr sz="4680"/>
          </a:p>
        </p:txBody>
      </p:sp>
      <p:sp>
        <p:nvSpPr>
          <p:cNvPr id="55" name="Google Shape;55;p13"/>
          <p:cNvSpPr txBox="1"/>
          <p:nvPr>
            <p:ph idx="1" type="subTitle"/>
          </p:nvPr>
        </p:nvSpPr>
        <p:spPr>
          <a:xfrm>
            <a:off x="6643200" y="4871400"/>
            <a:ext cx="2500800" cy="2721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358"/>
              <a:buNone/>
            </a:pPr>
            <a:r>
              <a:rPr lang="en" sz="1110">
                <a:solidFill>
                  <a:schemeClr val="lt1"/>
                </a:solidFill>
              </a:rPr>
              <a:t>DA623(Computing with Signals)</a:t>
            </a:r>
            <a:endParaRPr sz="1110">
              <a:solidFill>
                <a:schemeClr val="lt1"/>
              </a:solidFill>
            </a:endParaRPr>
          </a:p>
        </p:txBody>
      </p:sp>
      <p:sp>
        <p:nvSpPr>
          <p:cNvPr id="56" name="Google Shape;56;p13"/>
          <p:cNvSpPr txBox="1"/>
          <p:nvPr/>
        </p:nvSpPr>
        <p:spPr>
          <a:xfrm>
            <a:off x="6242700" y="3736650"/>
            <a:ext cx="2901300" cy="4845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rPr>
              <a:t>Presented by - Harsh Raj</a:t>
            </a:r>
            <a:endParaRPr b="1" sz="1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a:gradFill>
            <a:gsLst>
              <a:gs pos="0">
                <a:srgbClr val="FFC882"/>
              </a:gs>
              <a:gs pos="100000">
                <a:srgbClr val="F58E09"/>
              </a:gs>
            </a:gsLst>
            <a:lin ang="5400012" scaled="0"/>
          </a:gradFill>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120"/>
              <a:t>Signals Visualization</a:t>
            </a:r>
            <a:endParaRPr b="1" sz="2120"/>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11150" lvl="0" marL="457200" rtl="0" algn="l">
              <a:spcBef>
                <a:spcPts val="1400"/>
              </a:spcBef>
              <a:spcAft>
                <a:spcPts val="0"/>
              </a:spcAft>
              <a:buClr>
                <a:schemeClr val="dk1"/>
              </a:buClr>
              <a:buSzPts val="1300"/>
              <a:buChar char="●"/>
            </a:pPr>
            <a:r>
              <a:rPr b="1" lang="en" sz="1300">
                <a:solidFill>
                  <a:schemeClr val="dk1"/>
                </a:solidFill>
              </a:rPr>
              <a:t>🎵 Modulated Signal :</a:t>
            </a:r>
            <a:br>
              <a:rPr b="1" lang="en" sz="1300">
                <a:solidFill>
                  <a:schemeClr val="dk1"/>
                </a:solidFill>
              </a:rPr>
            </a:br>
            <a:br>
              <a:rPr b="1" lang="en" sz="1300">
                <a:solidFill>
                  <a:schemeClr val="dk1"/>
                </a:solidFill>
              </a:rPr>
            </a:br>
            <a:br>
              <a:rPr b="1" lang="en" sz="1300">
                <a:solidFill>
                  <a:schemeClr val="dk1"/>
                </a:solidFill>
              </a:rPr>
            </a:br>
            <a:br>
              <a:rPr b="1" lang="en" sz="1300">
                <a:solidFill>
                  <a:schemeClr val="dk1"/>
                </a:solidFill>
              </a:rPr>
            </a:br>
            <a:br>
              <a:rPr b="1" lang="en" sz="1300">
                <a:solidFill>
                  <a:schemeClr val="dk1"/>
                </a:solidFill>
              </a:rPr>
            </a:br>
            <a:endParaRPr b="1"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 Received Signal : </a:t>
            </a:r>
            <a:br>
              <a:rPr b="1" lang="en" sz="1300">
                <a:solidFill>
                  <a:schemeClr val="dk1"/>
                </a:solidFill>
              </a:rPr>
            </a:br>
            <a:br>
              <a:rPr b="1" lang="en" sz="1300">
                <a:solidFill>
                  <a:schemeClr val="dk1"/>
                </a:solidFill>
              </a:rPr>
            </a:br>
            <a:br>
              <a:rPr b="1" lang="en" sz="1300">
                <a:solidFill>
                  <a:schemeClr val="dk1"/>
                </a:solidFill>
              </a:rPr>
            </a:br>
            <a:br>
              <a:rPr b="1" lang="en" sz="1300">
                <a:solidFill>
                  <a:schemeClr val="dk1"/>
                </a:solidFill>
              </a:rPr>
            </a:br>
            <a:br>
              <a:rPr b="1" lang="en" sz="1300">
                <a:solidFill>
                  <a:schemeClr val="dk1"/>
                </a:solidFill>
              </a:rPr>
            </a:br>
            <a:endParaRPr b="1"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 Energy per Sliding Window : </a:t>
            </a:r>
            <a:endParaRPr b="1" sz="1300">
              <a:solidFill>
                <a:schemeClr val="dk1"/>
              </a:solidFill>
            </a:endParaRPr>
          </a:p>
          <a:p>
            <a:pPr indent="0" lvl="0" marL="0" rtl="0" algn="l">
              <a:spcBef>
                <a:spcPts val="400"/>
              </a:spcBef>
              <a:spcAft>
                <a:spcPts val="1200"/>
              </a:spcAft>
              <a:buNone/>
            </a:pPr>
            <a:r>
              <a:t/>
            </a:r>
            <a:endParaRPr>
              <a:solidFill>
                <a:schemeClr val="dk1"/>
              </a:solidFill>
            </a:endParaRPr>
          </a:p>
        </p:txBody>
      </p:sp>
      <p:pic>
        <p:nvPicPr>
          <p:cNvPr id="116" name="Google Shape;116;p22"/>
          <p:cNvPicPr preferRelativeResize="0"/>
          <p:nvPr/>
        </p:nvPicPr>
        <p:blipFill>
          <a:blip r:embed="rId3">
            <a:alphaModFix/>
          </a:blip>
          <a:stretch>
            <a:fillRect/>
          </a:stretch>
        </p:blipFill>
        <p:spPr>
          <a:xfrm>
            <a:off x="2845350" y="1017726"/>
            <a:ext cx="5827200" cy="1421275"/>
          </a:xfrm>
          <a:prstGeom prst="rect">
            <a:avLst/>
          </a:prstGeom>
          <a:noFill/>
          <a:ln>
            <a:noFill/>
          </a:ln>
        </p:spPr>
      </p:pic>
      <p:pic>
        <p:nvPicPr>
          <p:cNvPr id="117" name="Google Shape;117;p22"/>
          <p:cNvPicPr preferRelativeResize="0"/>
          <p:nvPr/>
        </p:nvPicPr>
        <p:blipFill>
          <a:blip r:embed="rId4">
            <a:alphaModFix/>
          </a:blip>
          <a:stretch>
            <a:fillRect/>
          </a:stretch>
        </p:blipFill>
        <p:spPr>
          <a:xfrm>
            <a:off x="2845350" y="2198301"/>
            <a:ext cx="5827185" cy="1421275"/>
          </a:xfrm>
          <a:prstGeom prst="rect">
            <a:avLst/>
          </a:prstGeom>
          <a:noFill/>
          <a:ln>
            <a:noFill/>
          </a:ln>
        </p:spPr>
      </p:pic>
      <p:pic>
        <p:nvPicPr>
          <p:cNvPr id="118" name="Google Shape;118;p22"/>
          <p:cNvPicPr preferRelativeResize="0"/>
          <p:nvPr/>
        </p:nvPicPr>
        <p:blipFill>
          <a:blip r:embed="rId5">
            <a:alphaModFix/>
          </a:blip>
          <a:stretch>
            <a:fillRect/>
          </a:stretch>
        </p:blipFill>
        <p:spPr>
          <a:xfrm>
            <a:off x="3400425" y="3548650"/>
            <a:ext cx="5272124" cy="128588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a:gradFill>
            <a:gsLst>
              <a:gs pos="0">
                <a:srgbClr val="FFC882"/>
              </a:gs>
              <a:gs pos="100000">
                <a:srgbClr val="F58E09"/>
              </a:gs>
            </a:gsLst>
            <a:lin ang="5400012" scaled="0"/>
          </a:gradFill>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47142"/>
              <a:buFont typeface="Arial"/>
              <a:buNone/>
            </a:pPr>
            <a:r>
              <a:rPr b="1" lang="en" sz="2333"/>
              <a:t>📊 Energy and Clustering Visualization</a:t>
            </a:r>
            <a:endParaRPr b="1" sz="2333"/>
          </a:p>
          <a:p>
            <a:pPr indent="0" lvl="0" marL="0" rtl="0" algn="l">
              <a:spcBef>
                <a:spcPts val="400"/>
              </a:spcBef>
              <a:spcAft>
                <a:spcPts val="0"/>
              </a:spcAft>
              <a:buNone/>
            </a:pPr>
            <a:r>
              <a:t/>
            </a:r>
            <a:endParaRPr/>
          </a:p>
        </p:txBody>
      </p:sp>
      <p:pic>
        <p:nvPicPr>
          <p:cNvPr id="124" name="Google Shape;124;p23"/>
          <p:cNvPicPr preferRelativeResize="0"/>
          <p:nvPr/>
        </p:nvPicPr>
        <p:blipFill>
          <a:blip r:embed="rId3">
            <a:alphaModFix/>
          </a:blip>
          <a:stretch>
            <a:fillRect/>
          </a:stretch>
        </p:blipFill>
        <p:spPr>
          <a:xfrm>
            <a:off x="311700" y="1210075"/>
            <a:ext cx="5998374" cy="2365375"/>
          </a:xfrm>
          <a:prstGeom prst="rect">
            <a:avLst/>
          </a:prstGeom>
          <a:noFill/>
          <a:ln>
            <a:noFill/>
          </a:ln>
        </p:spPr>
      </p:pic>
      <p:sp>
        <p:nvSpPr>
          <p:cNvPr id="125" name="Google Shape;125;p23"/>
          <p:cNvSpPr/>
          <p:nvPr/>
        </p:nvSpPr>
        <p:spPr>
          <a:xfrm>
            <a:off x="6489000" y="1262850"/>
            <a:ext cx="2343300" cy="3012600"/>
          </a:xfrm>
          <a:prstGeom prst="flowChartConnector">
            <a:avLst/>
          </a:prstGeom>
          <a:gradFill>
            <a:gsLst>
              <a:gs pos="0">
                <a:srgbClr val="FFFFFF"/>
              </a:gs>
              <a:gs pos="100000">
                <a:srgbClr val="B3B3B3"/>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We can see that above a threshold energy are classified as present and below that is classified as absent. Also the two dotted lines represents mean energy of that class.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a:gradFill>
            <a:gsLst>
              <a:gs pos="0">
                <a:srgbClr val="FFC882"/>
              </a:gs>
              <a:gs pos="100000">
                <a:srgbClr val="F58E09"/>
              </a:gs>
            </a:gsLst>
            <a:lin ang="5400012" scaled="0"/>
          </a:gradFill>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47142"/>
              <a:buFont typeface="Arial"/>
              <a:buNone/>
            </a:pPr>
            <a:r>
              <a:rPr b="1" lang="en" sz="2333"/>
              <a:t>📈 ROC Curve</a:t>
            </a:r>
            <a:endParaRPr b="1" sz="2333"/>
          </a:p>
          <a:p>
            <a:pPr indent="0" lvl="0" marL="0" rtl="0" algn="l">
              <a:spcBef>
                <a:spcPts val="400"/>
              </a:spcBef>
              <a:spcAft>
                <a:spcPts val="0"/>
              </a:spcAft>
              <a:buNone/>
            </a:pPr>
            <a:r>
              <a:t/>
            </a:r>
            <a:endParaRPr/>
          </a:p>
        </p:txBody>
      </p:sp>
      <p:pic>
        <p:nvPicPr>
          <p:cNvPr id="131" name="Google Shape;131;p24"/>
          <p:cNvPicPr preferRelativeResize="0"/>
          <p:nvPr/>
        </p:nvPicPr>
        <p:blipFill>
          <a:blip r:embed="rId3">
            <a:alphaModFix/>
          </a:blip>
          <a:stretch>
            <a:fillRect/>
          </a:stretch>
        </p:blipFill>
        <p:spPr>
          <a:xfrm>
            <a:off x="311700" y="1120575"/>
            <a:ext cx="4027575" cy="3344925"/>
          </a:xfrm>
          <a:prstGeom prst="rect">
            <a:avLst/>
          </a:prstGeom>
          <a:noFill/>
          <a:ln>
            <a:noFill/>
          </a:ln>
        </p:spPr>
      </p:pic>
      <p:sp>
        <p:nvSpPr>
          <p:cNvPr id="132" name="Google Shape;132;p24"/>
          <p:cNvSpPr/>
          <p:nvPr/>
        </p:nvSpPr>
        <p:spPr>
          <a:xfrm>
            <a:off x="4853475" y="1609988"/>
            <a:ext cx="3369900" cy="2366100"/>
          </a:xfrm>
          <a:prstGeom prst="flowChartDelay">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We can see that Area of ROC curve is 0.9 means our classifier is behaving far better than random guess.</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a:gradFill>
            <a:gsLst>
              <a:gs pos="0">
                <a:srgbClr val="FFC882"/>
              </a:gs>
              <a:gs pos="100000">
                <a:srgbClr val="F58E09"/>
              </a:gs>
            </a:gsLst>
            <a:lin ang="5400012" scaled="0"/>
          </a:gra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Future Works</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We obtained Block Error Rate nearly 0.</a:t>
            </a:r>
            <a:endParaRPr>
              <a:solidFill>
                <a:schemeClr val="dk1"/>
              </a:solidFill>
            </a:endParaRPr>
          </a:p>
          <a:p>
            <a:pPr indent="0" lvl="0" marL="0" rtl="0" algn="l">
              <a:spcBef>
                <a:spcPts val="1200"/>
              </a:spcBef>
              <a:spcAft>
                <a:spcPts val="0"/>
              </a:spcAft>
              <a:buNone/>
            </a:pPr>
            <a:r>
              <a:rPr b="1" lang="en" sz="2100">
                <a:solidFill>
                  <a:schemeClr val="dk1"/>
                </a:solidFill>
              </a:rPr>
              <a:t>Future works : </a:t>
            </a:r>
            <a:endParaRPr b="1" sz="2100">
              <a:solidFill>
                <a:schemeClr val="dk1"/>
              </a:solidFill>
            </a:endParaRPr>
          </a:p>
          <a:p>
            <a:pPr indent="-336550" lvl="0" marL="457200" rtl="0" algn="l">
              <a:spcBef>
                <a:spcPts val="1200"/>
              </a:spcBef>
              <a:spcAft>
                <a:spcPts val="0"/>
              </a:spcAft>
              <a:buClr>
                <a:schemeClr val="dk1"/>
              </a:buClr>
              <a:buSzPts val="1700"/>
              <a:buChar char="●"/>
            </a:pPr>
            <a:r>
              <a:rPr lang="en" sz="1700">
                <a:solidFill>
                  <a:schemeClr val="dk1"/>
                </a:solidFill>
              </a:rPr>
              <a:t>We can use multiple Reciever to solve real-world problems.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We can use different Fusion Rules like Addition, Max, </a:t>
            </a:r>
            <a:r>
              <a:rPr lang="en" sz="1700">
                <a:solidFill>
                  <a:schemeClr val="dk1"/>
                </a:solidFill>
              </a:rPr>
              <a:t>Majority Rule.</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Also co-operative sensing can be implemented using RL to select best neighbors and take all data and then we may use Unsupervised Learning or diff techniques to classify channel is free or busy.</a:t>
            </a:r>
            <a:endParaRPr sz="17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D3E9"/>
            </a:gs>
            <a:gs pos="100000">
              <a:srgbClr val="045962"/>
            </a:gs>
          </a:gsLst>
          <a:path path="circle">
            <a:fillToRect b="50%" l="50%" r="50%" t="50%"/>
          </a:path>
          <a:tileRect/>
        </a:gradFill>
      </p:bgPr>
    </p:bg>
    <p:spTree>
      <p:nvGrpSpPr>
        <p:cNvPr id="142" name="Shape 142"/>
        <p:cNvGrpSpPr/>
        <p:nvPr/>
      </p:nvGrpSpPr>
      <p:grpSpPr>
        <a:xfrm>
          <a:off x="0" y="0"/>
          <a:ext cx="0" cy="0"/>
          <a:chOff x="0" y="0"/>
          <a:chExt cx="0" cy="0"/>
        </a:xfrm>
      </p:grpSpPr>
      <p:sp>
        <p:nvSpPr>
          <p:cNvPr id="143" name="Google Shape;143;p26"/>
          <p:cNvSpPr/>
          <p:nvPr/>
        </p:nvSpPr>
        <p:spPr>
          <a:xfrm>
            <a:off x="2149050" y="1141100"/>
            <a:ext cx="4845900" cy="1148700"/>
          </a:xfrm>
          <a:prstGeom prst="bevel">
            <a:avLst>
              <a:gd fmla="val 12500" name="adj"/>
            </a:avLst>
          </a:prstGeom>
          <a:gradFill>
            <a:gsLst>
              <a:gs pos="0">
                <a:srgbClr val="FFFFFF"/>
              </a:gs>
              <a:gs pos="100000">
                <a:srgbClr val="B3B3B3"/>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t>🙏 Thank You!</a:t>
            </a:r>
            <a:endParaRPr b="1" sz="4800"/>
          </a:p>
        </p:txBody>
      </p:sp>
      <p:sp>
        <p:nvSpPr>
          <p:cNvPr id="144" name="Google Shape;144;p26"/>
          <p:cNvSpPr txBox="1"/>
          <p:nvPr/>
        </p:nvSpPr>
        <p:spPr>
          <a:xfrm>
            <a:off x="3651600" y="3430925"/>
            <a:ext cx="5492400" cy="1620300"/>
          </a:xfrm>
          <a:prstGeom prst="rect">
            <a:avLst/>
          </a:prstGeom>
          <a:gradFill>
            <a:gsLst>
              <a:gs pos="0">
                <a:srgbClr val="FFF6DB"/>
              </a:gs>
              <a:gs pos="100000">
                <a:srgbClr val="FAD15C"/>
              </a:gs>
            </a:gsLst>
            <a:lin ang="5400012" scaled="0"/>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 Colab Notebook: </a:t>
            </a:r>
            <a:r>
              <a:rPr lang="en" sz="1800" u="sng">
                <a:solidFill>
                  <a:schemeClr val="hlink"/>
                </a:solidFill>
                <a:hlinkClick r:id="rId3"/>
              </a:rPr>
              <a:t>Click to Open</a:t>
            </a:r>
            <a:endParaRPr sz="1800">
              <a:solidFill>
                <a:schemeClr val="dk2"/>
              </a:solidFill>
            </a:endParaRPr>
          </a:p>
          <a:p>
            <a:pPr indent="0" lvl="0" marL="0" rtl="0" algn="l">
              <a:spcBef>
                <a:spcPts val="0"/>
              </a:spcBef>
              <a:spcAft>
                <a:spcPts val="0"/>
              </a:spcAft>
              <a:buNone/>
            </a:pPr>
            <a:r>
              <a:rPr lang="en" sz="1800">
                <a:solidFill>
                  <a:schemeClr val="dk2"/>
                </a:solidFill>
              </a:rPr>
              <a:t>      Github Repository : </a:t>
            </a:r>
            <a:r>
              <a:rPr lang="en" sz="1800" u="sng">
                <a:solidFill>
                  <a:schemeClr val="hlink"/>
                </a:solidFill>
                <a:hlinkClick r:id="rId4"/>
              </a:rPr>
              <a:t>visit github </a:t>
            </a:r>
            <a:endParaRPr sz="1800">
              <a:solidFill>
                <a:schemeClr val="dk2"/>
              </a:solidFill>
            </a:endParaRPr>
          </a:p>
          <a:p>
            <a:pPr indent="0" lvl="0" marL="0" rtl="0" algn="l">
              <a:spcBef>
                <a:spcPts val="0"/>
              </a:spcBef>
              <a:spcAft>
                <a:spcPts val="0"/>
              </a:spcAft>
              <a:buNone/>
            </a:pPr>
            <a:r>
              <a:rPr b="1" lang="en" sz="1700">
                <a:solidFill>
                  <a:schemeClr val="dk1"/>
                </a:solidFill>
              </a:rPr>
              <a:t>📬 Contact Me:</a:t>
            </a:r>
            <a:endParaRPr b="1" sz="1700">
              <a:solidFill>
                <a:schemeClr val="dk1"/>
              </a:solidFill>
            </a:endParaRPr>
          </a:p>
          <a:p>
            <a:pPr indent="0" lvl="0" marL="0" rtl="0" algn="l">
              <a:spcBef>
                <a:spcPts val="0"/>
              </a:spcBef>
              <a:spcAft>
                <a:spcPts val="0"/>
              </a:spcAft>
              <a:buClr>
                <a:schemeClr val="dk1"/>
              </a:buClr>
              <a:buSzPts val="1100"/>
              <a:buFont typeface="Arial"/>
              <a:buNone/>
            </a:pPr>
            <a:r>
              <a:rPr b="1" lang="en" sz="1700">
                <a:solidFill>
                  <a:schemeClr val="dk1"/>
                </a:solidFill>
              </a:rPr>
              <a:t>📧 harsh.raj@iitg.ac.in</a:t>
            </a:r>
            <a:endParaRPr b="1" sz="1700">
              <a:solidFill>
                <a:schemeClr val="dk1"/>
              </a:solidFill>
            </a:endParaRPr>
          </a:p>
          <a:p>
            <a:pPr indent="0" lvl="0" marL="0" rtl="0" algn="l">
              <a:spcBef>
                <a:spcPts val="0"/>
              </a:spcBef>
              <a:spcAft>
                <a:spcPts val="0"/>
              </a:spcAft>
              <a:buNone/>
            </a:pPr>
            <a:r>
              <a:rPr b="1" lang="en" sz="1700">
                <a:solidFill>
                  <a:schemeClr val="dk1"/>
                </a:solidFill>
              </a:rPr>
              <a:t>🔗</a:t>
            </a:r>
            <a:r>
              <a:rPr b="1" lang="en" sz="1700" u="sng">
                <a:solidFill>
                  <a:schemeClr val="hlink"/>
                </a:solidFill>
                <a:hlinkClick r:id="rId5"/>
              </a:rPr>
              <a:t>linkedin.com/in/harsh-raj-13b100241</a:t>
            </a:r>
            <a:endParaRPr b="1" sz="2400">
              <a:solidFill>
                <a:schemeClr val="dk2"/>
              </a:solidFill>
            </a:endParaRPr>
          </a:p>
        </p:txBody>
      </p:sp>
      <p:pic>
        <p:nvPicPr>
          <p:cNvPr id="145" name="Google Shape;145;p26"/>
          <p:cNvPicPr preferRelativeResize="0"/>
          <p:nvPr/>
        </p:nvPicPr>
        <p:blipFill>
          <a:blip r:embed="rId6">
            <a:alphaModFix/>
          </a:blip>
          <a:stretch>
            <a:fillRect/>
          </a:stretch>
        </p:blipFill>
        <p:spPr>
          <a:xfrm>
            <a:off x="3758000" y="3841975"/>
            <a:ext cx="235574" cy="2355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a:gradFill>
            <a:gsLst>
              <a:gs pos="0">
                <a:srgbClr val="FFC882"/>
              </a:gs>
              <a:gs pos="100000">
                <a:srgbClr val="F58E09"/>
              </a:gs>
            </a:gsLst>
            <a:lin ang="5400012" scaled="0"/>
          </a:gradFill>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46478"/>
              <a:buFont typeface="Arial"/>
              <a:buNone/>
            </a:pPr>
            <a:r>
              <a:rPr b="1" lang="en" sz="2366"/>
              <a:t>🚀 Motivation</a:t>
            </a:r>
            <a:endParaRPr b="1" sz="2366"/>
          </a:p>
          <a:p>
            <a:pPr indent="0" lvl="0" marL="0" rtl="0" algn="l">
              <a:spcBef>
                <a:spcPts val="400"/>
              </a:spcBef>
              <a:spcAft>
                <a:spcPts val="0"/>
              </a:spcAft>
              <a:buNone/>
            </a:pPr>
            <a:r>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Char char="●"/>
            </a:pPr>
            <a:r>
              <a:rPr lang="en" sz="1400">
                <a:solidFill>
                  <a:schemeClr val="dk1"/>
                </a:solidFill>
              </a:rPr>
              <a:t>The exponential growth of wireless devices has led to increasing spectrum scarcity.</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 </a:t>
            </a:r>
            <a:r>
              <a:rPr b="1" lang="en" sz="1400">
                <a:solidFill>
                  <a:schemeClr val="dk1"/>
                </a:solidFill>
              </a:rPr>
              <a:t>Cognitive Radio Networks (CRNs)</a:t>
            </a:r>
            <a:r>
              <a:rPr lang="en" sz="1400">
                <a:solidFill>
                  <a:schemeClr val="dk1"/>
                </a:solidFill>
              </a:rPr>
              <a:t> provide a dynamic solution by allowing </a:t>
            </a:r>
            <a:r>
              <a:rPr b="1" lang="en" sz="1400">
                <a:solidFill>
                  <a:schemeClr val="dk1"/>
                </a:solidFill>
              </a:rPr>
              <a:t>secondary users</a:t>
            </a:r>
            <a:r>
              <a:rPr lang="en" sz="1400">
                <a:solidFill>
                  <a:schemeClr val="dk1"/>
                </a:solidFill>
              </a:rPr>
              <a:t> to access underutilized frequency bands.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This project explores how </a:t>
            </a:r>
            <a:r>
              <a:rPr b="1" lang="en" sz="1400">
                <a:solidFill>
                  <a:schemeClr val="dk1"/>
                </a:solidFill>
              </a:rPr>
              <a:t>unsupervised machine learning</a:t>
            </a:r>
            <a:r>
              <a:rPr lang="en" sz="1400">
                <a:solidFill>
                  <a:schemeClr val="dk1"/>
                </a:solidFill>
              </a:rPr>
              <a:t> can enhance </a:t>
            </a:r>
            <a:r>
              <a:rPr b="1" lang="en" sz="1400">
                <a:solidFill>
                  <a:schemeClr val="dk1"/>
                </a:solidFill>
              </a:rPr>
              <a:t>OFDM-based spectrum sensing</a:t>
            </a:r>
            <a:r>
              <a:rPr lang="en" sz="1400">
                <a:solidFill>
                  <a:schemeClr val="dk1"/>
                </a:solidFill>
              </a:rPr>
              <a:t>, making it more adaptive and robust.</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a:gradFill>
            <a:gsLst>
              <a:gs pos="0">
                <a:srgbClr val="FFC882"/>
              </a:gs>
              <a:gs pos="100000">
                <a:srgbClr val="F58E09"/>
              </a:gs>
            </a:gsLst>
            <a:lin ang="5400012" scaled="0"/>
          </a:gradFill>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None/>
            </a:pPr>
            <a:r>
              <a:rPr b="1" lang="en" sz="2366"/>
              <a:t>🕰️ Historical Context</a:t>
            </a:r>
            <a:endParaRPr b="1" sz="2366"/>
          </a:p>
          <a:p>
            <a:pPr indent="0" lvl="0" marL="0" rtl="0" algn="l">
              <a:lnSpc>
                <a:spcPct val="115000"/>
              </a:lnSpc>
              <a:spcBef>
                <a:spcPts val="1800"/>
              </a:spcBef>
              <a:spcAft>
                <a:spcPts val="0"/>
              </a:spcAft>
              <a:buNone/>
            </a:pPr>
            <a:r>
              <a:t/>
            </a:r>
            <a:endParaRPr b="1" sz="2366"/>
          </a:p>
          <a:p>
            <a:pPr indent="0" lvl="0" marL="0" rtl="0" algn="l">
              <a:spcBef>
                <a:spcPts val="400"/>
              </a:spcBef>
              <a:spcAft>
                <a:spcPts val="0"/>
              </a:spcAft>
              <a:buNone/>
            </a:pPr>
            <a:r>
              <a:t/>
            </a:r>
            <a:endParaRPr/>
          </a:p>
        </p:txBody>
      </p:sp>
      <p:sp>
        <p:nvSpPr>
          <p:cNvPr id="68" name="Google Shape;68;p15"/>
          <p:cNvSpPr txBox="1"/>
          <p:nvPr>
            <p:ph idx="1" type="body"/>
          </p:nvPr>
        </p:nvSpPr>
        <p:spPr>
          <a:xfrm>
            <a:off x="311700" y="1152475"/>
            <a:ext cx="8520600" cy="37986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b="1" lang="en" sz="1500">
                <a:solidFill>
                  <a:schemeClr val="dk1"/>
                </a:solidFill>
              </a:rPr>
              <a:t>Traditional spectrum sensing techniques such as:</a:t>
            </a:r>
            <a:endParaRPr b="1"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 </a:t>
            </a:r>
            <a:r>
              <a:rPr b="1" lang="en" sz="1100">
                <a:solidFill>
                  <a:schemeClr val="dk1"/>
                </a:solidFill>
              </a:rPr>
              <a:t>Energy Detection</a:t>
            </a:r>
            <a:endParaRPr b="1"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 </a:t>
            </a:r>
            <a:r>
              <a:rPr b="1" lang="en" sz="1100">
                <a:solidFill>
                  <a:schemeClr val="dk1"/>
                </a:solidFill>
              </a:rPr>
              <a:t>Matched Filtering</a:t>
            </a:r>
            <a:endParaRPr b="1"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 </a:t>
            </a:r>
            <a:r>
              <a:rPr b="1" lang="en" sz="1100">
                <a:solidFill>
                  <a:schemeClr val="dk1"/>
                </a:solidFill>
              </a:rPr>
              <a:t>Cyclostationary Detection</a:t>
            </a:r>
            <a:endParaRPr b="1" sz="1100">
              <a:solidFill>
                <a:schemeClr val="dk1"/>
              </a:solidFill>
            </a:endParaRPr>
          </a:p>
          <a:p>
            <a:pPr indent="0" lvl="0" marL="0" rtl="0" algn="l">
              <a:lnSpc>
                <a:spcPct val="150000"/>
              </a:lnSpc>
              <a:spcBef>
                <a:spcPts val="1200"/>
              </a:spcBef>
              <a:spcAft>
                <a:spcPts val="0"/>
              </a:spcAft>
              <a:buNone/>
            </a:pPr>
            <a:r>
              <a:rPr lang="en" sz="1100">
                <a:solidFill>
                  <a:schemeClr val="dk1"/>
                </a:solidFill>
              </a:rPr>
              <a:t>           </a:t>
            </a:r>
            <a:r>
              <a:rPr lang="en" sz="1300">
                <a:solidFill>
                  <a:schemeClr val="dk1"/>
                </a:solidFill>
              </a:rPr>
              <a:t>have limitations under </a:t>
            </a:r>
            <a:r>
              <a:rPr b="1" lang="en" sz="1300">
                <a:solidFill>
                  <a:schemeClr val="dk1"/>
                </a:solidFill>
              </a:rPr>
              <a:t>noise uncertainty</a:t>
            </a:r>
            <a:r>
              <a:rPr lang="en" sz="1300">
                <a:solidFill>
                  <a:schemeClr val="dk1"/>
                </a:solidFill>
              </a:rPr>
              <a:t> and </a:t>
            </a:r>
            <a:r>
              <a:rPr b="1" lang="en" sz="1300">
                <a:solidFill>
                  <a:schemeClr val="dk1"/>
                </a:solidFill>
              </a:rPr>
              <a:t>unknown signal conditions</a:t>
            </a:r>
            <a:r>
              <a:rPr lang="en" sz="1300">
                <a:solidFill>
                  <a:schemeClr val="dk1"/>
                </a:solidFill>
              </a:rPr>
              <a:t>.</a:t>
            </a:r>
            <a:endParaRPr sz="1300">
              <a:solidFill>
                <a:schemeClr val="dk1"/>
              </a:solidFill>
            </a:endParaRPr>
          </a:p>
          <a:p>
            <a:pPr indent="0" lvl="0" marL="0" rtl="0" algn="l">
              <a:lnSpc>
                <a:spcPct val="150000"/>
              </a:lnSpc>
              <a:spcBef>
                <a:spcPts val="1200"/>
              </a:spcBef>
              <a:spcAft>
                <a:spcPts val="1200"/>
              </a:spcAft>
              <a:buNone/>
            </a:pPr>
            <a:br>
              <a:rPr lang="en" sz="1300">
                <a:solidFill>
                  <a:schemeClr val="dk1"/>
                </a:solidFill>
              </a:rPr>
            </a:br>
            <a:endParaRPr sz="1700">
              <a:solidFill>
                <a:schemeClr val="dk1"/>
              </a:solidFill>
            </a:endParaRPr>
          </a:p>
        </p:txBody>
      </p:sp>
      <p:sp>
        <p:nvSpPr>
          <p:cNvPr id="69" name="Google Shape;69;p15"/>
          <p:cNvSpPr/>
          <p:nvPr/>
        </p:nvSpPr>
        <p:spPr>
          <a:xfrm>
            <a:off x="550850" y="3159100"/>
            <a:ext cx="8249525" cy="90260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1200"/>
              </a:spcAft>
              <a:buClr>
                <a:schemeClr val="dk1"/>
              </a:buClr>
              <a:buSzPts val="1100"/>
              <a:buFont typeface="Arial"/>
              <a:buNone/>
            </a:pPr>
            <a:r>
              <a:rPr lang="en">
                <a:solidFill>
                  <a:schemeClr val="dk1"/>
                </a:solidFill>
              </a:rPr>
              <a:t>📈 </a:t>
            </a:r>
            <a:r>
              <a:rPr b="1" lang="en">
                <a:solidFill>
                  <a:schemeClr val="dk1"/>
                </a:solidFill>
              </a:rPr>
              <a:t>Clustering</a:t>
            </a:r>
            <a:r>
              <a:rPr lang="en">
                <a:solidFill>
                  <a:schemeClr val="dk1"/>
                </a:solidFill>
              </a:rPr>
              <a:t>, an unsupervised learning approach, bypasses the need for fixed thresholds, making it suitable for dynamic environments—aligning with the growing use of AI in wireless communications.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a:gradFill>
            <a:gsLst>
              <a:gs pos="0">
                <a:srgbClr val="FFC882"/>
              </a:gs>
              <a:gs pos="100000">
                <a:srgbClr val="F58E09"/>
              </a:gs>
            </a:gsLst>
            <a:lin ang="5400012" scaled="0"/>
          </a:gradFill>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None/>
            </a:pPr>
            <a:r>
              <a:rPr b="1" lang="en" sz="2366"/>
              <a:t>🧠 Key Learnings &amp; Contributions</a:t>
            </a:r>
            <a:endParaRPr b="1" sz="2366"/>
          </a:p>
          <a:p>
            <a:pPr indent="0" lvl="0" marL="0" rtl="0" algn="l">
              <a:lnSpc>
                <a:spcPct val="115000"/>
              </a:lnSpc>
              <a:spcBef>
                <a:spcPts val="1800"/>
              </a:spcBef>
              <a:spcAft>
                <a:spcPts val="0"/>
              </a:spcAft>
              <a:buNone/>
            </a:pPr>
            <a:r>
              <a:t/>
            </a:r>
            <a:endParaRPr b="1" sz="2366"/>
          </a:p>
          <a:p>
            <a:pPr indent="0" lvl="0" marL="0" rtl="0" algn="l">
              <a:spcBef>
                <a:spcPts val="400"/>
              </a:spcBef>
              <a:spcAft>
                <a:spcPts val="0"/>
              </a:spcAft>
              <a:buNone/>
            </a:pPr>
            <a:r>
              <a:t/>
            </a:r>
            <a:endParaRPr/>
          </a:p>
        </p:txBody>
      </p:sp>
      <p:sp>
        <p:nvSpPr>
          <p:cNvPr id="75" name="Google Shape;75;p16"/>
          <p:cNvSpPr txBox="1"/>
          <p:nvPr>
            <p:ph idx="1" type="body"/>
          </p:nvPr>
        </p:nvSpPr>
        <p:spPr>
          <a:xfrm>
            <a:off x="311700" y="1152475"/>
            <a:ext cx="8520600" cy="3798600"/>
          </a:xfrm>
          <a:prstGeom prst="rect">
            <a:avLst/>
          </a:prstGeom>
        </p:spPr>
        <p:txBody>
          <a:bodyPr anchorCtr="0" anchor="t" bIns="91425" lIns="91425" spcFirstLastPara="1" rIns="91425" wrap="square" tIns="91425">
            <a:normAutofit lnSpcReduction="10000"/>
          </a:bodyPr>
          <a:lstStyle/>
          <a:p>
            <a:pPr indent="-330200" lvl="0" marL="457200" rtl="0" algn="l">
              <a:spcBef>
                <a:spcPts val="1200"/>
              </a:spcBef>
              <a:spcAft>
                <a:spcPts val="0"/>
              </a:spcAft>
              <a:buClr>
                <a:schemeClr val="dk1"/>
              </a:buClr>
              <a:buSzPts val="1600"/>
              <a:buChar char="●"/>
            </a:pPr>
            <a:r>
              <a:rPr lang="en" sz="1600">
                <a:solidFill>
                  <a:schemeClr val="dk1"/>
                </a:solidFill>
              </a:rPr>
              <a:t>Built a </a:t>
            </a:r>
            <a:r>
              <a:rPr b="1" lang="en" sz="1600">
                <a:solidFill>
                  <a:schemeClr val="dk1"/>
                </a:solidFill>
              </a:rPr>
              <a:t>complete OFDM transmitter and receiver</a:t>
            </a:r>
            <a:r>
              <a:rPr lang="en" sz="1600">
                <a:solidFill>
                  <a:schemeClr val="dk1"/>
                </a:solidFill>
              </a:rPr>
              <a:t> using </a:t>
            </a:r>
            <a:r>
              <a:rPr b="1" lang="en" sz="1600">
                <a:solidFill>
                  <a:schemeClr val="dk1"/>
                </a:solidFill>
              </a:rPr>
              <a:t>custom FFT/IFFT</a:t>
            </a:r>
            <a:br>
              <a:rPr b="1" lang="en" sz="1600">
                <a:solidFill>
                  <a:schemeClr val="dk1"/>
                </a:solidFill>
              </a:rPr>
            </a:br>
            <a:endParaRPr b="1"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Implemented </a:t>
            </a:r>
            <a:r>
              <a:rPr b="1" lang="en" sz="1600">
                <a:solidFill>
                  <a:schemeClr val="dk1"/>
                </a:solidFill>
              </a:rPr>
              <a:t>KMeans-based clustering</a:t>
            </a:r>
            <a:r>
              <a:rPr lang="en" sz="1600">
                <a:solidFill>
                  <a:schemeClr val="dk1"/>
                </a:solidFill>
              </a:rPr>
              <a:t> for threshold-free signal detection</a:t>
            </a:r>
            <a:br>
              <a:rPr lang="en" sz="1600">
                <a:solidFill>
                  <a:schemeClr val="dk1"/>
                </a:solidFill>
              </a:rPr>
            </a:b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Visualized </a:t>
            </a:r>
            <a:r>
              <a:rPr b="1" lang="en" sz="1600">
                <a:solidFill>
                  <a:schemeClr val="dk1"/>
                </a:solidFill>
              </a:rPr>
              <a:t>signal energy</a:t>
            </a:r>
            <a:r>
              <a:rPr lang="en" sz="1600">
                <a:solidFill>
                  <a:schemeClr val="dk1"/>
                </a:solidFill>
              </a:rPr>
              <a:t>, </a:t>
            </a:r>
            <a:r>
              <a:rPr b="1" lang="en" sz="1600">
                <a:solidFill>
                  <a:schemeClr val="dk1"/>
                </a:solidFill>
              </a:rPr>
              <a:t>clustering output</a:t>
            </a:r>
            <a:r>
              <a:rPr lang="en" sz="1600">
                <a:solidFill>
                  <a:schemeClr val="dk1"/>
                </a:solidFill>
              </a:rPr>
              <a:t>, and </a:t>
            </a:r>
            <a:r>
              <a:rPr b="1" lang="en" sz="1600">
                <a:solidFill>
                  <a:schemeClr val="dk1"/>
                </a:solidFill>
              </a:rPr>
              <a:t>performance metrics</a:t>
            </a:r>
            <a:br>
              <a:rPr b="1" lang="en" sz="1600">
                <a:solidFill>
                  <a:schemeClr val="dk1"/>
                </a:solidFill>
              </a:rPr>
            </a:br>
            <a:endParaRPr b="1"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Evaluated system using:</a:t>
            </a:r>
            <a:br>
              <a:rPr lang="en" sz="1600">
                <a:solidFill>
                  <a:schemeClr val="dk1"/>
                </a:solidFill>
              </a:rPr>
            </a:b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 </a:t>
            </a:r>
            <a:r>
              <a:rPr b="1" lang="en" sz="1600">
                <a:solidFill>
                  <a:schemeClr val="dk1"/>
                </a:solidFill>
              </a:rPr>
              <a:t>ROC Curve</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 </a:t>
            </a:r>
            <a:r>
              <a:rPr b="1" lang="en" sz="1600">
                <a:solidFill>
                  <a:schemeClr val="dk1"/>
                </a:solidFill>
              </a:rPr>
              <a:t>Bit Error Rate (BER)</a:t>
            </a:r>
            <a:endParaRPr b="1" sz="1600">
              <a:solidFill>
                <a:schemeClr val="dk1"/>
              </a:solidFill>
            </a:endParaRPr>
          </a:p>
          <a:p>
            <a:pPr indent="0" lvl="0" marL="0" rtl="0" algn="l">
              <a:lnSpc>
                <a:spcPct val="150000"/>
              </a:lnSpc>
              <a:spcBef>
                <a:spcPts val="1200"/>
              </a:spcBef>
              <a:spcAft>
                <a:spcPts val="0"/>
              </a:spcAft>
              <a:buNone/>
            </a:pPr>
            <a:r>
              <a:t/>
            </a:r>
            <a:endParaRPr b="1" sz="1500">
              <a:solidFill>
                <a:schemeClr val="dk1"/>
              </a:solidFill>
            </a:endParaRPr>
          </a:p>
          <a:p>
            <a:pPr indent="0" lvl="0" marL="0" rtl="0" algn="l">
              <a:lnSpc>
                <a:spcPct val="150000"/>
              </a:lnSpc>
              <a:spcBef>
                <a:spcPts val="1200"/>
              </a:spcBef>
              <a:spcAft>
                <a:spcPts val="1200"/>
              </a:spcAft>
              <a:buNone/>
            </a:pPr>
            <a:r>
              <a:t/>
            </a:r>
            <a:endParaRPr sz="17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a:gradFill>
            <a:gsLst>
              <a:gs pos="0">
                <a:srgbClr val="FFC882"/>
              </a:gs>
              <a:gs pos="100000">
                <a:srgbClr val="F58E09"/>
              </a:gs>
            </a:gsLst>
            <a:lin ang="5400012" scaled="0"/>
          </a:gradFill>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None/>
            </a:pPr>
            <a:r>
              <a:rPr b="1" lang="en" sz="2333"/>
              <a:t>🎮 FFT &amp; IFFT Algorithm Explanation</a:t>
            </a:r>
            <a:endParaRPr b="1" sz="2333"/>
          </a:p>
          <a:p>
            <a:pPr indent="0" lvl="0" marL="0" rtl="0" algn="l">
              <a:lnSpc>
                <a:spcPct val="115000"/>
              </a:lnSpc>
              <a:spcBef>
                <a:spcPts val="1800"/>
              </a:spcBef>
              <a:spcAft>
                <a:spcPts val="0"/>
              </a:spcAft>
              <a:buNone/>
            </a:pPr>
            <a:r>
              <a:t/>
            </a:r>
            <a:endParaRPr b="1" sz="2366"/>
          </a:p>
          <a:p>
            <a:pPr indent="0" lvl="0" marL="0" rtl="0" algn="l">
              <a:lnSpc>
                <a:spcPct val="115000"/>
              </a:lnSpc>
              <a:spcBef>
                <a:spcPts val="1800"/>
              </a:spcBef>
              <a:spcAft>
                <a:spcPts val="0"/>
              </a:spcAft>
              <a:buNone/>
            </a:pPr>
            <a:r>
              <a:t/>
            </a:r>
            <a:endParaRPr b="1" sz="2366"/>
          </a:p>
          <a:p>
            <a:pPr indent="0" lvl="0" marL="0" rtl="0" algn="l">
              <a:spcBef>
                <a:spcPts val="400"/>
              </a:spcBef>
              <a:spcAft>
                <a:spcPts val="0"/>
              </a:spcAft>
              <a:buNone/>
            </a:pPr>
            <a:r>
              <a:t/>
            </a:r>
            <a:endParaRPr/>
          </a:p>
        </p:txBody>
      </p:sp>
      <p:sp>
        <p:nvSpPr>
          <p:cNvPr id="81" name="Google Shape;81;p17"/>
          <p:cNvSpPr txBox="1"/>
          <p:nvPr>
            <p:ph idx="1" type="body"/>
          </p:nvPr>
        </p:nvSpPr>
        <p:spPr>
          <a:xfrm>
            <a:off x="311700" y="1152475"/>
            <a:ext cx="8520600" cy="3798600"/>
          </a:xfrm>
          <a:prstGeom prst="rect">
            <a:avLst/>
          </a:prstGeom>
        </p:spPr>
        <p:txBody>
          <a:bodyPr anchorCtr="0" anchor="t" bIns="91425" lIns="91425" spcFirstLastPara="1" rIns="91425" wrap="square" tIns="91425">
            <a:normAutofit/>
          </a:bodyPr>
          <a:lstStyle/>
          <a:p>
            <a:pPr indent="-330200" lvl="0" marL="457200" rtl="0" algn="l">
              <a:spcBef>
                <a:spcPts val="1200"/>
              </a:spcBef>
              <a:spcAft>
                <a:spcPts val="0"/>
              </a:spcAft>
              <a:buClr>
                <a:schemeClr val="dk1"/>
              </a:buClr>
              <a:buSzPts val="1600"/>
              <a:buChar char="●"/>
            </a:pPr>
            <a:r>
              <a:rPr lang="en" sz="1600">
                <a:solidFill>
                  <a:schemeClr val="dk1"/>
                </a:solidFill>
              </a:rPr>
              <a:t>Following video by Reducible provides a clear and intuitive explanation of FFT and IFFT, crucial to OFDM systems:</a:t>
            </a:r>
            <a:br>
              <a:rPr lang="en" sz="1600">
                <a:solidFill>
                  <a:schemeClr val="dk1"/>
                </a:solidFill>
              </a:rPr>
            </a:br>
            <a:endParaRPr b="1" sz="1600">
              <a:solidFill>
                <a:schemeClr val="dk1"/>
              </a:solidFill>
            </a:endParaRPr>
          </a:p>
          <a:p>
            <a:pPr indent="0" lvl="0" marL="0" rtl="0" algn="l">
              <a:lnSpc>
                <a:spcPct val="150000"/>
              </a:lnSpc>
              <a:spcBef>
                <a:spcPts val="1200"/>
              </a:spcBef>
              <a:spcAft>
                <a:spcPts val="0"/>
              </a:spcAft>
              <a:buNone/>
            </a:pPr>
            <a:r>
              <a:t/>
            </a:r>
            <a:endParaRPr b="1" sz="1500">
              <a:solidFill>
                <a:schemeClr val="dk1"/>
              </a:solidFill>
            </a:endParaRPr>
          </a:p>
          <a:p>
            <a:pPr indent="0" lvl="0" marL="0" rtl="0" algn="l">
              <a:lnSpc>
                <a:spcPct val="150000"/>
              </a:lnSpc>
              <a:spcBef>
                <a:spcPts val="1200"/>
              </a:spcBef>
              <a:spcAft>
                <a:spcPts val="1200"/>
              </a:spcAft>
              <a:buNone/>
            </a:pPr>
            <a:r>
              <a:t/>
            </a:r>
            <a:endParaRPr sz="1700">
              <a:solidFill>
                <a:schemeClr val="dk1"/>
              </a:solidFill>
            </a:endParaRPr>
          </a:p>
        </p:txBody>
      </p:sp>
      <p:pic>
        <p:nvPicPr>
          <p:cNvPr descr="In this video, we take a look at one of the most beautiful algorithms ever created: the Fast Fourier Transform (FFT). This is a tricky algorithm to understand so we take a look at it in a context that we are all familiar with: polynomial multiplication. You will see how the core ideas of the FFT can be &quot;discovered&quot; through asking the right questions. The key insights that are presented in this video is that polynomial multiplication can be improved significantly by multiplying polynomials in a special value representation. The challenge that presents itself is the problem of converting a polynomial from a standard coefficient representation to value representation. &#10;&#10;We see that the FFT is an incredibly efficient recursive algorithm that performs this task, and we also discover that a slightly tweaked FFT (Inverse FFT) can also solve the reverse problem of interpolation. If this video doesn't blow your mind, I don't know what will. &#10;&#10;0:00 Introduction&#10;2:19 Polynomial Multiplication&#10;3:36 Polynomial Representation&#10;6:06 Value Representation Advantages&#10;7:07 Polynomial Multiplication Flowchart&#10;8:04 Polynomial Evaluation&#10;13:49 Which Evaluation Points?&#10;16:30 Why Nth Roots of Unity?&#10;18:28 FFT Implementation&#10;22:47 Interpolation and Inverse FFT&#10;26:49 Recap&#10;&#10;Also a subtle mistake that a commenter made me aware of -- at 26:40 instead of replacing w with (1/n * e^{-2 * pi i/ n}), the actual right way to do this is by taking the final output of the IFFT at the end of the recursion and dividing by n. &#10;&#10;So the full change is w = e^{-2 pi i / n} &#10;And then somewhere outside the scope of the IFFT function ifft_result = 1/n * IFFT(values)&#10;&#10;The treatment of the FFT in this video is inspired by several well known references, mainly Introduction to Algorithms (Cormen et al.) and Algorithms (Papadimitriou et al.).&#10;&#10;Support: https://www.patreon.com/reducible&#10;&#10;This video wouldn't be possible without the open source manim library created by 3blue1brown: https://github.com/3b1b/manim&#10;&#10;Here is link to the repository that contains the code used to generate the animations in this video: https://github.com/nipunramk/Reducible&#10;&#10;Elegant proof that the matrix used in the proof that (d + 1) points uniquely define a degree d polynomial is invertible: https://math.stackexchange.com/questions/426932/why-are-vandermonde-matrices-invertible&#10;&#10;Music:&#10;Lift Motif by Kevin MacLeod is licensed under a Creative Commons Attribution license (https://creativecommons.org/licenses/...)&#10;Source: http://incompetech.com/music/royalty-...&#10;Artist: http://incompetech.com/&#10;&#10;All other music by Aakash Gandhi&#10;&#10;SVG Attributions:&#10;Earth: Designed by Flat Icons from www.flaticon.com, CC BY 4.0 https://creativecommons.org/licenses/by/4.0, via Wikimedia Commons&#10;GPS: Icons made by https://www.flaticon.com/authors/pause08 from https://www.flaticon.com/&#10;Wireless Comms: Design inspired by https://svgsilh.com/image/297434.html" id="82" name="Google Shape;82;p17" title="The Fast Fourier Transform (FFT): Most Ingenious Algorithm Ever?">
            <a:hlinkClick r:id="rId3"/>
          </p:cNvPr>
          <p:cNvPicPr preferRelativeResize="0"/>
          <p:nvPr/>
        </p:nvPicPr>
        <p:blipFill>
          <a:blip r:embed="rId4">
            <a:alphaModFix/>
          </a:blip>
          <a:stretch>
            <a:fillRect/>
          </a:stretch>
        </p:blipFill>
        <p:spPr>
          <a:xfrm>
            <a:off x="2002412" y="1970300"/>
            <a:ext cx="5139175" cy="2890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a:gradFill>
            <a:gsLst>
              <a:gs pos="0">
                <a:srgbClr val="FFC882"/>
              </a:gs>
              <a:gs pos="100000">
                <a:srgbClr val="F58E09"/>
              </a:gs>
            </a:gsLst>
            <a:lin ang="5400012" scaled="0"/>
          </a:gradFill>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120"/>
              <a:t>FFT and IFFT algorithm from Scratch</a:t>
            </a:r>
            <a:endParaRPr b="1" sz="2120"/>
          </a:p>
        </p:txBody>
      </p:sp>
      <p:pic>
        <p:nvPicPr>
          <p:cNvPr id="88" name="Google Shape;88;p18"/>
          <p:cNvPicPr preferRelativeResize="0"/>
          <p:nvPr/>
        </p:nvPicPr>
        <p:blipFill>
          <a:blip r:embed="rId3">
            <a:alphaModFix/>
          </a:blip>
          <a:stretch>
            <a:fillRect/>
          </a:stretch>
        </p:blipFill>
        <p:spPr>
          <a:xfrm>
            <a:off x="311700" y="1226600"/>
            <a:ext cx="5378938" cy="1901700"/>
          </a:xfrm>
          <a:prstGeom prst="rect">
            <a:avLst/>
          </a:prstGeom>
          <a:noFill/>
          <a:ln>
            <a:noFill/>
          </a:ln>
        </p:spPr>
      </p:pic>
      <p:sp>
        <p:nvSpPr>
          <p:cNvPr id="89" name="Google Shape;89;p18"/>
          <p:cNvSpPr/>
          <p:nvPr/>
        </p:nvSpPr>
        <p:spPr>
          <a:xfrm>
            <a:off x="5245000" y="2814675"/>
            <a:ext cx="3537900" cy="1901700"/>
          </a:xfrm>
          <a:prstGeom prst="roundRect">
            <a:avLst>
              <a:gd fmla="val 16667" name="adj"/>
            </a:avLst>
          </a:prstGeom>
          <a:gradFill>
            <a:gsLst>
              <a:gs pos="0">
                <a:srgbClr val="DFEAFB"/>
              </a:gs>
              <a:gs pos="100000">
                <a:srgbClr val="6E9CE7"/>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We know that the fourier transform using this method take O(N2) time complexity.</a:t>
            </a:r>
            <a:endParaRPr/>
          </a:p>
          <a:p>
            <a:pPr indent="0" lvl="0" marL="0" rtl="0" algn="ctr">
              <a:spcBef>
                <a:spcPts val="0"/>
              </a:spcBef>
              <a:spcAft>
                <a:spcPts val="0"/>
              </a:spcAft>
              <a:buNone/>
            </a:pPr>
            <a:r>
              <a:rPr lang="en"/>
              <a:t>But, in FFT and IFFT algorithm we reduce this complexity to O(NlogN).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a:gradFill>
            <a:gsLst>
              <a:gs pos="0">
                <a:srgbClr val="FFC882"/>
              </a:gs>
              <a:gs pos="100000">
                <a:srgbClr val="F58E09"/>
              </a:gs>
            </a:gsLst>
            <a:lin ang="5400012" scaled="0"/>
          </a:gradFill>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6698"/>
              <a:buFont typeface="Arial"/>
              <a:buNone/>
            </a:pPr>
            <a:r>
              <a:rPr b="1" lang="en" sz="2120"/>
              <a:t>FFT and IFFT algorithm from Scratch</a:t>
            </a:r>
            <a:endParaRPr b="1" sz="2120"/>
          </a:p>
          <a:p>
            <a:pPr indent="0" lvl="0" marL="0" rtl="0" algn="l">
              <a:spcBef>
                <a:spcPts val="0"/>
              </a:spcBef>
              <a:spcAft>
                <a:spcPts val="0"/>
              </a:spcAft>
              <a:buNone/>
            </a:pPr>
            <a:r>
              <a:t/>
            </a:r>
            <a:endParaRPr/>
          </a:p>
        </p:txBody>
      </p:sp>
      <p:pic>
        <p:nvPicPr>
          <p:cNvPr id="95" name="Google Shape;95;p19"/>
          <p:cNvPicPr preferRelativeResize="0"/>
          <p:nvPr/>
        </p:nvPicPr>
        <p:blipFill>
          <a:blip r:embed="rId3">
            <a:alphaModFix/>
          </a:blip>
          <a:stretch>
            <a:fillRect/>
          </a:stretch>
        </p:blipFill>
        <p:spPr>
          <a:xfrm>
            <a:off x="311697" y="1080250"/>
            <a:ext cx="4288074" cy="3940600"/>
          </a:xfrm>
          <a:prstGeom prst="rect">
            <a:avLst/>
          </a:prstGeom>
          <a:noFill/>
          <a:ln>
            <a:noFill/>
          </a:ln>
        </p:spPr>
      </p:pic>
      <p:pic>
        <p:nvPicPr>
          <p:cNvPr id="96" name="Google Shape;96;p19"/>
          <p:cNvPicPr preferRelativeResize="0"/>
          <p:nvPr/>
        </p:nvPicPr>
        <p:blipFill>
          <a:blip r:embed="rId4">
            <a:alphaModFix/>
          </a:blip>
          <a:stretch>
            <a:fillRect/>
          </a:stretch>
        </p:blipFill>
        <p:spPr>
          <a:xfrm>
            <a:off x="4819825" y="1080250"/>
            <a:ext cx="4012482" cy="3940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a:gradFill>
            <a:gsLst>
              <a:gs pos="0">
                <a:srgbClr val="FFC882"/>
              </a:gs>
              <a:gs pos="100000">
                <a:srgbClr val="F58E09"/>
              </a:gs>
            </a:gsLst>
            <a:lin ang="5400012" scaled="0"/>
          </a:gradFill>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48768"/>
              <a:buFont typeface="Arial"/>
              <a:buNone/>
            </a:pPr>
            <a:r>
              <a:rPr b="1" lang="en" sz="2255"/>
              <a:t>📡 OFDM System Overview</a:t>
            </a:r>
            <a:endParaRPr b="1" sz="2255"/>
          </a:p>
          <a:p>
            <a:pPr indent="0" lvl="0" marL="0" rtl="0" algn="l">
              <a:spcBef>
                <a:spcPts val="400"/>
              </a:spcBef>
              <a:spcAft>
                <a:spcPts val="0"/>
              </a:spcAft>
              <a:buNone/>
            </a:pPr>
            <a:r>
              <a:t/>
            </a:r>
            <a:endParaRPr/>
          </a:p>
        </p:txBody>
      </p:sp>
      <p:pic>
        <p:nvPicPr>
          <p:cNvPr id="102" name="Google Shape;102;p20"/>
          <p:cNvPicPr preferRelativeResize="0"/>
          <p:nvPr/>
        </p:nvPicPr>
        <p:blipFill>
          <a:blip r:embed="rId3">
            <a:alphaModFix/>
          </a:blip>
          <a:stretch>
            <a:fillRect/>
          </a:stretch>
        </p:blipFill>
        <p:spPr>
          <a:xfrm>
            <a:off x="311700" y="1100463"/>
            <a:ext cx="8096250" cy="2562225"/>
          </a:xfrm>
          <a:prstGeom prst="rect">
            <a:avLst/>
          </a:prstGeom>
          <a:noFill/>
          <a:ln>
            <a:noFill/>
          </a:ln>
        </p:spPr>
      </p:pic>
      <p:sp>
        <p:nvSpPr>
          <p:cNvPr id="103" name="Google Shape;103;p20"/>
          <p:cNvSpPr txBox="1"/>
          <p:nvPr/>
        </p:nvSpPr>
        <p:spPr>
          <a:xfrm>
            <a:off x="570600" y="3662700"/>
            <a:ext cx="8002800" cy="9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Reference : </a:t>
            </a:r>
            <a:r>
              <a:rPr lang="en" sz="1800" u="sng">
                <a:solidFill>
                  <a:schemeClr val="hlink"/>
                </a:solidFill>
                <a:hlinkClick r:id="rId4"/>
              </a:rPr>
              <a:t>https://www.researchgate.net/figure/Transmitter-and-Receiver-architecture-of-OFDM_fig2_325283793</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a:gradFill>
            <a:gsLst>
              <a:gs pos="0">
                <a:srgbClr val="FFC882"/>
              </a:gs>
              <a:gs pos="100000">
                <a:srgbClr val="F58E09"/>
              </a:gs>
            </a:gsLst>
            <a:lin ang="5400012" scaled="0"/>
          </a:gradFill>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None/>
            </a:pPr>
            <a:r>
              <a:rPr b="1" lang="en" sz="2255"/>
              <a:t>Framework</a:t>
            </a:r>
            <a:endParaRPr b="1" sz="2255"/>
          </a:p>
          <a:p>
            <a:pPr indent="0" lvl="0" marL="0" rtl="0" algn="l">
              <a:spcBef>
                <a:spcPts val="400"/>
              </a:spcBef>
              <a:spcAft>
                <a:spcPts val="0"/>
              </a:spcAft>
              <a:buNone/>
            </a:pPr>
            <a:r>
              <a:t/>
            </a:r>
            <a:endParaRPr/>
          </a:p>
        </p:txBody>
      </p:sp>
      <p:pic>
        <p:nvPicPr>
          <p:cNvPr id="109" name="Google Shape;109;p21"/>
          <p:cNvPicPr preferRelativeResize="0"/>
          <p:nvPr/>
        </p:nvPicPr>
        <p:blipFill>
          <a:blip r:embed="rId3">
            <a:alphaModFix/>
          </a:blip>
          <a:stretch>
            <a:fillRect/>
          </a:stretch>
        </p:blipFill>
        <p:spPr>
          <a:xfrm>
            <a:off x="311700" y="1133150"/>
            <a:ext cx="8520600" cy="37202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