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8" r:id="rId9"/>
    <p:sldId id="265" r:id="rId10"/>
    <p:sldId id="2146847057" r:id="rId11"/>
    <p:sldId id="2146847066" r:id="rId12"/>
    <p:sldId id="2146847060" r:id="rId13"/>
    <p:sldId id="2146847062" r:id="rId14"/>
    <p:sldId id="2146847061" r:id="rId15"/>
    <p:sldId id="2146847055"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lumMod val="75000"/>
                  </a:schemeClr>
                </a:solidFill>
                <a:latin typeface="Arial"/>
                <a:cs typeface="Arial"/>
              </a:rPr>
              <a:t>College Admission Agent (RAG-based)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Harsh Ranjan</a:t>
            </a:r>
          </a:p>
          <a:p>
            <a:r>
              <a:rPr lang="en-US" sz="2000" b="1" dirty="0">
                <a:solidFill>
                  <a:schemeClr val="accent1">
                    <a:lumMod val="75000"/>
                  </a:schemeClr>
                </a:solidFill>
                <a:latin typeface="Arial"/>
                <a:cs typeface="Arial"/>
              </a:rPr>
              <a:t>College Name &amp; Department : Chandigarh University, BE-Computer Science &amp;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pPr marL="305435" indent="-305435"/>
            <a:r>
              <a:rPr lang="en-US" sz="2800" dirty="0"/>
              <a:t>The </a:t>
            </a:r>
            <a:r>
              <a:rPr lang="en-US" sz="2800" b="1" dirty="0"/>
              <a:t>College Admission Agent</a:t>
            </a:r>
            <a:r>
              <a:rPr lang="en-US" sz="2800" dirty="0"/>
              <a:t> successfully automates admission-related queries, providing </a:t>
            </a:r>
            <a:r>
              <a:rPr lang="en-US" sz="2800" b="1" dirty="0"/>
              <a:t>instant, accurate, and user-friendly responses</a:t>
            </a:r>
            <a:r>
              <a:rPr lang="en-US" sz="2800" dirty="0"/>
              <a:t> using </a:t>
            </a:r>
            <a:r>
              <a:rPr lang="en-US" sz="2800" b="1" dirty="0"/>
              <a:t>RAG and AI-powered conversation</a:t>
            </a:r>
            <a:r>
              <a:rPr lang="en-US" sz="2800" dirty="0"/>
              <a:t>.</a:t>
            </a:r>
          </a:p>
          <a:p>
            <a:pPr marL="305435" indent="-305435"/>
            <a:r>
              <a:rPr lang="en-US" sz="2800" dirty="0"/>
              <a:t>The system </a:t>
            </a:r>
            <a:r>
              <a:rPr lang="en-US" sz="2800" b="1" dirty="0"/>
              <a:t>reduces manual workload</a:t>
            </a:r>
            <a:r>
              <a:rPr lang="en-US" sz="2800" dirty="0"/>
              <a:t> for admission offices, </a:t>
            </a:r>
            <a:r>
              <a:rPr lang="en-US" sz="2800" b="1" dirty="0"/>
              <a:t>improves applicant experience</a:t>
            </a:r>
            <a:r>
              <a:rPr lang="en-US" sz="2800" dirty="0"/>
              <a:t>, and ensures </a:t>
            </a:r>
            <a:r>
              <a:rPr lang="en-US" sz="2800" b="1" dirty="0"/>
              <a:t>faster access to critical information</a:t>
            </a:r>
            <a:r>
              <a:rPr lang="en-US" sz="2800" dirty="0"/>
              <a:t> like eligibility, fees, and deadlines.</a:t>
            </a:r>
          </a:p>
          <a:p>
            <a:pPr marL="305435" indent="-305435"/>
            <a:r>
              <a:rPr lang="en-US" sz="2800" dirty="0"/>
              <a:t>With </a:t>
            </a:r>
            <a:r>
              <a:rPr lang="en-US" sz="2800" b="1" dirty="0"/>
              <a:t>scalability and future enhancements</a:t>
            </a:r>
            <a:r>
              <a:rPr lang="en-US" sz="2800" dirty="0"/>
              <a:t> such as multi-language support, voice interaction, and multi-institution coverage, the agent can evolve into a </a:t>
            </a:r>
            <a:r>
              <a:rPr lang="en-US" sz="2800" b="1" dirty="0"/>
              <a:t>comprehensive, next-generation admission assistant</a:t>
            </a:r>
            <a:r>
              <a:rPr lang="en-US" sz="2800" dirty="0"/>
              <a:t>.</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https://github.com/harshranjan0522/College-Admission-Agent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Multi-Language and Voice Support</a:t>
            </a:r>
          </a:p>
          <a:p>
            <a:pPr marL="305435" indent="-305435"/>
            <a:r>
              <a:rPr lang="en-IN" sz="2800" dirty="0"/>
              <a:t>Integration with Real-Time Portals</a:t>
            </a:r>
          </a:p>
          <a:p>
            <a:pPr marL="305435" indent="-305435"/>
            <a:r>
              <a:rPr lang="en-IN" sz="2800" dirty="0"/>
              <a:t>Multi-Institution and Regional Expansion</a:t>
            </a:r>
          </a:p>
          <a:p>
            <a:pPr marL="305435" indent="-305435"/>
            <a:r>
              <a:rPr lang="en-IN" sz="2800" dirty="0"/>
              <a:t>AI Enhancements and Personalization</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33BF748B-44D0-441C-3A33-0718CEAB07F7}"/>
              </a:ext>
            </a:extLst>
          </p:cNvPr>
          <p:cNvPicPr>
            <a:picLocks noChangeAspect="1"/>
          </p:cNvPicPr>
          <p:nvPr/>
        </p:nvPicPr>
        <p:blipFill>
          <a:blip r:embed="rId2"/>
          <a:stretch>
            <a:fillRect/>
          </a:stretch>
        </p:blipFill>
        <p:spPr>
          <a:xfrm>
            <a:off x="792656" y="1908483"/>
            <a:ext cx="3386164" cy="2520903"/>
          </a:xfrm>
          <a:prstGeom prst="rect">
            <a:avLst/>
          </a:prstGeom>
        </p:spPr>
      </p:pic>
      <p:pic>
        <p:nvPicPr>
          <p:cNvPr id="9" name="Picture 8">
            <a:extLst>
              <a:ext uri="{FF2B5EF4-FFF2-40B4-BE49-F238E27FC236}">
                <a16:creationId xmlns:a16="http://schemas.microsoft.com/office/drawing/2014/main" id="{BA2469C9-659B-2F3D-6DB4-9E2B4EF9B436}"/>
              </a:ext>
            </a:extLst>
          </p:cNvPr>
          <p:cNvPicPr>
            <a:picLocks noChangeAspect="1"/>
          </p:cNvPicPr>
          <p:nvPr/>
        </p:nvPicPr>
        <p:blipFill>
          <a:blip r:embed="rId3"/>
          <a:stretch>
            <a:fillRect/>
          </a:stretch>
        </p:blipFill>
        <p:spPr>
          <a:xfrm>
            <a:off x="4357861" y="1908484"/>
            <a:ext cx="3459500" cy="2520903"/>
          </a:xfrm>
          <a:prstGeom prst="rect">
            <a:avLst/>
          </a:prstGeom>
        </p:spPr>
      </p:pic>
      <p:pic>
        <p:nvPicPr>
          <p:cNvPr id="11" name="Picture 10">
            <a:extLst>
              <a:ext uri="{FF2B5EF4-FFF2-40B4-BE49-F238E27FC236}">
                <a16:creationId xmlns:a16="http://schemas.microsoft.com/office/drawing/2014/main" id="{16A785D8-3FCA-8121-77A0-19D53123B7F3}"/>
              </a:ext>
            </a:extLst>
          </p:cNvPr>
          <p:cNvPicPr>
            <a:picLocks noChangeAspect="1"/>
          </p:cNvPicPr>
          <p:nvPr/>
        </p:nvPicPr>
        <p:blipFill>
          <a:blip r:embed="rId4"/>
          <a:stretch>
            <a:fillRect/>
          </a:stretch>
        </p:blipFill>
        <p:spPr>
          <a:xfrm>
            <a:off x="7894040" y="1940807"/>
            <a:ext cx="4052975" cy="245625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5625" y="1631914"/>
            <a:ext cx="11029615" cy="4673324"/>
          </a:xfrm>
        </p:spPr>
        <p:txBody>
          <a:bodyPr>
            <a:normAutofit fontScale="92500" lnSpcReduction="20000"/>
          </a:bodyPr>
          <a:lstStyle/>
          <a:p>
            <a:pPr marL="0" indent="0">
              <a:buNone/>
            </a:pPr>
            <a:r>
              <a:rPr lang="en-US" sz="2800" dirty="0"/>
              <a:t>The college admission process is often filled with repetitive queries from prospective students about eligibility criteria, available courses, fee structures, and important deadlines. These inquiries are typically handled through phone calls, emails, or in-person visits, which demand significant administrative effort and can lead to delays in responses, resulting in a frustrating and inefficient experience for applicants.</a:t>
            </a:r>
          </a:p>
          <a:p>
            <a:pPr marL="0" indent="0">
              <a:buNone/>
            </a:pPr>
            <a:r>
              <a:rPr lang="en-IN" sz="2800" dirty="0"/>
              <a:t>Proposed Solution: </a:t>
            </a:r>
            <a:r>
              <a:rPr lang="en-US" sz="2800" dirty="0"/>
              <a:t>The proposed system provides instant and accurate admission-related responses using RAG and AI-powered conversation. It retrieves details like eligibility, fees, courses, and deadlines, processes queries through a RAG-based agent with IBM Granite, and delivers concise answers via a web or chatbot interface on IBM Cloud Lite. The system is tested with sample queries for accuracy, speed, and reliability.</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b="1" dirty="0"/>
              <a:t>Instant Query Resolution</a:t>
            </a:r>
            <a:r>
              <a:rPr lang="en-US" sz="2800" dirty="0"/>
              <a:t> – Provides answers to admission-related questions in </a:t>
            </a:r>
            <a:r>
              <a:rPr lang="en-US" sz="2800" b="1" dirty="0"/>
              <a:t>seconds</a:t>
            </a:r>
            <a:r>
              <a:rPr lang="en-US" sz="2800" dirty="0"/>
              <a:t>, reducing manual effort.</a:t>
            </a:r>
          </a:p>
          <a:p>
            <a:pPr marL="0" indent="0">
              <a:buNone/>
            </a:pPr>
            <a:r>
              <a:rPr lang="en-US" sz="2800" b="1" dirty="0"/>
              <a:t>AI-Powered Conversational Experience</a:t>
            </a:r>
            <a:r>
              <a:rPr lang="en-US" sz="2800" dirty="0"/>
              <a:t> – Uses </a:t>
            </a:r>
            <a:r>
              <a:rPr lang="en-US" sz="2800" b="1" dirty="0"/>
              <a:t>RAG with IBM Granite</a:t>
            </a:r>
            <a:r>
              <a:rPr lang="en-US" sz="2800" dirty="0"/>
              <a:t> to deliver </a:t>
            </a:r>
            <a:r>
              <a:rPr lang="en-US" sz="2800" b="1" dirty="0"/>
              <a:t>human-like, context-aware responses</a:t>
            </a:r>
            <a:r>
              <a:rPr lang="en-US" sz="2800" dirty="0"/>
              <a:t>.</a:t>
            </a:r>
          </a:p>
          <a:p>
            <a:pPr marL="0" indent="0">
              <a:buNone/>
            </a:pPr>
            <a:r>
              <a:rPr lang="en-US" sz="2800" b="1" dirty="0"/>
              <a:t>Customizable Knowledge Base</a:t>
            </a:r>
            <a:r>
              <a:rPr lang="en-US" sz="2800" dirty="0"/>
              <a:t> – Admission staff can </a:t>
            </a:r>
            <a:r>
              <a:rPr lang="en-US" sz="2800" b="1" dirty="0"/>
              <a:t>update data easily</a:t>
            </a:r>
            <a:r>
              <a:rPr lang="en-US" sz="2800" dirty="0"/>
              <a:t> without modifying the core system.</a:t>
            </a:r>
          </a:p>
          <a:p>
            <a:pPr marL="0" indent="0">
              <a:buNone/>
            </a:pPr>
            <a:r>
              <a:rPr lang="en-US" sz="2800" b="1" dirty="0"/>
              <a:t>Time &amp; Effort Saver</a:t>
            </a:r>
            <a:r>
              <a:rPr lang="en-US" sz="2800" dirty="0"/>
              <a:t> – </a:t>
            </a:r>
            <a:r>
              <a:rPr lang="en-US" sz="2800" b="1" dirty="0"/>
              <a:t>Reduces repetitive queries</a:t>
            </a:r>
            <a:r>
              <a:rPr lang="en-US" sz="2800" dirty="0"/>
              <a:t> for admission offices, improving operational efficiency.</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p>
          <a:p>
            <a:pPr marL="305435" indent="-305435"/>
            <a:r>
              <a:rPr lang="en-IN" sz="2800" dirty="0">
                <a:latin typeface="Calibri"/>
                <a:ea typeface="+mn-lt"/>
                <a:cs typeface="+mn-lt"/>
              </a:rPr>
              <a:t>Students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1688F26-1C4E-315C-D550-89DFDD91F855}"/>
              </a:ext>
            </a:extLst>
          </p:cNvPr>
          <p:cNvPicPr>
            <a:picLocks noChangeAspect="1"/>
          </p:cNvPicPr>
          <p:nvPr/>
        </p:nvPicPr>
        <p:blipFill>
          <a:blip r:embed="rId2"/>
          <a:stretch>
            <a:fillRect/>
          </a:stretch>
        </p:blipFill>
        <p:spPr>
          <a:xfrm>
            <a:off x="661082" y="1426127"/>
            <a:ext cx="5128642" cy="4802697"/>
          </a:xfrm>
          <a:prstGeom prst="rect">
            <a:avLst/>
          </a:prstGeom>
        </p:spPr>
      </p:pic>
      <p:pic>
        <p:nvPicPr>
          <p:cNvPr id="7" name="Picture 6">
            <a:extLst>
              <a:ext uri="{FF2B5EF4-FFF2-40B4-BE49-F238E27FC236}">
                <a16:creationId xmlns:a16="http://schemas.microsoft.com/office/drawing/2014/main" id="{44D73580-F2F7-4A93-B7AA-5651B4EE1591}"/>
              </a:ext>
            </a:extLst>
          </p:cNvPr>
          <p:cNvPicPr>
            <a:picLocks noChangeAspect="1"/>
          </p:cNvPicPr>
          <p:nvPr/>
        </p:nvPicPr>
        <p:blipFill>
          <a:blip r:embed="rId3"/>
          <a:stretch>
            <a:fillRect/>
          </a:stretch>
        </p:blipFill>
        <p:spPr>
          <a:xfrm>
            <a:off x="6317449" y="1764652"/>
            <a:ext cx="3872402" cy="43911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2498D0EF-2DD4-59E0-A285-92534DCC9ECD}"/>
              </a:ext>
            </a:extLst>
          </p:cNvPr>
          <p:cNvPicPr>
            <a:picLocks noChangeAspect="1"/>
          </p:cNvPicPr>
          <p:nvPr/>
        </p:nvPicPr>
        <p:blipFill>
          <a:blip r:embed="rId2"/>
          <a:stretch>
            <a:fillRect/>
          </a:stretch>
        </p:blipFill>
        <p:spPr>
          <a:xfrm>
            <a:off x="581192" y="1232452"/>
            <a:ext cx="4978937" cy="5617061"/>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425</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College Admission Agent (RAG-based)</vt:lpstr>
      <vt:lpstr>OUTLINE</vt:lpstr>
      <vt:lpstr>Problem Statement</vt:lpstr>
      <vt:lpstr>Technology  used</vt:lpstr>
      <vt:lpstr>IBM cloud services used</vt:lpstr>
      <vt:lpstr>Wow factors</vt:lpstr>
      <vt:lpstr>End users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 Ranjan</cp:lastModifiedBy>
  <cp:revision>143</cp:revision>
  <dcterms:created xsi:type="dcterms:W3CDTF">2021-05-26T16:50:10Z</dcterms:created>
  <dcterms:modified xsi:type="dcterms:W3CDTF">2025-07-31T19:11:16Z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