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2" r:id="rId10"/>
    <p:sldId id="27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Medium" panose="00000600000000000000" pitchFamily="2" charset="0"/>
      <p:regular r:id="rId18"/>
    </p:embeddedFont>
    <p:embeddedFont>
      <p:font typeface="Poppins Medium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c.org/wps/wcm/connect/dcf9d09d-68ad-4e54-b9b7-614c143735fb/Financing+India%E2%80%99s+MSMEs+-+Estimation+of+Debt+Requirement+of+MSMEs+in+India.pdf?MOD=AJPERES&amp;CVID=my3Cmzl" TargetMode="External"/><Relationship Id="rId2" Type="http://schemas.openxmlformats.org/officeDocument/2006/relationships/hyperlink" Target="https://www.evoma.com/business-centre/sme-sector-in-india-statistics-trends-reports/#:~:text=Number%20of%20SMEs%20in%20India,only%20to%20the%20agricultural%20secto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58400" y="1647174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538968" y="2031862"/>
            <a:ext cx="11330431" cy="6472287"/>
            <a:chOff x="0" y="0"/>
            <a:chExt cx="15107241" cy="8629716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4915988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10B5BF"/>
                  </a:solidFill>
                  <a:latin typeface="Poppins Medium"/>
                </a:rPr>
                <a:t>Information Guide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27964"/>
              <a:ext cx="15107241" cy="5310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 dirty="0">
                  <a:solidFill>
                    <a:srgbClr val="FFFFFF"/>
                  </a:solidFill>
                  <a:latin typeface="Poppins Medium Bold"/>
                </a:rPr>
                <a:t>PAY ROZANA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06992"/>
              <a:ext cx="1510724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"/>
                </a:rPr>
                <a:t>A NEW WAY TO TAKE AND PAY LOANS FOR SMALL BUSINESSES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647700"/>
            <a:ext cx="1553623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Poppins Medium Bold"/>
              </a:rPr>
              <a:t>SOURCES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78834" y="3627650"/>
            <a:ext cx="228795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E386D-3BC3-FAEA-29C7-A50EBE0410B3}"/>
              </a:ext>
            </a:extLst>
          </p:cNvPr>
          <p:cNvSpPr txBox="1"/>
          <p:nvPr/>
        </p:nvSpPr>
        <p:spPr>
          <a:xfrm>
            <a:off x="1219200" y="2400300"/>
            <a:ext cx="12801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https://www.evoma.com/business-centre/sme-sector-in-india-statistics-trends-reports/#:~:text=Number%20of%20SMEs%20in%20India,only%20to%20the%20agricultural%20sector</a:t>
            </a:r>
            <a:endParaRPr lang="en-US" sz="28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https://www.ifc.org/wps/wcm/connect/dcf9d09d-68ad-4e54-b9b7-614c143735fb/Financing+India%E2%80%99s+MSMEs+-+Estimation+of+Debt+Requirement+of+MSMEs+in+India.pdf?MOD=AJPERES&amp;CVID=my3Cmzl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5400" y="2171700"/>
            <a:ext cx="5172523" cy="39569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47199" y="395346"/>
            <a:ext cx="11793603" cy="12269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82"/>
              </a:lnSpc>
            </a:pPr>
            <a:r>
              <a:rPr lang="en-US" sz="12151">
                <a:solidFill>
                  <a:srgbClr val="FFFFFF"/>
                </a:solidFill>
                <a:latin typeface="Poppins Medium Bold"/>
              </a:rPr>
              <a:t>GROUP MEMBERS</a:t>
            </a:r>
          </a:p>
          <a:p>
            <a:pPr algn="ctr">
              <a:lnSpc>
                <a:spcPts val="14582"/>
              </a:lnSpc>
            </a:pPr>
            <a:endParaRPr lang="en-US" sz="12151">
              <a:solidFill>
                <a:srgbClr val="FFFFFF"/>
              </a:solidFill>
              <a:latin typeface="Poppins Medium Bold"/>
            </a:endParaRPr>
          </a:p>
          <a:p>
            <a:pPr algn="ctr">
              <a:lnSpc>
                <a:spcPts val="5955"/>
              </a:lnSpc>
            </a:pPr>
            <a:r>
              <a:rPr lang="en-US" sz="4963">
                <a:solidFill>
                  <a:srgbClr val="FFFFFF"/>
                </a:solidFill>
                <a:latin typeface="Poppins Medium Bold"/>
              </a:rPr>
              <a:t>Anurag Gupta 20BCE10375</a:t>
            </a:r>
          </a:p>
          <a:p>
            <a:pPr algn="ctr">
              <a:lnSpc>
                <a:spcPts val="5955"/>
              </a:lnSpc>
            </a:pPr>
            <a:r>
              <a:rPr lang="en-US" sz="4963">
                <a:solidFill>
                  <a:srgbClr val="FFFFFF"/>
                </a:solidFill>
                <a:latin typeface="Poppins Medium Bold"/>
              </a:rPr>
              <a:t>Harsh Raoka 20BAI10180</a:t>
            </a:r>
          </a:p>
          <a:p>
            <a:pPr algn="ctr">
              <a:lnSpc>
                <a:spcPts val="5955"/>
              </a:lnSpc>
            </a:pPr>
            <a:r>
              <a:rPr lang="en-US" sz="4963">
                <a:solidFill>
                  <a:srgbClr val="FFFFFF"/>
                </a:solidFill>
                <a:latin typeface="Poppins Medium Bold"/>
              </a:rPr>
              <a:t>Prabhash Bhajani 20BCE10461</a:t>
            </a:r>
          </a:p>
          <a:p>
            <a:pPr algn="ctr">
              <a:lnSpc>
                <a:spcPts val="5955"/>
              </a:lnSpc>
            </a:pPr>
            <a:endParaRPr lang="en-US" sz="4963">
              <a:solidFill>
                <a:srgbClr val="FFFFFF"/>
              </a:solidFill>
              <a:latin typeface="Poppins Medium Bold"/>
            </a:endParaRPr>
          </a:p>
          <a:p>
            <a:pPr algn="ctr">
              <a:lnSpc>
                <a:spcPts val="14582"/>
              </a:lnSpc>
            </a:pPr>
            <a:endParaRPr lang="en-US" sz="4963">
              <a:solidFill>
                <a:srgbClr val="FFFFFF"/>
              </a:solidFill>
              <a:latin typeface="Poppins Medium Bold"/>
            </a:endParaRPr>
          </a:p>
          <a:p>
            <a:pPr algn="ctr">
              <a:lnSpc>
                <a:spcPts val="14582"/>
              </a:lnSpc>
            </a:pPr>
            <a:endParaRPr lang="en-US" sz="4963">
              <a:solidFill>
                <a:srgbClr val="FFFFFF"/>
              </a:solidFill>
              <a:latin typeface="Poppins Medium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13130" y="1328132"/>
            <a:ext cx="1901285" cy="670056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38300" y="1694119"/>
            <a:ext cx="6077873" cy="5207358"/>
            <a:chOff x="0" y="0"/>
            <a:chExt cx="8103830" cy="6943143"/>
          </a:xfrm>
        </p:grpSpPr>
        <p:sp>
          <p:nvSpPr>
            <p:cNvPr id="4" name="TextBox 4"/>
            <p:cNvSpPr txBox="1"/>
            <p:nvPr/>
          </p:nvSpPr>
          <p:spPr>
            <a:xfrm>
              <a:off x="0" y="6324018"/>
              <a:ext cx="810383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CONTENTS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103830" cy="548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Poppins Medium Bold"/>
                </a:rPr>
                <a:t>PAY ROZANA Explained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62302" y="1892317"/>
            <a:ext cx="5887373" cy="6700564"/>
            <a:chOff x="0" y="-57150"/>
            <a:chExt cx="7849830" cy="9255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784983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Poppins Light"/>
                </a:rPr>
                <a:t>PROBLEM STATEMENT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106948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682613"/>
              <a:ext cx="784983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</a:rPr>
                <a:t>OUR IDEA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846712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422377"/>
              <a:ext cx="784983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Poppins Light"/>
                </a:rPr>
                <a:t>HOW WILL IT SOLVE THE PROBLEM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4586475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5162140"/>
              <a:ext cx="784983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Poppins Light"/>
                </a:rPr>
                <a:t>REVENUE STREAMS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6326238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6901903"/>
              <a:ext cx="784983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641667"/>
              <a:ext cx="7849830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endParaRPr/>
            </a:p>
          </p:txBody>
        </p:sp>
      </p:grpSp>
      <p:sp>
        <p:nvSpPr>
          <p:cNvPr id="22" name="AutoShape 10">
            <a:extLst>
              <a:ext uri="{FF2B5EF4-FFF2-40B4-BE49-F238E27FC236}">
                <a16:creationId xmlns:a16="http://schemas.microsoft.com/office/drawing/2014/main" id="{7363BAD8-CCA9-95C3-0E5D-74FE76BD3EF7}"/>
              </a:ext>
            </a:extLst>
          </p:cNvPr>
          <p:cNvSpPr/>
          <p:nvPr/>
        </p:nvSpPr>
        <p:spPr>
          <a:xfrm>
            <a:off x="10562301" y="7658100"/>
            <a:ext cx="5887373" cy="0"/>
          </a:xfrm>
          <a:prstGeom prst="line">
            <a:avLst/>
          </a:prstGeom>
          <a:ln w="2540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C2542E70-EF89-F57F-0A31-7CDF53E86035}"/>
              </a:ext>
            </a:extLst>
          </p:cNvPr>
          <p:cNvSpPr/>
          <p:nvPr/>
        </p:nvSpPr>
        <p:spPr>
          <a:xfrm>
            <a:off x="10562301" y="1681227"/>
            <a:ext cx="5887373" cy="0"/>
          </a:xfrm>
          <a:prstGeom prst="line">
            <a:avLst/>
          </a:prstGeom>
          <a:ln w="2540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9DA3150-AD6C-CC37-B999-4AF5791375FC}"/>
              </a:ext>
            </a:extLst>
          </p:cNvPr>
          <p:cNvSpPr txBox="1"/>
          <p:nvPr/>
        </p:nvSpPr>
        <p:spPr>
          <a:xfrm>
            <a:off x="10562301" y="847639"/>
            <a:ext cx="5887373" cy="42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Poppins Light"/>
              </a:rPr>
              <a:t>OUR MOTIVATION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AEB8B240-A972-34DC-A8B6-1A1F50056643}"/>
              </a:ext>
            </a:extLst>
          </p:cNvPr>
          <p:cNvSpPr txBox="1"/>
          <p:nvPr/>
        </p:nvSpPr>
        <p:spPr>
          <a:xfrm>
            <a:off x="10562301" y="6951394"/>
            <a:ext cx="5887373" cy="42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FFFFFF"/>
                </a:solidFill>
                <a:latin typeface="Poppins Light"/>
              </a:rPr>
              <a:t>DATA ABOUT THE MARKET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3E0CB65E-61EA-7D78-CD61-0822DBF3DD17}"/>
              </a:ext>
            </a:extLst>
          </p:cNvPr>
          <p:cNvGrpSpPr/>
          <p:nvPr/>
        </p:nvGrpSpPr>
        <p:grpSpPr>
          <a:xfrm>
            <a:off x="496550" y="800100"/>
            <a:ext cx="10336162" cy="7893259"/>
            <a:chOff x="-25400" y="-466057"/>
            <a:chExt cx="13781550" cy="10524342"/>
          </a:xfrm>
        </p:grpSpPr>
        <p:sp>
          <p:nvSpPr>
            <p:cNvPr id="21" name="TextBox 3">
              <a:extLst>
                <a:ext uri="{FF2B5EF4-FFF2-40B4-BE49-F238E27FC236}">
                  <a16:creationId xmlns:a16="http://schemas.microsoft.com/office/drawing/2014/main" id="{0FC1F18F-3ECA-5EA4-4646-FF7E31A01AB5}"/>
                </a:ext>
              </a:extLst>
            </p:cNvPr>
            <p:cNvSpPr txBox="1"/>
            <p:nvPr/>
          </p:nvSpPr>
          <p:spPr>
            <a:xfrm>
              <a:off x="-25400" y="3902756"/>
              <a:ext cx="13781550" cy="61555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chemeClr val="bg1"/>
                  </a:solidFill>
                  <a:latin typeface="Poppins Medium"/>
                </a:rPr>
                <a:t>One of our team members Harsh Raoka's father runs a  small business, growing up he saw the struggles that his father went through to run his business.</a:t>
              </a:r>
            </a:p>
            <a:p>
              <a:pPr>
                <a:lnSpc>
                  <a:spcPts val="3600"/>
                </a:lnSpc>
              </a:pPr>
              <a:endParaRPr lang="en-US" sz="3000" dirty="0">
                <a:solidFill>
                  <a:schemeClr val="bg1"/>
                </a:solidFill>
                <a:latin typeface="Poppins Medium"/>
              </a:endParaRPr>
            </a:p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chemeClr val="bg1"/>
                  </a:solidFill>
                  <a:latin typeface="Poppins Medium"/>
                </a:rPr>
                <a:t>Once his father wanted to apply for a loan for business purposes but was denied. </a:t>
              </a:r>
            </a:p>
            <a:p>
              <a:pPr>
                <a:lnSpc>
                  <a:spcPts val="3600"/>
                </a:lnSpc>
              </a:pPr>
              <a:endParaRPr lang="en-US" sz="3000" dirty="0">
                <a:solidFill>
                  <a:schemeClr val="bg1"/>
                </a:solidFill>
                <a:latin typeface="Poppins Medium"/>
              </a:endParaRPr>
            </a:p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chemeClr val="bg1"/>
                  </a:solidFill>
                  <a:latin typeface="Poppins Medium"/>
                </a:rPr>
                <a:t>This incidence got Harsh thinking about this issue and how wide spread it is. PayRozana aims to help millions of small business owners like Harsh’s Dad.</a:t>
              </a:r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6A8077CE-75C5-8523-810A-4CA2D31EBA5D}"/>
                </a:ext>
              </a:extLst>
            </p:cNvPr>
            <p:cNvSpPr txBox="1"/>
            <p:nvPr/>
          </p:nvSpPr>
          <p:spPr>
            <a:xfrm>
              <a:off x="-25400" y="-466057"/>
              <a:ext cx="13781550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Poppins Medium Bold"/>
                </a:rPr>
                <a:t>Our motivation for this idea</a:t>
              </a:r>
            </a:p>
          </p:txBody>
        </p:sp>
      </p:grpSp>
      <p:pic>
        <p:nvPicPr>
          <p:cNvPr id="23" name="Picture 5">
            <a:extLst>
              <a:ext uri="{FF2B5EF4-FFF2-40B4-BE49-F238E27FC236}">
                <a16:creationId xmlns:a16="http://schemas.microsoft.com/office/drawing/2014/main" id="{A7F638A0-144D-1DD3-3192-A1544598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34600" y="190500"/>
            <a:ext cx="7160084" cy="5477464"/>
          </a:xfrm>
          <a:prstGeom prst="rect">
            <a:avLst/>
          </a:prstGeom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E5BA340-A625-FFF1-8560-438B5E70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7698346">
            <a:off x="14559301" y="5401761"/>
            <a:ext cx="2866797" cy="29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768" y="1619911"/>
            <a:ext cx="14835430" cy="2013873"/>
            <a:chOff x="0" y="0"/>
            <a:chExt cx="19780573" cy="2685164"/>
          </a:xfrm>
        </p:grpSpPr>
        <p:sp>
          <p:nvSpPr>
            <p:cNvPr id="3" name="TextBox 3"/>
            <p:cNvSpPr txBox="1"/>
            <p:nvPr/>
          </p:nvSpPr>
          <p:spPr>
            <a:xfrm>
              <a:off x="0" y="2066039"/>
              <a:ext cx="19780573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9780573" cy="163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dirty="0">
                  <a:solidFill>
                    <a:srgbClr val="FFFFFF"/>
                  </a:solidFill>
                  <a:latin typeface="Poppins Medium Bold"/>
                </a:rPr>
                <a:t>PROBLEM STATEMENTS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1768" y="3987925"/>
            <a:ext cx="4326308" cy="3789730"/>
            <a:chOff x="0" y="0"/>
            <a:chExt cx="5768411" cy="5052974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5768411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Poppins Medium"/>
                </a:rPr>
                <a:t>EMI PAYMENTS ARE DESIGNED AROUND A SALARIED PERSON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733107"/>
              <a:ext cx="5768411" cy="231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</a:rPr>
                <a:t>IT IS EASIER FOR A SALARIED PERSON TO PAY LOANS FROM MONTH TO MONTH, BUT FOR A BUSINESS OWNER WHO EARNS DAILY THIS BECOMES DIFFICULT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287304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781800" y="4004593"/>
            <a:ext cx="4326308" cy="3084880"/>
            <a:chOff x="0" y="0"/>
            <a:chExt cx="5768411" cy="411317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5768411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BANKS ARE HESITANT TO GVE LOANS TO SMALL BUSINESSES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733107"/>
              <a:ext cx="5768411" cy="1380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</a:rPr>
                <a:t>THEY DONT HAVE THE DATA OR GUARUNTEE OR COLLATERAL TO GIVE SMALL BUSINESSES LOANS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2287304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12257544" y="4389563"/>
            <a:ext cx="4326308" cy="2627680"/>
            <a:chOff x="0" y="0"/>
            <a:chExt cx="5768411" cy="350357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5768411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BANKS HAVE HIGH NPA'S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123507"/>
              <a:ext cx="5768411" cy="1380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dirty="0">
                  <a:solidFill>
                    <a:srgbClr val="FFFFFF"/>
                  </a:solidFill>
                  <a:latin typeface="Poppins Light"/>
                </a:rPr>
                <a:t>ITS EVERYDAYS NEWS THAT BANK GIVE LOANS TO PEOPLE AND ARE UNABLE TO COLLECT IT BACK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1677704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9056" y="453737"/>
            <a:ext cx="10964355" cy="10202992"/>
            <a:chOff x="0" y="0"/>
            <a:chExt cx="14619140" cy="13603988"/>
          </a:xfrm>
        </p:grpSpPr>
        <p:sp>
          <p:nvSpPr>
            <p:cNvPr id="3" name="TextBox 3"/>
            <p:cNvSpPr txBox="1"/>
            <p:nvPr/>
          </p:nvSpPr>
          <p:spPr>
            <a:xfrm>
              <a:off x="0" y="2113664"/>
              <a:ext cx="14619140" cy="11490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>
                <a:lnSpc>
                  <a:spcPts val="4200"/>
                </a:lnSpc>
                <a:buFont typeface="Arial"/>
                <a:buChar char="•"/>
              </a:pPr>
              <a:r>
                <a:rPr lang="en-US" sz="3500" dirty="0">
                  <a:solidFill>
                    <a:schemeClr val="bg1"/>
                  </a:solidFill>
                  <a:latin typeface="Poppins Medium"/>
                </a:rPr>
                <a:t>A SIMPLE INTERFACE WHERE SHOPKEEPERS CAN ENTER THEIR DAILY TRANSACTIONS, BOTH ONLINE AND CASH</a:t>
              </a:r>
            </a:p>
            <a:p>
              <a:pPr marL="755651" lvl="1" indent="-377825">
                <a:lnSpc>
                  <a:spcPts val="4200"/>
                </a:lnSpc>
                <a:buFont typeface="Arial"/>
                <a:buChar char="•"/>
              </a:pPr>
              <a:endParaRPr lang="en-US" sz="3500" dirty="0">
                <a:solidFill>
                  <a:schemeClr val="bg1"/>
                </a:solidFill>
                <a:latin typeface="Poppins Medium"/>
              </a:endParaRPr>
            </a:p>
            <a:p>
              <a:pPr marL="755651" lvl="1" indent="-377825">
                <a:lnSpc>
                  <a:spcPts val="4200"/>
                </a:lnSpc>
                <a:buFont typeface="Arial"/>
                <a:buChar char="•"/>
              </a:pPr>
              <a:r>
                <a:rPr lang="en-US" sz="3500" dirty="0">
                  <a:solidFill>
                    <a:schemeClr val="bg1"/>
                  </a:solidFill>
                  <a:latin typeface="Poppins Medium"/>
                </a:rPr>
                <a:t>WE WILL SPLIT THE EMI INTO SMALL DAILY PAYMENT CHUNKS CALLED “</a:t>
              </a:r>
              <a:r>
                <a:rPr lang="en-US" sz="3500" dirty="0">
                  <a:solidFill>
                    <a:srgbClr val="00B0F0"/>
                  </a:solidFill>
                  <a:latin typeface="Poppins Medium"/>
                </a:rPr>
                <a:t>SLICE</a:t>
              </a:r>
              <a:r>
                <a:rPr lang="en-US" sz="3500" dirty="0">
                  <a:solidFill>
                    <a:schemeClr val="bg1"/>
                  </a:solidFill>
                  <a:latin typeface="Poppins Medium"/>
                </a:rPr>
                <a:t>”</a:t>
              </a:r>
            </a:p>
            <a:p>
              <a:pPr>
                <a:lnSpc>
                  <a:spcPts val="4200"/>
                </a:lnSpc>
              </a:pPr>
              <a:endParaRPr lang="en-US" sz="3500" dirty="0">
                <a:solidFill>
                  <a:schemeClr val="bg1"/>
                </a:solidFill>
                <a:latin typeface="Poppins Medium"/>
              </a:endParaRPr>
            </a:p>
            <a:p>
              <a:pPr marL="755651" lvl="1" indent="-377825">
                <a:lnSpc>
                  <a:spcPts val="4200"/>
                </a:lnSpc>
                <a:buFont typeface="Arial"/>
                <a:buChar char="•"/>
              </a:pPr>
              <a:r>
                <a:rPr lang="en-US" sz="3500" dirty="0">
                  <a:solidFill>
                    <a:schemeClr val="bg1"/>
                  </a:solidFill>
                  <a:latin typeface="Poppins Medium"/>
                </a:rPr>
                <a:t>WE WILL USE THE TRANSACTION DATA TO REMIND THE USER TO PAY THEIR DAILY “SLICE”.</a:t>
              </a:r>
            </a:p>
            <a:p>
              <a:pPr>
                <a:lnSpc>
                  <a:spcPts val="4200"/>
                </a:lnSpc>
              </a:pPr>
              <a:endParaRPr lang="en-US" sz="3500" dirty="0">
                <a:solidFill>
                  <a:schemeClr val="bg1"/>
                </a:solidFill>
                <a:latin typeface="Poppins Medium"/>
              </a:endParaRPr>
            </a:p>
            <a:p>
              <a:pPr marL="755651" lvl="1" indent="-377825">
                <a:lnSpc>
                  <a:spcPts val="4200"/>
                </a:lnSpc>
                <a:buFont typeface="Arial"/>
                <a:buChar char="•"/>
              </a:pPr>
              <a:r>
                <a:rPr lang="en-US" sz="3500" dirty="0">
                  <a:solidFill>
                    <a:schemeClr val="bg1"/>
                  </a:solidFill>
                  <a:latin typeface="Poppins Medium"/>
                </a:rPr>
                <a:t>WE WILL USE THIS TRANSACTION DATA TO SHOW THE BANK THAT THE USER IS CAPABLE OF LOAN REPAYMENT BY CREATING A CREDIT SCORE OF THE USER </a:t>
              </a:r>
            </a:p>
            <a:p>
              <a:pPr>
                <a:lnSpc>
                  <a:spcPts val="4200"/>
                </a:lnSpc>
              </a:pPr>
              <a:endParaRPr lang="en-US" sz="3500" dirty="0">
                <a:solidFill>
                  <a:schemeClr val="bg1"/>
                </a:solidFill>
                <a:latin typeface="Poppins Medium"/>
              </a:endParaRPr>
            </a:p>
            <a:p>
              <a:pPr>
                <a:lnSpc>
                  <a:spcPts val="4200"/>
                </a:lnSpc>
              </a:pPr>
              <a:endParaRPr lang="en-US" sz="3500" dirty="0">
                <a:solidFill>
                  <a:schemeClr val="bg1"/>
                </a:solidFill>
                <a:latin typeface="Poppins Mediu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619140" cy="1409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OUR IDEA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002902"/>
              <a:ext cx="14619140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58136" y="-114300"/>
            <a:ext cx="7641615" cy="584583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81385" y="4454538"/>
            <a:ext cx="1343326" cy="4734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9289" y="2684166"/>
            <a:ext cx="6525701" cy="5214273"/>
            <a:chOff x="0" y="0"/>
            <a:chExt cx="8700934" cy="6952364"/>
          </a:xfrm>
        </p:grpSpPr>
        <p:sp>
          <p:nvSpPr>
            <p:cNvPr id="3" name="TextBox 3"/>
            <p:cNvSpPr txBox="1"/>
            <p:nvPr/>
          </p:nvSpPr>
          <p:spPr>
            <a:xfrm>
              <a:off x="0" y="6333239"/>
              <a:ext cx="8700934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700934" cy="563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FFFFFF"/>
                  </a:solidFill>
                  <a:latin typeface="Poppins Medium Bold"/>
                </a:rPr>
                <a:t>HOW OUR IDEA WILL SOLVE THE PROBLEM?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2343" y="1579546"/>
            <a:ext cx="6302836" cy="1722805"/>
            <a:chOff x="0" y="0"/>
            <a:chExt cx="8403782" cy="2297074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8403782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SIMPLIFYING LOAN REPAYMENT FOR SMALL BUSINESSES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386907"/>
              <a:ext cx="8403782" cy="910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</a:rPr>
                <a:t>DAILY PAYMENTS FOR SMALL BUSINESSES WILL BE REVOLUTIONARY IN THE BANKING SECTOR</a:t>
              </a:r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5324805" y="5133975"/>
            <a:ext cx="7638389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0732343" y="4025087"/>
            <a:ext cx="6302836" cy="2532430"/>
            <a:chOff x="0" y="0"/>
            <a:chExt cx="8403782" cy="337657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8403782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GIVING BANKS A RELIABLE METRIC TO LOAN CAPITAL TO SMALL BUSINESSES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96507"/>
              <a:ext cx="8403782" cy="1380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</a:rPr>
                <a:t>WE WILL GENERATE A CREDIT SCORE FOR THE BUSINESS THAT THE BANK WILL USE TO JUDGE IF THEY WANT TO LOAN MONEY OR NOT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732343" y="7089424"/>
            <a:ext cx="6302836" cy="1618030"/>
            <a:chOff x="0" y="0"/>
            <a:chExt cx="8403782" cy="215737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8403782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</a:rPr>
                <a:t>REDUCING BANK NPA'S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777307"/>
              <a:ext cx="8403782" cy="1380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</a:rPr>
                <a:t>OUR DATA AND CREDIT SCORE ARE RELIABLE METRICS AND ARE DIFFICULT TO FORGE THIS WILL REDUCE THE NPA'S FOR THE BANK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4501" y="645688"/>
            <a:ext cx="1553623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Poppins Medium Bold"/>
              </a:rPr>
              <a:t>REVENUE STREAMS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78834" y="3627650"/>
            <a:ext cx="228795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3800350" y="3541163"/>
            <a:ext cx="4326308" cy="1929974"/>
            <a:chOff x="0" y="-9525"/>
            <a:chExt cx="5768411" cy="2573299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5768411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Poppins Medium"/>
                </a:rPr>
                <a:t>ADVERTISEMENT ON THE USERS INTERFACE OF THE SHOPKEEPER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23507"/>
              <a:ext cx="5768411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23507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0309" y="3839008"/>
            <a:ext cx="4326308" cy="1922830"/>
            <a:chOff x="0" y="0"/>
            <a:chExt cx="5768411" cy="2563774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5768411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Poppins Medium"/>
                </a:rPr>
                <a:t>A SUBSCRIPTION THOSE REMOVE ADS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23507"/>
              <a:ext cx="5768411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677704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3785110" y="6829236"/>
            <a:ext cx="4326308" cy="1929974"/>
            <a:chOff x="0" y="-9525"/>
            <a:chExt cx="5768411" cy="257329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5768411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Poppins Medium"/>
                </a:rPr>
                <a:t>A SUBSCRIPTION FOR A BILLING SOFTWARE FOR THE SHOPKEEPER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23507"/>
              <a:ext cx="5768411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2136215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70309" y="6829236"/>
            <a:ext cx="4326308" cy="1929974"/>
            <a:chOff x="0" y="-9525"/>
            <a:chExt cx="5768411" cy="257329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5768411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Poppins Medium"/>
                </a:rPr>
                <a:t>A PERCENTAGE FROM BANKS ON REPAYMENT OF LOANS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123507"/>
              <a:ext cx="5768411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endParaRPr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041025"/>
              <a:ext cx="5768411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647700"/>
            <a:ext cx="15536230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dirty="0">
                <a:solidFill>
                  <a:srgbClr val="FFFFFF"/>
                </a:solidFill>
                <a:latin typeface="Poppins Medium Bold"/>
              </a:rPr>
              <a:t>DATA ON SMALL BUSINESSES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78834" y="3627650"/>
            <a:ext cx="228795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E386D-3BC3-FAEA-29C7-A50EBE0410B3}"/>
              </a:ext>
            </a:extLst>
          </p:cNvPr>
          <p:cNvSpPr txBox="1"/>
          <p:nvPr/>
        </p:nvSpPr>
        <p:spPr>
          <a:xfrm>
            <a:off x="1219200" y="2400300"/>
            <a:ext cx="12801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Number of SMEs in India: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 The number is estimated to be at 42.50 million, registered &amp; unregistered together.  A staggering 95% of the total industrial units in the country.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 overall demand for debt finance by MSMEs is estimated to be INR 69.3 trillion (USD 1.1 trillion) 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Even if we aim to capture 2 % of this total market we can capture 20 billion USD worth of loans and if charge the banks 1 % on the total repayment then we can generate revenue of around 200 </a:t>
            </a:r>
            <a:r>
              <a:rPr lang="en-US" sz="2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illion US dollars a year.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These figures show the potential of PayRozana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592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Poppins Light</vt:lpstr>
      <vt:lpstr>Calibri</vt:lpstr>
      <vt:lpstr>Poppins Medium Bold</vt:lpstr>
      <vt:lpstr>Poppins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3D Elements 5G Technology Presentation</dc:title>
  <dc:creator>HARSH</dc:creator>
  <cp:lastModifiedBy>20BAI10180</cp:lastModifiedBy>
  <cp:revision>3</cp:revision>
  <dcterms:created xsi:type="dcterms:W3CDTF">2006-08-16T00:00:00Z</dcterms:created>
  <dcterms:modified xsi:type="dcterms:W3CDTF">2022-05-18T14:13:30Z</dcterms:modified>
  <dc:identifier>DAE-3qfKFDI</dc:identifier>
</cp:coreProperties>
</file>