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DE3C33-2FDB-4417-85AD-1ED111206D1A}">
  <a:tblStyle styleId="{3BDE3C33-2FDB-4417-85AD-1ED111206D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097f08b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097f08b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0bc986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0bc986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097f08b8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097f08b8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097f08b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097f08b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097f08b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097f08b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097f08b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097f08b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2f2b2e2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2f2b2e2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097f08b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097f08b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097f08b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097f08b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097f08b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097f08b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097f08b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097f08b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SIGMA RTL DESIGN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2"/>
            <a:ext cx="8123100" cy="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Qin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Synergy Lab @ Georgia Tech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Trace Dump Confirming Output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3503"/>
            <a:ext cx="2714700" cy="3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95828"/>
            <a:ext cx="8839198" cy="179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 about current design / 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BFP16 </a:t>
            </a:r>
            <a:r>
              <a:rPr lang="en"/>
              <a:t>Multiplier</a:t>
            </a:r>
            <a:r>
              <a:rPr lang="en"/>
              <a:t> and FP32 Adder need verification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Benes Network routing needs to be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more functional </a:t>
            </a:r>
            <a:r>
              <a:rPr lang="en"/>
              <a:t>test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Partially unfilled vector needs valid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FAN Controller can be optimized (1 bit </a:t>
            </a:r>
            <a:r>
              <a:rPr lang="en"/>
              <a:t>separator</a:t>
            </a:r>
            <a:r>
              <a:rPr lang="en"/>
              <a:t> rather than LOG2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Synthesis of updated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Rewrite some parts (code hard to follow along)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Codebase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42875" y="1096025"/>
            <a:ext cx="47733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 u="sng">
                <a:latin typeface="Arial"/>
                <a:ea typeface="Arial"/>
                <a:cs typeface="Arial"/>
                <a:sym typeface="Arial"/>
              </a:rPr>
              <a:t>VERILOG MODEL (VMOD) </a:t>
            </a:r>
            <a:endParaRPr b="1" sz="1000" u="sng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 u="sng">
                <a:latin typeface="Arial"/>
                <a:ea typeface="Arial"/>
                <a:cs typeface="Arial"/>
                <a:sym typeface="Arial"/>
              </a:rPr>
              <a:t>TOP MODULE</a:t>
            </a:r>
            <a:endParaRPr sz="1000" u="sng"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en" sz="1000"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flexdpe.v </a:t>
            </a:r>
            <a:r>
              <a:rPr lang="en" sz="1000"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- top level module of one flex-dpe</a:t>
            </a:r>
            <a:endParaRPr sz="1000">
              <a:highlight>
                <a:srgbClr val="D9EAD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 u="sng">
                <a:latin typeface="Arial"/>
                <a:ea typeface="Arial"/>
                <a:cs typeface="Arial"/>
                <a:sym typeface="Arial"/>
              </a:rPr>
              <a:t>DISTRIBUTION</a:t>
            </a:r>
            <a:endParaRPr sz="1000" u="sng"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xbar.v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- xbar distribution (pick xbar or benes)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benes.v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- benes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(pick xbar or benes)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 u="sng">
                <a:latin typeface="Arial"/>
                <a:ea typeface="Arial"/>
                <a:cs typeface="Arial"/>
                <a:sym typeface="Arial"/>
              </a:rPr>
              <a:t>MULTIPLIER</a:t>
            </a:r>
            <a:endParaRPr sz="1000" u="sng"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mult_gen.v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- generate N multipliers switches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mult_switch.v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- multiplier with buffers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bfp16_mult.v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- simple BFP16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multiplier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 u="sng">
                <a:latin typeface="Arial"/>
                <a:ea typeface="Arial"/>
                <a:cs typeface="Arial"/>
                <a:sym typeface="Arial"/>
              </a:rPr>
              <a:t>FORWARDING ADDER NETWORK</a:t>
            </a:r>
            <a:endParaRPr sz="1000" u="sng"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en" sz="1000"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fan_network.v</a:t>
            </a:r>
            <a:r>
              <a:rPr lang="en" sz="1000"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 - pipelined fan network top module</a:t>
            </a:r>
            <a:endParaRPr sz="1000">
              <a:highlight>
                <a:srgbClr val="D9EAD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en" sz="1000"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fan_ctrl.v </a:t>
            </a:r>
            <a:r>
              <a:rPr lang="en" sz="1000"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- fan network routing / mux select controller</a:t>
            </a:r>
            <a:endParaRPr sz="1000">
              <a:highlight>
                <a:srgbClr val="D9EAD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adder_switch.v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- regular fan adder switch (2 outputs)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edge_adder_switch.v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- edge fan adder switch ( 1 output)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reduction_mux.v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- mux selecting correct inputs to adders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bfp32_adder.v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- simple FP32 adder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16125" y="1147950"/>
            <a:ext cx="2959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Char char="●"/>
            </a:pPr>
            <a:r>
              <a:rPr b="1" lang="en" sz="1000" u="sng">
                <a:solidFill>
                  <a:schemeClr val="accent3"/>
                </a:solidFill>
              </a:rPr>
              <a:t>TESTBENCH MODEL</a:t>
            </a:r>
            <a:endParaRPr b="1" sz="1000" u="sng">
              <a:solidFill>
                <a:schemeClr val="accent3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Char char="○"/>
            </a:pPr>
            <a:r>
              <a:rPr lang="en" sz="1000" u="sng">
                <a:solidFill>
                  <a:schemeClr val="accent3"/>
                </a:solidFill>
              </a:rPr>
              <a:t>TOP TESTBENCH</a:t>
            </a:r>
            <a:endParaRPr sz="1000" u="sng">
              <a:solidFill>
                <a:schemeClr val="accent3"/>
              </a:solidFill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Char char="■"/>
            </a:pPr>
            <a:r>
              <a:rPr b="1" lang="en" sz="1000">
                <a:solidFill>
                  <a:schemeClr val="accent3"/>
                </a:solidFill>
                <a:highlight>
                  <a:srgbClr val="D9EAD3"/>
                </a:highlight>
              </a:rPr>
              <a:t>tb_sigma_gen.sv</a:t>
            </a:r>
            <a:endParaRPr b="1" sz="1000">
              <a:solidFill>
                <a:schemeClr val="accent3"/>
              </a:solidFill>
              <a:highlight>
                <a:srgbClr val="D9EAD3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Char char="○"/>
            </a:pPr>
            <a:r>
              <a:rPr lang="en" sz="1000" u="sng">
                <a:solidFill>
                  <a:schemeClr val="accent3"/>
                </a:solidFill>
              </a:rPr>
              <a:t>MODULE TESTBENCH</a:t>
            </a:r>
            <a:endParaRPr sz="1000" u="sng">
              <a:solidFill>
                <a:schemeClr val="accent3"/>
              </a:solidFill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chemeClr val="accent3"/>
                </a:solidFill>
              </a:rPr>
              <a:t>tb_add.sv</a:t>
            </a:r>
            <a:endParaRPr sz="1000">
              <a:solidFill>
                <a:schemeClr val="accent3"/>
              </a:solidFill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chemeClr val="accent3"/>
                </a:solidFill>
              </a:rPr>
              <a:t>tb_mult.sv</a:t>
            </a:r>
            <a:endParaRPr sz="1000">
              <a:solidFill>
                <a:schemeClr val="accent3"/>
              </a:solidFill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chemeClr val="accent3"/>
                </a:solidFill>
              </a:rPr>
              <a:t>tb_benes.sv</a:t>
            </a:r>
            <a:endParaRPr sz="1000">
              <a:solidFill>
                <a:schemeClr val="accent3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454175" y="4663125"/>
            <a:ext cx="498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highlight>
                  <a:srgbClr val="D9EAD3"/>
                </a:highlight>
              </a:rPr>
              <a:t>Files highlighted in light green are generated with Python scripts. </a:t>
            </a:r>
            <a:endParaRPr b="1" sz="1000">
              <a:highlight>
                <a:srgbClr val="D9EAD3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Test Case (32 values wide)</a:t>
            </a:r>
            <a:endParaRPr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434700" y="118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{3BDE3C33-2FDB-4417-85AD-1ED111206D1A}</a:tableStyleId>
              </a:tblPr>
              <a:tblGrid>
                <a:gridCol w="4948525"/>
                <a:gridCol w="3326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3"/>
                          </a:solidFill>
                        </a:rPr>
                        <a:t>INPUT DATA BUS</a:t>
                      </a:r>
                      <a:endParaRPr b="1"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1: 32 values of 0x3F80 (= d1)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2: 32 values of 0x3F80 (= d1)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3: 16 values of 0x0000 (= d0) and 16 values of 0x3F80 (= d1)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4: 16 values of 0x0000 (= d0) and 16 values of 0x3F80 (= d1)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5: 16 values of 0x0000 (= d0) and 16 values of 0x3FC0 (= d1.5)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6: 16 values of 0x0000 (= d0) and 16 values of 0x4000 (= d2)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3"/>
                          </a:solidFill>
                        </a:rPr>
                        <a:t>DISTRIBUTION DEST BUS</a:t>
                      </a:r>
                      <a:endParaRPr b="1"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1: unicast - 1-to-1 mapping 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2: multicast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3: multicast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4: multicast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5: multicast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6: multicast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3"/>
                          </a:solidFill>
                        </a:rPr>
                        <a:t>VN (PSUM) </a:t>
                      </a:r>
                      <a:r>
                        <a:rPr b="1" lang="en" sz="1000">
                          <a:solidFill>
                            <a:schemeClr val="accent3"/>
                          </a:solidFill>
                        </a:rPr>
                        <a:t>SEPARATOR</a:t>
                      </a:r>
                      <a:endParaRPr b="1"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1: NA (since it is stationary)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2: One large VN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3: Two VNs split equally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4: Two 1-psum VNs at the side, and 10 3-psums VNs in the middle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5: Two VNs split equally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6: Two VNs split equally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3"/>
                          </a:solidFill>
                        </a:rPr>
                        <a:t>STATIONARY BIT </a:t>
                      </a:r>
                      <a:endParaRPr b="1"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1: 1’b1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2: 1’b0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3: 1’b0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4: 1’b0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5: 1’b0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accent3"/>
                          </a:solidFill>
                        </a:rPr>
                        <a:t>Cyc 6: 1’b0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00" y="1059975"/>
            <a:ext cx="7473625" cy="20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Distributing the Data (with XBar) and Multiplication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84300" y="3153675"/>
            <a:ext cx="6018900" cy="17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my_xbar.i_data_bus[511:0]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→ input data bus to the distribution network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Data coming from global buffer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my_xbar.o_dist_bus[511:0]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→ output data bus from the distribution network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One cycle non-blocking distribution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my_mult_gen.i_data_bus[511:0]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→ output of xbar to the input of all multipliers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my_mult_switch.i_stationary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→ determine if input goes to the stationary buffer or not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my_mult_switch.r_buffer[15:0]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→ buffer to hold the stationary elements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my_mult_gen.o_data_bus[1023:0]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→ output data bus after all multiplications are complete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outputs are the product of the stationary and streaming data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 output width is 2X greater than the input width because of data format change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77300" y="1059975"/>
            <a:ext cx="4841400" cy="20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Simulation Notes: (32 PEs, BFP16 Multiply, FP32 Accumulation)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0775"/>
            <a:ext cx="8839199" cy="329011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Forwarding Adder Network (FAN)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 Topology - Pipelining and Components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00" y="1238050"/>
            <a:ext cx="6672925" cy="37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368625" y="941525"/>
            <a:ext cx="35298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A4C2F4"/>
                </a:highlight>
                <a:latin typeface="Proxima Nova"/>
                <a:ea typeface="Proxima Nova"/>
                <a:cs typeface="Proxima Nova"/>
                <a:sym typeface="Proxima Nova"/>
              </a:rPr>
              <a:t>Standard Interconnect (64 PE wide)</a:t>
            </a:r>
            <a:endParaRPr b="1" sz="1200">
              <a:highlight>
                <a:srgbClr val="A4C2F4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797625" y="941525"/>
            <a:ext cx="35298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A4C2F4"/>
                </a:highlight>
                <a:latin typeface="Proxima Nova"/>
                <a:ea typeface="Proxima Nova"/>
                <a:cs typeface="Proxima Nova"/>
                <a:sym typeface="Proxima Nova"/>
              </a:rPr>
              <a:t>Adding the N-to-2 Mux for selection</a:t>
            </a:r>
            <a:endParaRPr b="1" sz="1200">
              <a:highlight>
                <a:srgbClr val="A4C2F4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292425" y="2922725"/>
            <a:ext cx="35298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A4C2F4"/>
                </a:highlight>
                <a:latin typeface="Proxima Nova"/>
                <a:ea typeface="Proxima Nova"/>
                <a:cs typeface="Proxima Nova"/>
                <a:sym typeface="Proxima Nova"/>
              </a:rPr>
              <a:t>Flop Forwarding Links across levels</a:t>
            </a:r>
            <a:endParaRPr b="1" sz="1200">
              <a:highlight>
                <a:srgbClr val="A4C2F4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569025" y="2922725"/>
            <a:ext cx="35298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A4C2F4"/>
                </a:highlight>
                <a:latin typeface="Proxima Nova"/>
                <a:ea typeface="Proxima Nova"/>
                <a:cs typeface="Proxima Nova"/>
                <a:sym typeface="Proxima Nova"/>
              </a:rPr>
              <a:t>Put Completed VN onto Output Buffer (Pipeline)</a:t>
            </a:r>
            <a:endParaRPr b="1" sz="1200">
              <a:highlight>
                <a:srgbClr val="A4C2F4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6228625" y="2681525"/>
            <a:ext cx="1076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cmd and sel bits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400" y="2905150"/>
            <a:ext cx="1902600" cy="9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 Controller (Need to generate SEL and CMD bits)</a:t>
            </a: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3241725" y="121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{3BDE3C33-2FDB-4417-85AD-1ED111206D1A}</a:tableStyleId>
              </a:tblPr>
              <a:tblGrid>
                <a:gridCol w="790725"/>
                <a:gridCol w="2084350"/>
              </a:tblGrid>
              <a:tr h="3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CMD Bits</a:t>
                      </a:r>
                      <a:endParaRPr b="1"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Functionality</a:t>
                      </a:r>
                      <a:endParaRPr b="1"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nothing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001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Bypass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010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RSVD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011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Send left input as VN output (psum done) and forward right input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100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Send right input as VN output (psum done) and forward left input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101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Send both inputs as VN outputs (both psums done)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110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RSVD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111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RSVD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50" y="1170138"/>
            <a:ext cx="258930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9475" y="901050"/>
            <a:ext cx="35298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A4C2F4"/>
                </a:highlight>
                <a:latin typeface="Proxima Nova"/>
                <a:ea typeface="Proxima Nova"/>
                <a:cs typeface="Proxima Nova"/>
                <a:sym typeface="Proxima Nova"/>
              </a:rPr>
              <a:t>Simplified Mux Select Logic (SEL bits)</a:t>
            </a:r>
            <a:endParaRPr b="1">
              <a:highlight>
                <a:srgbClr val="A4C2F4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143675" y="901050"/>
            <a:ext cx="35298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A4C2F4"/>
                </a:highlight>
                <a:latin typeface="Proxima Nova"/>
                <a:ea typeface="Proxima Nova"/>
                <a:cs typeface="Proxima Nova"/>
                <a:sym typeface="Proxima Nova"/>
              </a:rPr>
              <a:t>Adder Functionality</a:t>
            </a:r>
            <a:r>
              <a:rPr b="1" lang="en">
                <a:highlight>
                  <a:srgbClr val="A4C2F4"/>
                </a:highlight>
                <a:latin typeface="Proxima Nova"/>
                <a:ea typeface="Proxima Nova"/>
                <a:cs typeface="Proxima Nova"/>
                <a:sym typeface="Proxima Nova"/>
              </a:rPr>
              <a:t> (CMD bits)</a:t>
            </a:r>
            <a:endParaRPr b="1">
              <a:highlight>
                <a:srgbClr val="A4C2F4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496475" y="901050"/>
            <a:ext cx="35298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A4C2F4"/>
                </a:highlight>
                <a:latin typeface="Proxima Nova"/>
                <a:ea typeface="Proxima Nova"/>
                <a:cs typeface="Proxima Nova"/>
                <a:sym typeface="Proxima Nova"/>
              </a:rPr>
              <a:t>FAN Controller Integration</a:t>
            </a:r>
            <a:endParaRPr b="1">
              <a:highlight>
                <a:srgbClr val="A4C2F4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6228625" y="2274725"/>
            <a:ext cx="700800" cy="431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FAN CTRL</a:t>
            </a:r>
            <a:endParaRPr sz="1200"/>
          </a:p>
        </p:txBody>
      </p:sp>
      <p:cxnSp>
        <p:nvCxnSpPr>
          <p:cNvPr id="112" name="Google Shape;112;p19"/>
          <p:cNvCxnSpPr/>
          <p:nvPr/>
        </p:nvCxnSpPr>
        <p:spPr>
          <a:xfrm flipH="1">
            <a:off x="6574675" y="1834600"/>
            <a:ext cx="8700" cy="4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 txBox="1"/>
          <p:nvPr/>
        </p:nvSpPr>
        <p:spPr>
          <a:xfrm>
            <a:off x="6193000" y="1523800"/>
            <a:ext cx="1361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i_vn_seperator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7117400" y="29653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090450" y="3772350"/>
            <a:ext cx="649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FIFOs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117400" y="31177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7269800" y="31177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7117400" y="32701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7269800" y="32701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422200" y="32701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7117400" y="34987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7269800" y="34987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7422200" y="34987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117400" y="37273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7574600" y="34987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7269800" y="37273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7422200" y="37273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7574600" y="37273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7727000" y="3727300"/>
            <a:ext cx="47700" cy="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19"/>
          <p:cNvCxnSpPr>
            <a:stCxn id="111" idx="2"/>
          </p:cNvCxnSpPr>
          <p:nvPr/>
        </p:nvCxnSpPr>
        <p:spPr>
          <a:xfrm>
            <a:off x="6579025" y="2706125"/>
            <a:ext cx="1500" cy="10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9"/>
          <p:cNvCxnSpPr>
            <a:endCxn id="124" idx="1"/>
          </p:cNvCxnSpPr>
          <p:nvPr/>
        </p:nvCxnSpPr>
        <p:spPr>
          <a:xfrm>
            <a:off x="6584600" y="3767800"/>
            <a:ext cx="532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6584625" y="3539200"/>
            <a:ext cx="532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6584625" y="3310600"/>
            <a:ext cx="532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/>
          <p:nvPr/>
        </p:nvCxnSpPr>
        <p:spPr>
          <a:xfrm>
            <a:off x="6584625" y="3158200"/>
            <a:ext cx="532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6584625" y="3005800"/>
            <a:ext cx="532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 flipH="1">
            <a:off x="8174875" y="2368000"/>
            <a:ext cx="8700" cy="4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9"/>
          <p:cNvSpPr txBox="1"/>
          <p:nvPr/>
        </p:nvSpPr>
        <p:spPr>
          <a:xfrm>
            <a:off x="7640800" y="2057200"/>
            <a:ext cx="1361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multiplier outputs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7580525" y="4393200"/>
            <a:ext cx="1361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reduction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outputs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 flipH="1">
            <a:off x="8188350" y="3985350"/>
            <a:ext cx="8700" cy="4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9"/>
          <p:cNvSpPr txBox="1"/>
          <p:nvPr/>
        </p:nvSpPr>
        <p:spPr>
          <a:xfrm>
            <a:off x="1293300" y="4765375"/>
            <a:ext cx="6557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A4C2F4"/>
                </a:highlight>
                <a:latin typeface="Proxima Nova"/>
                <a:ea typeface="Proxima Nova"/>
                <a:cs typeface="Proxima Nova"/>
                <a:sym typeface="Proxima Nova"/>
              </a:rPr>
              <a:t>Note adder bit is enable when vecID[adderID] == vecID[adderID+1]</a:t>
            </a:r>
            <a:endParaRPr b="1">
              <a:highlight>
                <a:srgbClr val="A4C2F4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00" y="1129300"/>
            <a:ext cx="8833300" cy="16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 Topology and Controller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194300" y="1129300"/>
            <a:ext cx="4634700" cy="1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Simulation Notes: (32 PEs, BFP16 Multiply, FP32 Accumulation)</a:t>
            </a:r>
            <a:endParaRPr sz="1000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518825" y="2946550"/>
            <a:ext cx="6018900" cy="17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my_fan_network.i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_valid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→ valid bit coming in from the multipliers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my_fan_network.i_data_bus[1023:0]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→ input data coming from the multipliers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my_fan_network.i_add_en_bus[30:0]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→ flopped add enable bus for each adder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my_fan_network.i_cmd_bus[92:0]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→ flopped cmd bus for each adder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Determines whether a VN is completed or not and mux into output pipeline buffers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my_fan_network.i_sel_bus[19:0]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→ flopped select bit for each adder from level 2 onwards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Number of bits required is 2*log(adder_lvl) for each adder from level 2 onwards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my_fan_network.o_valid[31:0]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→ output valid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32 wide due to potential of having 32 VNs (no reduction needed)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my_fan_network.o_data_bus[1023:0]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→ output data bus (with all of the final partial sums)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6036150" y="1706225"/>
            <a:ext cx="2977200" cy="31179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Output 1: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None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Output 2: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One 0x4200 (=d32)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Output 3: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Two 0x4180 (=d16)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Output 4: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Two 0x3F80 (=d1)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Ten 0x4040 (=d3)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Output 5: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Two 0x41C0 (=d24)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Output 6: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Two 0x4200 (=d32)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0" y="1706225"/>
            <a:ext cx="5746701" cy="25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6350" y="1352550"/>
            <a:ext cx="1777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A4C2F4"/>
                </a:highlight>
                <a:latin typeface="Proxima Nova"/>
                <a:ea typeface="Proxima Nova"/>
                <a:cs typeface="Proxima Nova"/>
                <a:sym typeface="Proxima Nova"/>
              </a:rPr>
              <a:t>Recall the inputs:</a:t>
            </a:r>
            <a:endParaRPr b="1" sz="1200">
              <a:highlight>
                <a:srgbClr val="A4C2F4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6036150" y="1352550"/>
            <a:ext cx="1777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A4C2F4"/>
                </a:highlight>
                <a:latin typeface="Proxima Nova"/>
                <a:ea typeface="Proxima Nova"/>
                <a:cs typeface="Proxima Nova"/>
                <a:sym typeface="Proxima Nova"/>
              </a:rPr>
              <a:t>Outputs:</a:t>
            </a:r>
            <a:endParaRPr b="1" sz="1200">
              <a:highlight>
                <a:srgbClr val="A4C2F4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