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9c21fa9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9c21fa9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87bca3d8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87bca3d8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031487b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031487b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8818135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8818135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88181350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88181350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91b4487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91b4487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2031487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2031487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20786a1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20786a1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88181350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88181350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1" name="Google Shape;11;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2" name="Google Shape;12;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7" name="Shape 57"/>
        <p:cNvGrpSpPr/>
        <p:nvPr/>
      </p:nvGrpSpPr>
      <p:grpSpPr>
        <a:xfrm>
          <a:off x="0" y="0"/>
          <a:ext cx="0" cy="0"/>
          <a:chOff x="0" y="0"/>
          <a:chExt cx="0" cy="0"/>
        </a:xfrm>
      </p:grpSpPr>
      <p:grpSp>
        <p:nvGrpSpPr>
          <p:cNvPr id="58" name="Google Shape;58;p11"/>
          <p:cNvGrpSpPr/>
          <p:nvPr/>
        </p:nvGrpSpPr>
        <p:grpSpPr>
          <a:xfrm>
            <a:off x="6098378" y="5"/>
            <a:ext cx="3045625" cy="2030570"/>
            <a:chOff x="6098378" y="5"/>
            <a:chExt cx="3045625" cy="2030570"/>
          </a:xfrm>
        </p:grpSpPr>
        <p:sp>
          <p:nvSpPr>
            <p:cNvPr id="59" name="Google Shape;59;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65" name="Google Shape;65;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66" name="Google Shape;66;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3" name="Shape 13"/>
        <p:cNvGrpSpPr/>
        <p:nvPr/>
      </p:nvGrpSpPr>
      <p:grpSpPr>
        <a:xfrm>
          <a:off x="0" y="0"/>
          <a:ext cx="0" cy="0"/>
          <a:chOff x="0" y="0"/>
          <a:chExt cx="0" cy="0"/>
        </a:xfrm>
      </p:grpSpPr>
      <p:grpSp>
        <p:nvGrpSpPr>
          <p:cNvPr id="14" name="Google Shape;14;p3"/>
          <p:cNvGrpSpPr/>
          <p:nvPr/>
        </p:nvGrpSpPr>
        <p:grpSpPr>
          <a:xfrm>
            <a:off x="6098378" y="5"/>
            <a:ext cx="3045625" cy="2030570"/>
            <a:chOff x="6098378" y="5"/>
            <a:chExt cx="3045625" cy="2030570"/>
          </a:xfrm>
        </p:grpSpPr>
        <p:sp>
          <p:nvSpPr>
            <p:cNvPr id="15" name="Google Shape;15;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311700" y="1165000"/>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8" name="Shape 38"/>
        <p:cNvGrpSpPr/>
        <p:nvPr/>
      </p:nvGrpSpPr>
      <p:grpSpPr>
        <a:xfrm>
          <a:off x="0" y="0"/>
          <a:ext cx="0" cy="0"/>
          <a:chOff x="0" y="0"/>
          <a:chExt cx="0" cy="0"/>
        </a:xfrm>
      </p:grpSpPr>
      <p:grpSp>
        <p:nvGrpSpPr>
          <p:cNvPr id="39" name="Google Shape;39;p8"/>
          <p:cNvGrpSpPr/>
          <p:nvPr/>
        </p:nvGrpSpPr>
        <p:grpSpPr>
          <a:xfrm>
            <a:off x="6098378" y="5"/>
            <a:ext cx="3045625" cy="2030570"/>
            <a:chOff x="6098378" y="5"/>
            <a:chExt cx="3045625" cy="2030570"/>
          </a:xfrm>
        </p:grpSpPr>
        <p:sp>
          <p:nvSpPr>
            <p:cNvPr id="40" name="Google Shape;40;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6" name="Google Shape;46;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3" name="Google Shape;53;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6" name="Google Shape;56;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6.jp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ctrTitle"/>
          </p:nvPr>
        </p:nvSpPr>
        <p:spPr>
          <a:xfrm>
            <a:off x="268825" y="267900"/>
            <a:ext cx="8520600" cy="95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CV Spice</a:t>
            </a:r>
            <a:r>
              <a:rPr b="1" lang="en"/>
              <a:t> </a:t>
            </a:r>
            <a:endParaRPr b="1"/>
          </a:p>
        </p:txBody>
      </p:sp>
      <p:sp>
        <p:nvSpPr>
          <p:cNvPr id="74" name="Google Shape;74;p13"/>
          <p:cNvSpPr txBox="1"/>
          <p:nvPr>
            <p:ph idx="1" type="subTitle"/>
          </p:nvPr>
        </p:nvSpPr>
        <p:spPr>
          <a:xfrm>
            <a:off x="268825" y="1414525"/>
            <a:ext cx="8520600" cy="105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Given an electric circuit image, outputs netlist describing components and </a:t>
            </a:r>
            <a:r>
              <a:rPr lang="en"/>
              <a:t>their</a:t>
            </a:r>
            <a:r>
              <a:rPr lang="en"/>
              <a:t> corresponding connectivity  </a:t>
            </a:r>
            <a:endParaRPr/>
          </a:p>
        </p:txBody>
      </p:sp>
      <p:pic>
        <p:nvPicPr>
          <p:cNvPr id="75" name="Google Shape;75;p13"/>
          <p:cNvPicPr preferRelativeResize="0"/>
          <p:nvPr/>
        </p:nvPicPr>
        <p:blipFill>
          <a:blip r:embed="rId3">
            <a:alphaModFix/>
          </a:blip>
          <a:stretch>
            <a:fillRect/>
          </a:stretch>
        </p:blipFill>
        <p:spPr>
          <a:xfrm>
            <a:off x="1256150" y="2327475"/>
            <a:ext cx="2502826" cy="2502826"/>
          </a:xfrm>
          <a:prstGeom prst="rect">
            <a:avLst/>
          </a:prstGeom>
          <a:noFill/>
          <a:ln>
            <a:noFill/>
          </a:ln>
        </p:spPr>
      </p:pic>
      <p:sp>
        <p:nvSpPr>
          <p:cNvPr id="76" name="Google Shape;76;p13"/>
          <p:cNvSpPr/>
          <p:nvPr/>
        </p:nvSpPr>
        <p:spPr>
          <a:xfrm>
            <a:off x="4084375" y="3311000"/>
            <a:ext cx="889500" cy="41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3"/>
          <p:cNvPicPr preferRelativeResize="0"/>
          <p:nvPr/>
        </p:nvPicPr>
        <p:blipFill>
          <a:blip r:embed="rId4">
            <a:alphaModFix/>
          </a:blip>
          <a:stretch>
            <a:fillRect/>
          </a:stretch>
        </p:blipFill>
        <p:spPr>
          <a:xfrm>
            <a:off x="5299275" y="2571750"/>
            <a:ext cx="3324225" cy="1771650"/>
          </a:xfrm>
          <a:prstGeom prst="rect">
            <a:avLst/>
          </a:prstGeom>
          <a:noFill/>
          <a:ln>
            <a:noFill/>
          </a:ln>
        </p:spPr>
      </p:pic>
      <p:pic>
        <p:nvPicPr>
          <p:cNvPr id="78" name="Google Shape;78;p13"/>
          <p:cNvPicPr preferRelativeResize="0"/>
          <p:nvPr/>
        </p:nvPicPr>
        <p:blipFill>
          <a:blip r:embed="rId5">
            <a:alphaModFix/>
          </a:blip>
          <a:stretch>
            <a:fillRect/>
          </a:stretch>
        </p:blipFill>
        <p:spPr>
          <a:xfrm>
            <a:off x="268825" y="219744"/>
            <a:ext cx="1498493" cy="1050000"/>
          </a:xfrm>
          <a:prstGeom prst="rect">
            <a:avLst/>
          </a:prstGeom>
          <a:noFill/>
          <a:ln>
            <a:noFill/>
          </a:ln>
        </p:spPr>
      </p:pic>
      <p:pic>
        <p:nvPicPr>
          <p:cNvPr id="79" name="Google Shape;79;p13"/>
          <p:cNvPicPr preferRelativeResize="0"/>
          <p:nvPr/>
        </p:nvPicPr>
        <p:blipFill>
          <a:blip r:embed="rId6">
            <a:alphaModFix/>
          </a:blip>
          <a:stretch>
            <a:fillRect/>
          </a:stretch>
        </p:blipFill>
        <p:spPr>
          <a:xfrm>
            <a:off x="7113975" y="364425"/>
            <a:ext cx="1675450" cy="76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2114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200"/>
              <a:t>Thank You</a:t>
            </a:r>
            <a:endParaRPr b="1"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Identification of Circuit Components</a:t>
            </a:r>
            <a:endParaRPr b="1"/>
          </a:p>
        </p:txBody>
      </p:sp>
      <p:sp>
        <p:nvSpPr>
          <p:cNvPr id="85" name="Google Shape;85;p14"/>
          <p:cNvSpPr txBox="1"/>
          <p:nvPr>
            <p:ph idx="1" type="body"/>
          </p:nvPr>
        </p:nvSpPr>
        <p:spPr>
          <a:xfrm>
            <a:off x="311700" y="1165000"/>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rgbClr val="000000"/>
                </a:solidFill>
              </a:rPr>
              <a:t>We have used </a:t>
            </a:r>
            <a:r>
              <a:rPr b="1" lang="en" sz="1600">
                <a:solidFill>
                  <a:srgbClr val="000000"/>
                </a:solidFill>
              </a:rPr>
              <a:t>YOLO v5</a:t>
            </a:r>
            <a:r>
              <a:rPr lang="en" sz="1600">
                <a:solidFill>
                  <a:srgbClr val="000000"/>
                </a:solidFill>
              </a:rPr>
              <a:t> for detecting circuit components</a:t>
            </a:r>
            <a:endParaRPr sz="1600">
              <a:solidFill>
                <a:srgbClr val="000000"/>
              </a:solidFill>
            </a:endParaRPr>
          </a:p>
          <a:p>
            <a:pPr indent="-330200" lvl="0" marL="457200" rtl="0" algn="just">
              <a:spcBef>
                <a:spcPts val="1200"/>
              </a:spcBef>
              <a:spcAft>
                <a:spcPts val="0"/>
              </a:spcAft>
              <a:buClr>
                <a:srgbClr val="000000"/>
              </a:buClr>
              <a:buSzPts val="1600"/>
              <a:buFont typeface="Montserrat"/>
              <a:buChar char="+"/>
            </a:pPr>
            <a:r>
              <a:rPr lang="en" sz="1600">
                <a:solidFill>
                  <a:srgbClr val="000000"/>
                </a:solidFill>
              </a:rPr>
              <a:t>We collected custom dataset containing around </a:t>
            </a:r>
            <a:r>
              <a:rPr b="1" lang="en" sz="1600">
                <a:solidFill>
                  <a:srgbClr val="000000"/>
                </a:solidFill>
              </a:rPr>
              <a:t>350 circuit images.</a:t>
            </a:r>
            <a:endParaRPr b="1"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Annotated these images and trained it using </a:t>
            </a:r>
            <a:r>
              <a:rPr lang="en" sz="1600">
                <a:solidFill>
                  <a:srgbClr val="000000"/>
                </a:solidFill>
              </a:rPr>
              <a:t>YOLO v5</a:t>
            </a:r>
            <a:r>
              <a:rPr lang="en" sz="1600">
                <a:solidFill>
                  <a:srgbClr val="000000"/>
                </a:solidFill>
              </a:rPr>
              <a:t> object detection model. </a:t>
            </a:r>
            <a:endParaRPr sz="1600">
              <a:solidFill>
                <a:srgbClr val="000000"/>
              </a:solidFill>
            </a:endParaRPr>
          </a:p>
          <a:p>
            <a:pPr indent="-330200" lvl="0" marL="457200" rtl="0" algn="just">
              <a:spcBef>
                <a:spcPts val="0"/>
              </a:spcBef>
              <a:spcAft>
                <a:spcPts val="0"/>
              </a:spcAft>
              <a:buClr>
                <a:srgbClr val="000000"/>
              </a:buClr>
              <a:buSzPts val="1600"/>
              <a:buFont typeface="Montserrat"/>
              <a:buChar char="+"/>
            </a:pPr>
            <a:r>
              <a:rPr lang="en" sz="1600">
                <a:solidFill>
                  <a:srgbClr val="000000"/>
                </a:solidFill>
              </a:rPr>
              <a:t>The </a:t>
            </a:r>
            <a:r>
              <a:rPr b="1" lang="en" sz="1600">
                <a:solidFill>
                  <a:srgbClr val="000000"/>
                </a:solidFill>
              </a:rPr>
              <a:t>mAP (mean Average Precision)</a:t>
            </a:r>
            <a:r>
              <a:rPr lang="en" sz="1600">
                <a:solidFill>
                  <a:srgbClr val="000000"/>
                </a:solidFill>
              </a:rPr>
              <a:t> score of the model evaluated with 25 images is 92.7%.</a:t>
            </a:r>
            <a:endParaRPr sz="1600">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6" name="Google Shape;86;p14"/>
          <p:cNvPicPr preferRelativeResize="0"/>
          <p:nvPr/>
        </p:nvPicPr>
        <p:blipFill rotWithShape="1">
          <a:blip r:embed="rId3">
            <a:alphaModFix/>
          </a:blip>
          <a:srcRect b="0" l="0" r="40248" t="0"/>
          <a:stretch/>
        </p:blipFill>
        <p:spPr>
          <a:xfrm>
            <a:off x="311700" y="3056575"/>
            <a:ext cx="5091126" cy="1132575"/>
          </a:xfrm>
          <a:prstGeom prst="rect">
            <a:avLst/>
          </a:prstGeom>
          <a:noFill/>
          <a:ln cap="flat" cmpd="sng" w="19050">
            <a:solidFill>
              <a:schemeClr val="dk2"/>
            </a:solidFill>
            <a:prstDash val="solid"/>
            <a:round/>
            <a:headEnd len="sm" w="sm" type="none"/>
            <a:tailEnd len="sm" w="sm" type="none"/>
          </a:ln>
        </p:spPr>
      </p:pic>
      <p:pic>
        <p:nvPicPr>
          <p:cNvPr id="87" name="Google Shape;87;p14"/>
          <p:cNvPicPr preferRelativeResize="0"/>
          <p:nvPr/>
        </p:nvPicPr>
        <p:blipFill>
          <a:blip r:embed="rId4">
            <a:alphaModFix/>
          </a:blip>
          <a:stretch>
            <a:fillRect/>
          </a:stretch>
        </p:blipFill>
        <p:spPr>
          <a:xfrm>
            <a:off x="5595725" y="2547813"/>
            <a:ext cx="3236575" cy="21501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 type="body"/>
          </p:nvPr>
        </p:nvSpPr>
        <p:spPr>
          <a:xfrm>
            <a:off x="311700" y="1165000"/>
            <a:ext cx="8520600" cy="3339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Char char="+"/>
            </a:pPr>
            <a:r>
              <a:rPr lang="en" sz="1600">
                <a:solidFill>
                  <a:srgbClr val="000000"/>
                </a:solidFill>
              </a:rPr>
              <a:t>Given a circuit image the trained </a:t>
            </a:r>
            <a:r>
              <a:rPr lang="en" sz="1600">
                <a:solidFill>
                  <a:srgbClr val="000000"/>
                </a:solidFill>
              </a:rPr>
              <a:t>YOLO v5</a:t>
            </a:r>
            <a:r>
              <a:rPr lang="en" sz="1600">
                <a:solidFill>
                  <a:srgbClr val="000000"/>
                </a:solidFill>
              </a:rPr>
              <a:t> model outputs the image with bounding boxes and the corresponding class of the component.</a:t>
            </a:r>
            <a:endParaRPr>
              <a:solidFill>
                <a:srgbClr val="000000"/>
              </a:solidFill>
            </a:endParaRPr>
          </a:p>
        </p:txBody>
      </p:sp>
      <p:pic>
        <p:nvPicPr>
          <p:cNvPr id="93" name="Google Shape;93;p15"/>
          <p:cNvPicPr preferRelativeResize="0"/>
          <p:nvPr/>
        </p:nvPicPr>
        <p:blipFill>
          <a:blip r:embed="rId3">
            <a:alphaModFix/>
          </a:blip>
          <a:stretch>
            <a:fillRect/>
          </a:stretch>
        </p:blipFill>
        <p:spPr>
          <a:xfrm>
            <a:off x="1539525" y="1958575"/>
            <a:ext cx="2232426" cy="2232426"/>
          </a:xfrm>
          <a:prstGeom prst="rect">
            <a:avLst/>
          </a:prstGeom>
          <a:noFill/>
          <a:ln cap="flat" cmpd="sng" w="19050">
            <a:solidFill>
              <a:schemeClr val="dk2"/>
            </a:solidFill>
            <a:prstDash val="solid"/>
            <a:round/>
            <a:headEnd len="sm" w="sm" type="none"/>
            <a:tailEnd len="sm" w="sm" type="none"/>
          </a:ln>
        </p:spPr>
      </p:pic>
      <p:sp>
        <p:nvSpPr>
          <p:cNvPr id="94" name="Google Shape;94;p15"/>
          <p:cNvSpPr/>
          <p:nvPr/>
        </p:nvSpPr>
        <p:spPr>
          <a:xfrm>
            <a:off x="4239888" y="3010513"/>
            <a:ext cx="707100" cy="30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5"/>
          <p:cNvPicPr preferRelativeResize="0"/>
          <p:nvPr/>
        </p:nvPicPr>
        <p:blipFill>
          <a:blip r:embed="rId4">
            <a:alphaModFix/>
          </a:blip>
          <a:stretch>
            <a:fillRect/>
          </a:stretch>
        </p:blipFill>
        <p:spPr>
          <a:xfrm>
            <a:off x="5414950" y="2035375"/>
            <a:ext cx="2078826" cy="2078826"/>
          </a:xfrm>
          <a:prstGeom prst="rect">
            <a:avLst/>
          </a:prstGeom>
          <a:noFill/>
          <a:ln cap="flat" cmpd="sng" w="19050">
            <a:solidFill>
              <a:schemeClr val="dk2"/>
            </a:solidFill>
            <a:prstDash val="solid"/>
            <a:round/>
            <a:headEnd len="sm" w="sm" type="none"/>
            <a:tailEnd len="sm" w="sm" type="none"/>
          </a:ln>
        </p:spPr>
      </p:pic>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Component classification using </a:t>
            </a:r>
            <a:r>
              <a:rPr b="1" lang="en"/>
              <a:t>YOLO v5</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Identification of Component’s terminal points</a:t>
            </a:r>
            <a:endParaRPr b="1"/>
          </a:p>
        </p:txBody>
      </p:sp>
      <p:sp>
        <p:nvSpPr>
          <p:cNvPr id="102" name="Google Shape;102;p16"/>
          <p:cNvSpPr txBox="1"/>
          <p:nvPr>
            <p:ph idx="1" type="body"/>
          </p:nvPr>
        </p:nvSpPr>
        <p:spPr>
          <a:xfrm>
            <a:off x="311700" y="1165000"/>
            <a:ext cx="8520600" cy="3339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Font typeface="Montserrat"/>
              <a:buChar char="+"/>
            </a:pPr>
            <a:r>
              <a:rPr lang="en" sz="1600">
                <a:solidFill>
                  <a:srgbClr val="000000"/>
                </a:solidFill>
              </a:rPr>
              <a:t>Terminal points of the circuit components are found by intersection of binary image of </a:t>
            </a:r>
            <a:r>
              <a:rPr b="1" lang="en" sz="1600">
                <a:solidFill>
                  <a:srgbClr val="000000"/>
                </a:solidFill>
              </a:rPr>
              <a:t>A-bounding boxes</a:t>
            </a:r>
            <a:r>
              <a:rPr lang="en" sz="1600">
                <a:solidFill>
                  <a:srgbClr val="000000"/>
                </a:solidFill>
              </a:rPr>
              <a:t> and </a:t>
            </a:r>
            <a:r>
              <a:rPr b="1" lang="en" sz="1600">
                <a:solidFill>
                  <a:srgbClr val="000000"/>
                </a:solidFill>
              </a:rPr>
              <a:t>B-adaptive thresholding of the original image</a:t>
            </a:r>
            <a:r>
              <a:rPr lang="en" sz="1600">
                <a:solidFill>
                  <a:srgbClr val="000000"/>
                </a:solidFill>
              </a:rPr>
              <a:t>. </a:t>
            </a:r>
            <a:endParaRPr sz="1600">
              <a:solidFill>
                <a:srgbClr val="000000"/>
              </a:solidFill>
            </a:endParaRPr>
          </a:p>
          <a:p>
            <a:pPr indent="-330200" lvl="0" marL="457200" rtl="0" algn="just">
              <a:spcBef>
                <a:spcPts val="0"/>
              </a:spcBef>
              <a:spcAft>
                <a:spcPts val="0"/>
              </a:spcAft>
              <a:buClr>
                <a:srgbClr val="000000"/>
              </a:buClr>
              <a:buSzPts val="1600"/>
              <a:buFont typeface="Montserrat"/>
              <a:buChar char="+"/>
            </a:pPr>
            <a:r>
              <a:rPr lang="en" sz="1600">
                <a:solidFill>
                  <a:srgbClr val="000000"/>
                </a:solidFill>
              </a:rPr>
              <a:t>(A and B) = terminal points</a:t>
            </a:r>
            <a:endParaRPr sz="1600">
              <a:solidFill>
                <a:srgbClr val="000000"/>
              </a:solidFill>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                                             </a:t>
            </a:r>
            <a:r>
              <a:rPr b="1" lang="en" sz="1600">
                <a:latin typeface="Montserrat"/>
                <a:ea typeface="Montserrat"/>
                <a:cs typeface="Montserrat"/>
                <a:sym typeface="Montserrat"/>
              </a:rPr>
              <a:t>and</a:t>
            </a:r>
            <a:r>
              <a:rPr lang="en" sz="1600">
                <a:latin typeface="Montserrat"/>
                <a:ea typeface="Montserrat"/>
                <a:cs typeface="Montserrat"/>
                <a:sym typeface="Montserrat"/>
              </a:rPr>
              <a:t>                                                </a:t>
            </a:r>
            <a:r>
              <a:rPr b="1" lang="en" sz="2200">
                <a:latin typeface="Montserrat"/>
                <a:ea typeface="Montserrat"/>
                <a:cs typeface="Montserrat"/>
                <a:sym typeface="Montserrat"/>
              </a:rPr>
              <a:t>=</a:t>
            </a:r>
            <a:endParaRPr b="1" sz="2200">
              <a:latin typeface="Montserrat"/>
              <a:ea typeface="Montserrat"/>
              <a:cs typeface="Montserrat"/>
              <a:sym typeface="Montserrat"/>
            </a:endParaRPr>
          </a:p>
          <a:p>
            <a:pPr indent="0" lvl="0" marL="45720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       </a:t>
            </a:r>
            <a:endParaRPr sz="2000"/>
          </a:p>
        </p:txBody>
      </p:sp>
      <p:pic>
        <p:nvPicPr>
          <p:cNvPr id="103" name="Google Shape;103;p16"/>
          <p:cNvPicPr preferRelativeResize="0"/>
          <p:nvPr/>
        </p:nvPicPr>
        <p:blipFill>
          <a:blip r:embed="rId3">
            <a:alphaModFix/>
          </a:blip>
          <a:stretch>
            <a:fillRect/>
          </a:stretch>
        </p:blipFill>
        <p:spPr>
          <a:xfrm>
            <a:off x="3436125" y="2346725"/>
            <a:ext cx="1918101" cy="1918101"/>
          </a:xfrm>
          <a:prstGeom prst="rect">
            <a:avLst/>
          </a:prstGeom>
          <a:noFill/>
          <a:ln>
            <a:noFill/>
          </a:ln>
        </p:spPr>
      </p:pic>
      <p:pic>
        <p:nvPicPr>
          <p:cNvPr id="104" name="Google Shape;104;p16"/>
          <p:cNvPicPr preferRelativeResize="0"/>
          <p:nvPr/>
        </p:nvPicPr>
        <p:blipFill>
          <a:blip r:embed="rId4">
            <a:alphaModFix/>
          </a:blip>
          <a:stretch>
            <a:fillRect/>
          </a:stretch>
        </p:blipFill>
        <p:spPr>
          <a:xfrm>
            <a:off x="682225" y="2346725"/>
            <a:ext cx="1918101" cy="1918101"/>
          </a:xfrm>
          <a:prstGeom prst="rect">
            <a:avLst/>
          </a:prstGeom>
          <a:noFill/>
          <a:ln>
            <a:noFill/>
          </a:ln>
        </p:spPr>
      </p:pic>
      <p:pic>
        <p:nvPicPr>
          <p:cNvPr id="105" name="Google Shape;105;p16"/>
          <p:cNvPicPr preferRelativeResize="0"/>
          <p:nvPr/>
        </p:nvPicPr>
        <p:blipFill>
          <a:blip r:embed="rId5">
            <a:alphaModFix/>
          </a:blip>
          <a:stretch>
            <a:fillRect/>
          </a:stretch>
        </p:blipFill>
        <p:spPr>
          <a:xfrm>
            <a:off x="6415075" y="2346725"/>
            <a:ext cx="1918101" cy="1918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Identification of Nodes</a:t>
            </a:r>
            <a:endParaRPr b="1"/>
          </a:p>
        </p:txBody>
      </p:sp>
      <p:sp>
        <p:nvSpPr>
          <p:cNvPr id="111" name="Google Shape;111;p17"/>
          <p:cNvSpPr txBox="1"/>
          <p:nvPr>
            <p:ph idx="1" type="body"/>
          </p:nvPr>
        </p:nvSpPr>
        <p:spPr>
          <a:xfrm>
            <a:off x="311700" y="1165000"/>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The nodes of the circuit are found using </a:t>
            </a:r>
            <a:r>
              <a:rPr b="1" lang="en" sz="1600">
                <a:solidFill>
                  <a:srgbClr val="000000"/>
                </a:solidFill>
              </a:rPr>
              <a:t>Breadth First Search(BFS) algorithm.</a:t>
            </a:r>
            <a:endParaRPr b="1"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circuit image with components removed is given as input to the BFS.</a:t>
            </a:r>
            <a:endParaRPr sz="1600">
              <a:solidFill>
                <a:srgbClr val="000000"/>
              </a:solidFill>
            </a:endParaRPr>
          </a:p>
        </p:txBody>
      </p:sp>
      <p:pic>
        <p:nvPicPr>
          <p:cNvPr id="112" name="Google Shape;112;p17"/>
          <p:cNvPicPr preferRelativeResize="0"/>
          <p:nvPr/>
        </p:nvPicPr>
        <p:blipFill>
          <a:blip r:embed="rId3">
            <a:alphaModFix/>
          </a:blip>
          <a:stretch>
            <a:fillRect/>
          </a:stretch>
        </p:blipFill>
        <p:spPr>
          <a:xfrm>
            <a:off x="5225575" y="1993100"/>
            <a:ext cx="2468174" cy="2468174"/>
          </a:xfrm>
          <a:prstGeom prst="rect">
            <a:avLst/>
          </a:prstGeom>
          <a:noFill/>
          <a:ln cap="flat" cmpd="sng" w="19050">
            <a:solidFill>
              <a:schemeClr val="dk2"/>
            </a:solidFill>
            <a:prstDash val="solid"/>
            <a:round/>
            <a:headEnd len="sm" w="sm" type="none"/>
            <a:tailEnd len="sm" w="sm" type="none"/>
          </a:ln>
        </p:spPr>
      </p:pic>
      <p:pic>
        <p:nvPicPr>
          <p:cNvPr id="113" name="Google Shape;113;p17"/>
          <p:cNvPicPr preferRelativeResize="0"/>
          <p:nvPr/>
        </p:nvPicPr>
        <p:blipFill>
          <a:blip r:embed="rId4">
            <a:alphaModFix/>
          </a:blip>
          <a:stretch>
            <a:fillRect/>
          </a:stretch>
        </p:blipFill>
        <p:spPr>
          <a:xfrm>
            <a:off x="1614500" y="2098975"/>
            <a:ext cx="2256453" cy="2256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GUI </a:t>
            </a:r>
            <a:endParaRPr b="1"/>
          </a:p>
        </p:txBody>
      </p:sp>
      <p:sp>
        <p:nvSpPr>
          <p:cNvPr id="119" name="Google Shape;119;p18"/>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Char char="+"/>
            </a:pPr>
            <a:r>
              <a:rPr lang="en" sz="1600">
                <a:solidFill>
                  <a:srgbClr val="000000"/>
                </a:solidFill>
              </a:rPr>
              <a:t>A Graphical User Interface has been developed for the project, for ease of operation by end users using HTML, CSS, JavaScript and Flask.</a:t>
            </a:r>
            <a:endParaRPr sz="1600">
              <a:solidFill>
                <a:srgbClr val="000000"/>
              </a:solidFill>
            </a:endParaRPr>
          </a:p>
          <a:p>
            <a:pPr indent="0" lvl="0" marL="457200" rtl="0" algn="l">
              <a:spcBef>
                <a:spcPts val="120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311700" y="1596182"/>
            <a:ext cx="7120302" cy="3144518"/>
          </a:xfrm>
          <a:prstGeom prst="rect">
            <a:avLst/>
          </a:prstGeom>
          <a:noFill/>
          <a:ln cap="flat" cmpd="sng" w="19050">
            <a:solidFill>
              <a:schemeClr val="dk2"/>
            </a:solidFill>
            <a:prstDash val="solid"/>
            <a:round/>
            <a:headEnd len="sm" w="sm" type="none"/>
            <a:tailEnd len="sm" w="sm" type="none"/>
          </a:ln>
        </p:spPr>
      </p:pic>
      <p:pic>
        <p:nvPicPr>
          <p:cNvPr id="121" name="Google Shape;121;p18"/>
          <p:cNvPicPr preferRelativeResize="0"/>
          <p:nvPr/>
        </p:nvPicPr>
        <p:blipFill>
          <a:blip r:embed="rId4">
            <a:alphaModFix/>
          </a:blip>
          <a:stretch>
            <a:fillRect/>
          </a:stretch>
        </p:blipFill>
        <p:spPr>
          <a:xfrm>
            <a:off x="6774889" y="2554675"/>
            <a:ext cx="2186026" cy="2186026"/>
          </a:xfrm>
          <a:prstGeom prst="rect">
            <a:avLst/>
          </a:prstGeom>
          <a:noFill/>
          <a:ln cap="flat" cmpd="sng" w="19050">
            <a:solidFill>
              <a:schemeClr val="dk2"/>
            </a:solidFill>
            <a:prstDash val="solid"/>
            <a:round/>
            <a:headEnd len="sm" w="sm" type="none"/>
            <a:tailEnd len="sm" w="sm" type="none"/>
          </a:ln>
        </p:spPr>
      </p:pic>
      <p:sp>
        <p:nvSpPr>
          <p:cNvPr id="122" name="Google Shape;122;p18"/>
          <p:cNvSpPr txBox="1"/>
          <p:nvPr/>
        </p:nvSpPr>
        <p:spPr>
          <a:xfrm>
            <a:off x="7130025" y="2171550"/>
            <a:ext cx="1896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Original Circuit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Breadth First Search(BFS) </a:t>
            </a:r>
            <a:endParaRPr b="1"/>
          </a:p>
        </p:txBody>
      </p:sp>
      <p:sp>
        <p:nvSpPr>
          <p:cNvPr id="128" name="Google Shape;128;p19"/>
          <p:cNvSpPr txBox="1"/>
          <p:nvPr>
            <p:ph idx="1" type="body"/>
          </p:nvPr>
        </p:nvSpPr>
        <p:spPr>
          <a:xfrm>
            <a:off x="311700" y="1165000"/>
            <a:ext cx="8520600" cy="3339000"/>
          </a:xfrm>
          <a:prstGeom prst="rect">
            <a:avLst/>
          </a:prstGeom>
        </p:spPr>
        <p:txBody>
          <a:bodyPr anchorCtr="0" anchor="t" bIns="91425" lIns="91425" spcFirstLastPara="1" rIns="91425" wrap="square" tIns="91425">
            <a:normAutofit lnSpcReduction="10000"/>
          </a:bodyPr>
          <a:lstStyle/>
          <a:p>
            <a:pPr indent="-330200" lvl="0" marL="457200" marR="0" rtl="0" algn="just">
              <a:lnSpc>
                <a:spcPct val="115000"/>
              </a:lnSpc>
              <a:spcBef>
                <a:spcPts val="0"/>
              </a:spcBef>
              <a:spcAft>
                <a:spcPts val="0"/>
              </a:spcAft>
              <a:buClr>
                <a:srgbClr val="000000"/>
              </a:buClr>
              <a:buSzPts val="1600"/>
              <a:buChar char="+"/>
            </a:pPr>
            <a:r>
              <a:rPr lang="en" sz="1600">
                <a:solidFill>
                  <a:srgbClr val="000000"/>
                </a:solidFill>
              </a:rPr>
              <a:t>Breadth First Search is performed on the </a:t>
            </a:r>
            <a:r>
              <a:rPr lang="en" sz="1600">
                <a:solidFill>
                  <a:srgbClr val="000000"/>
                </a:solidFill>
              </a:rPr>
              <a:t>binarized</a:t>
            </a:r>
            <a:r>
              <a:rPr lang="en" sz="1600">
                <a:solidFill>
                  <a:srgbClr val="000000"/>
                </a:solidFill>
              </a:rPr>
              <a:t> version of the image.</a:t>
            </a:r>
            <a:endParaRPr sz="1600">
              <a:solidFill>
                <a:srgbClr val="000000"/>
              </a:solidFill>
            </a:endParaRPr>
          </a:p>
          <a:p>
            <a:pPr indent="-330200" lvl="0" marL="457200" marR="0" rtl="0" algn="just">
              <a:lnSpc>
                <a:spcPct val="115000"/>
              </a:lnSpc>
              <a:spcBef>
                <a:spcPts val="0"/>
              </a:spcBef>
              <a:spcAft>
                <a:spcPts val="0"/>
              </a:spcAft>
              <a:buClr>
                <a:srgbClr val="000000"/>
              </a:buClr>
              <a:buSzPts val="1600"/>
              <a:buChar char="+"/>
            </a:pPr>
            <a:r>
              <a:rPr lang="en" sz="1600">
                <a:solidFill>
                  <a:srgbClr val="000000"/>
                </a:solidFill>
              </a:rPr>
              <a:t>The algorithm starts executing Breadth First Search from the terminal points of the components detected in the image.</a:t>
            </a:r>
            <a:endParaRPr sz="1600">
              <a:solidFill>
                <a:srgbClr val="000000"/>
              </a:solidFill>
            </a:endParaRPr>
          </a:p>
          <a:p>
            <a:pPr indent="-330200" lvl="0" marL="457200" marR="0" rtl="0" algn="just">
              <a:lnSpc>
                <a:spcPct val="115000"/>
              </a:lnSpc>
              <a:spcBef>
                <a:spcPts val="0"/>
              </a:spcBef>
              <a:spcAft>
                <a:spcPts val="0"/>
              </a:spcAft>
              <a:buClr>
                <a:srgbClr val="000000"/>
              </a:buClr>
              <a:buSzPts val="1600"/>
              <a:buChar char="+"/>
            </a:pPr>
            <a:r>
              <a:rPr lang="en" sz="1600">
                <a:solidFill>
                  <a:srgbClr val="000000"/>
                </a:solidFill>
              </a:rPr>
              <a:t>Starting from one terminal point, the algorithm discovers other terminal points connected to it using a wire.</a:t>
            </a:r>
            <a:endParaRPr sz="1600">
              <a:solidFill>
                <a:srgbClr val="000000"/>
              </a:solidFill>
            </a:endParaRPr>
          </a:p>
          <a:p>
            <a:pPr indent="-330200" lvl="0" marL="457200" marR="0" rtl="0" algn="just">
              <a:lnSpc>
                <a:spcPct val="115000"/>
              </a:lnSpc>
              <a:spcBef>
                <a:spcPts val="0"/>
              </a:spcBef>
              <a:spcAft>
                <a:spcPts val="0"/>
              </a:spcAft>
              <a:buClr>
                <a:srgbClr val="000000"/>
              </a:buClr>
              <a:buSzPts val="1600"/>
              <a:buChar char="+"/>
            </a:pPr>
            <a:r>
              <a:rPr lang="en" sz="1600">
                <a:solidFill>
                  <a:srgbClr val="000000"/>
                </a:solidFill>
              </a:rPr>
              <a:t>All terminals which are connected to each other form a node.</a:t>
            </a:r>
            <a:endParaRPr sz="1600">
              <a:solidFill>
                <a:srgbClr val="000000"/>
              </a:solidFill>
            </a:endParaRPr>
          </a:p>
          <a:p>
            <a:pPr indent="-330200" lvl="0" marL="457200" marR="0" rtl="0" algn="just">
              <a:lnSpc>
                <a:spcPct val="115000"/>
              </a:lnSpc>
              <a:spcBef>
                <a:spcPts val="0"/>
              </a:spcBef>
              <a:spcAft>
                <a:spcPts val="0"/>
              </a:spcAft>
              <a:buClr>
                <a:srgbClr val="000000"/>
              </a:buClr>
              <a:buSzPts val="1600"/>
              <a:buChar char="+"/>
            </a:pPr>
            <a:r>
              <a:rPr lang="en" sz="1600">
                <a:solidFill>
                  <a:srgbClr val="000000"/>
                </a:solidFill>
              </a:rPr>
              <a:t>The algorithm works by </a:t>
            </a:r>
            <a:r>
              <a:rPr lang="en" sz="1600">
                <a:solidFill>
                  <a:srgbClr val="000000"/>
                </a:solidFill>
              </a:rPr>
              <a:t>maintaining</a:t>
            </a:r>
            <a:r>
              <a:rPr lang="en" sz="1600">
                <a:solidFill>
                  <a:srgbClr val="000000"/>
                </a:solidFill>
              </a:rPr>
              <a:t> a queue data structure. The queue contains pixel coordinates which are white in color (indicating wire).</a:t>
            </a:r>
            <a:endParaRPr sz="1600">
              <a:solidFill>
                <a:srgbClr val="000000"/>
              </a:solidFill>
            </a:endParaRPr>
          </a:p>
          <a:p>
            <a:pPr indent="-330200" lvl="0" marL="457200" marR="0" rtl="0" algn="just">
              <a:lnSpc>
                <a:spcPct val="115000"/>
              </a:lnSpc>
              <a:spcBef>
                <a:spcPts val="0"/>
              </a:spcBef>
              <a:spcAft>
                <a:spcPts val="0"/>
              </a:spcAft>
              <a:buClr>
                <a:srgbClr val="000000"/>
              </a:buClr>
              <a:buSzPts val="1600"/>
              <a:buChar char="+"/>
            </a:pPr>
            <a:r>
              <a:rPr lang="en" sz="1600">
                <a:solidFill>
                  <a:srgbClr val="000000"/>
                </a:solidFill>
              </a:rPr>
              <a:t>For every pixel coordinate the neighbours which are white in color and have not been visited are added to the queue, and the algorithm keeps running till the queue is empty.</a:t>
            </a:r>
            <a:endParaRPr sz="1600">
              <a:solidFill>
                <a:srgbClr val="000000"/>
              </a:solidFill>
            </a:endParaRPr>
          </a:p>
          <a:p>
            <a:pPr indent="-330200" lvl="0" marL="457200" marR="0" rtl="0" algn="just">
              <a:lnSpc>
                <a:spcPct val="115000"/>
              </a:lnSpc>
              <a:spcBef>
                <a:spcPts val="0"/>
              </a:spcBef>
              <a:spcAft>
                <a:spcPts val="0"/>
              </a:spcAft>
              <a:buClr>
                <a:srgbClr val="000000"/>
              </a:buClr>
              <a:buSzPts val="1600"/>
              <a:buChar char="+"/>
            </a:pPr>
            <a:r>
              <a:rPr lang="en" sz="1600">
                <a:solidFill>
                  <a:srgbClr val="000000"/>
                </a:solidFill>
              </a:rPr>
              <a:t>We continue the Breadth First Search procedure from each terminal pixel which has not been visited yet.</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Use BFS?</a:t>
            </a:r>
            <a:endParaRPr b="1"/>
          </a:p>
        </p:txBody>
      </p:sp>
      <p:sp>
        <p:nvSpPr>
          <p:cNvPr id="134" name="Google Shape;134;p20"/>
          <p:cNvSpPr txBox="1"/>
          <p:nvPr>
            <p:ph idx="1" type="body"/>
          </p:nvPr>
        </p:nvSpPr>
        <p:spPr>
          <a:xfrm>
            <a:off x="311700" y="1165000"/>
            <a:ext cx="8520600" cy="333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Char char="+"/>
            </a:pPr>
            <a:r>
              <a:rPr lang="en">
                <a:solidFill>
                  <a:srgbClr val="000000"/>
                </a:solidFill>
              </a:rPr>
              <a:t>Using the breadth first search approach allows determining connections between various terminals even if the wires are not straight lines (could be circular or any other shape).</a:t>
            </a:r>
            <a:endParaRPr>
              <a:solidFill>
                <a:srgbClr val="000000"/>
              </a:solidFill>
            </a:endParaRPr>
          </a:p>
          <a:p>
            <a:pPr indent="-342900" lvl="0" marL="457200" rtl="0" algn="just">
              <a:spcBef>
                <a:spcPts val="0"/>
              </a:spcBef>
              <a:spcAft>
                <a:spcPts val="0"/>
              </a:spcAft>
              <a:buClr>
                <a:srgbClr val="000000"/>
              </a:buClr>
              <a:buSzPts val="1800"/>
              <a:buChar char="+"/>
            </a:pPr>
            <a:r>
              <a:rPr lang="en">
                <a:solidFill>
                  <a:srgbClr val="000000"/>
                </a:solidFill>
              </a:rPr>
              <a:t>It can be easily extended to work well with hand drawn circuits which may not have a regular shape or can be distorted provided the image has been binarised appropriately.</a:t>
            </a:r>
            <a:endParaRPr>
              <a:solidFill>
                <a:srgbClr val="000000"/>
              </a:solidFill>
            </a:endParaRPr>
          </a:p>
          <a:p>
            <a:pPr indent="-342900" lvl="0" marL="457200" rtl="0" algn="just">
              <a:spcBef>
                <a:spcPts val="0"/>
              </a:spcBef>
              <a:spcAft>
                <a:spcPts val="0"/>
              </a:spcAft>
              <a:buSzPts val="1800"/>
              <a:buChar char="+"/>
            </a:pPr>
            <a:r>
              <a:rPr lang="en">
                <a:solidFill>
                  <a:srgbClr val="000000"/>
                </a:solidFill>
              </a:rPr>
              <a:t>The netlist of </a:t>
            </a:r>
            <a:r>
              <a:rPr lang="en">
                <a:solidFill>
                  <a:srgbClr val="000000"/>
                </a:solidFill>
              </a:rPr>
              <a:t>the circuit should be invariant of the way the circuit is drawn on paper. Using BFS, allows mapping different circuit diagrams representing the same circuit to the same netlist, irrespective of the way the diagram is drawn.</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the output netlist?</a:t>
            </a:r>
            <a:endParaRPr b="1"/>
          </a:p>
        </p:txBody>
      </p:sp>
      <p:sp>
        <p:nvSpPr>
          <p:cNvPr id="140" name="Google Shape;140;p21"/>
          <p:cNvSpPr txBox="1"/>
          <p:nvPr>
            <p:ph idx="1" type="body"/>
          </p:nvPr>
        </p:nvSpPr>
        <p:spPr>
          <a:xfrm>
            <a:off x="311700" y="936400"/>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000000"/>
                </a:solidFill>
              </a:rPr>
              <a:t>A netlist contains information about the connectivity of the circuit components with others.</a:t>
            </a:r>
            <a:endParaRPr>
              <a:solidFill>
                <a:srgbClr val="000000"/>
              </a:solidFill>
            </a:endParaRPr>
          </a:p>
          <a:p>
            <a:pPr indent="-342900" lvl="0" marL="457200" rtl="0" algn="just">
              <a:spcBef>
                <a:spcPts val="1200"/>
              </a:spcBef>
              <a:spcAft>
                <a:spcPts val="0"/>
              </a:spcAft>
              <a:buClr>
                <a:srgbClr val="000000"/>
              </a:buClr>
              <a:buSzPts val="1800"/>
              <a:buChar char="+"/>
            </a:pPr>
            <a:r>
              <a:rPr lang="en">
                <a:solidFill>
                  <a:srgbClr val="000000"/>
                </a:solidFill>
              </a:rPr>
              <a:t>Components (R,L,C,Voltage source,Current source).</a:t>
            </a:r>
            <a:endParaRPr>
              <a:solidFill>
                <a:srgbClr val="000000"/>
              </a:solidFill>
            </a:endParaRPr>
          </a:p>
          <a:p>
            <a:pPr indent="-342900" lvl="0" marL="457200" rtl="0" algn="just">
              <a:spcBef>
                <a:spcPts val="0"/>
              </a:spcBef>
              <a:spcAft>
                <a:spcPts val="0"/>
              </a:spcAft>
              <a:buClr>
                <a:srgbClr val="000000"/>
              </a:buClr>
              <a:buSzPts val="1800"/>
              <a:buChar char="+"/>
            </a:pPr>
            <a:r>
              <a:rPr lang="en">
                <a:solidFill>
                  <a:srgbClr val="000000"/>
                </a:solidFill>
              </a:rPr>
              <a:t>Nodes - the terminal points between which the components are connected.</a:t>
            </a:r>
            <a:endParaRPr>
              <a:solidFill>
                <a:srgbClr val="000000"/>
              </a:solidFill>
            </a:endParaRPr>
          </a:p>
          <a:p>
            <a:pPr indent="-342900" lvl="0" marL="457200" rtl="0" algn="just">
              <a:spcBef>
                <a:spcPts val="0"/>
              </a:spcBef>
              <a:spcAft>
                <a:spcPts val="0"/>
              </a:spcAft>
              <a:buClr>
                <a:srgbClr val="000000"/>
              </a:buClr>
              <a:buSzPts val="1800"/>
              <a:buChar char="+"/>
            </a:pPr>
            <a:r>
              <a:rPr lang="en">
                <a:solidFill>
                  <a:srgbClr val="000000"/>
                </a:solidFill>
              </a:rPr>
              <a:t>Value of each component - given by user.</a:t>
            </a:r>
            <a:endParaRPr>
              <a:solidFill>
                <a:srgbClr val="000000"/>
              </a:solidFill>
            </a:endParaRPr>
          </a:p>
        </p:txBody>
      </p:sp>
      <p:pic>
        <p:nvPicPr>
          <p:cNvPr id="141" name="Google Shape;141;p21"/>
          <p:cNvPicPr preferRelativeResize="0"/>
          <p:nvPr/>
        </p:nvPicPr>
        <p:blipFill>
          <a:blip r:embed="rId3">
            <a:alphaModFix/>
          </a:blip>
          <a:stretch>
            <a:fillRect/>
          </a:stretch>
        </p:blipFill>
        <p:spPr>
          <a:xfrm>
            <a:off x="2496975" y="2887875"/>
            <a:ext cx="3324225" cy="1771650"/>
          </a:xfrm>
          <a:prstGeom prst="rect">
            <a:avLst/>
          </a:prstGeom>
          <a:noFill/>
          <a:ln cap="flat" cmpd="sng" w="19050">
            <a:solidFill>
              <a:schemeClr val="dk2"/>
            </a:solidFill>
            <a:prstDash val="solid"/>
            <a:round/>
            <a:headEnd len="sm" w="sm" type="none"/>
            <a:tailEnd len="sm" w="sm" type="none"/>
          </a:ln>
        </p:spPr>
      </p:pic>
      <p:sp>
        <p:nvSpPr>
          <p:cNvPr id="142" name="Google Shape;142;p21"/>
          <p:cNvSpPr/>
          <p:nvPr/>
        </p:nvSpPr>
        <p:spPr>
          <a:xfrm>
            <a:off x="2571900" y="3221825"/>
            <a:ext cx="267900" cy="143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855713" y="3221825"/>
            <a:ext cx="267900" cy="143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3171825" y="3221825"/>
            <a:ext cx="267900" cy="143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3513550" y="3425425"/>
            <a:ext cx="2679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121675" y="3746900"/>
            <a:ext cx="267900" cy="128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47" name="Google Shape;147;p21"/>
          <p:cNvSpPr/>
          <p:nvPr/>
        </p:nvSpPr>
        <p:spPr>
          <a:xfrm rot="816">
            <a:off x="2855713" y="4491350"/>
            <a:ext cx="1264500" cy="3189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48" name="Google Shape;148;p21"/>
          <p:cNvSpPr txBox="1"/>
          <p:nvPr/>
        </p:nvSpPr>
        <p:spPr>
          <a:xfrm>
            <a:off x="3749250" y="3289675"/>
            <a:ext cx="226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Values given by the user</a:t>
            </a:r>
            <a:endParaRPr/>
          </a:p>
        </p:txBody>
      </p:sp>
      <p:sp>
        <p:nvSpPr>
          <p:cNvPr id="149" name="Google Shape;149;p21"/>
          <p:cNvSpPr txBox="1"/>
          <p:nvPr/>
        </p:nvSpPr>
        <p:spPr>
          <a:xfrm>
            <a:off x="3589775" y="3875600"/>
            <a:ext cx="22635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Nodes between which the component is connected</a:t>
            </a:r>
            <a:endParaRPr/>
          </a:p>
        </p:txBody>
      </p:sp>
      <p:sp>
        <p:nvSpPr>
          <p:cNvPr id="150" name="Google Shape;150;p21"/>
          <p:cNvSpPr txBox="1"/>
          <p:nvPr/>
        </p:nvSpPr>
        <p:spPr>
          <a:xfrm>
            <a:off x="1072700" y="3611150"/>
            <a:ext cx="11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Component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