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esktop\Excel%20Project%203\Call%20Center%20Dashboar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Desktop\Excel%20Project%203\Call%20Center%20Dashboard.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calculation!$D$62</c:f>
              <c:strCache>
                <c:ptCount val="1"/>
                <c:pt idx="0">
                  <c:v>Abandoned</c:v>
                </c:pt>
              </c:strCache>
            </c:strRef>
          </c:tx>
          <c:spPr>
            <a:solidFill>
              <a:schemeClr val="accent1"/>
            </a:solidFill>
            <a:ln>
              <a:noFill/>
            </a:ln>
            <a:effectLst/>
          </c:spPr>
          <c:invertIfNegative val="0"/>
          <c:dLbls>
            <c:dLbl>
              <c:idx val="1"/>
              <c:layout>
                <c:manualLayout>
                  <c:x val="0"/>
                  <c:y val="1.529051987767584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64D-4751-96A8-F8839AB15193}"/>
                </c:ext>
              </c:extLst>
            </c:dLbl>
            <c:dLbl>
              <c:idx val="2"/>
              <c:layout>
                <c:manualLayout>
                  <c:x val="-2.5329280648430513E-3"/>
                  <c:y val="-9.174311926605505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64D-4751-96A8-F8839AB1519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calculation!$A$63:$A$67</c:f>
              <c:strCache>
                <c:ptCount val="5"/>
                <c:pt idx="0">
                  <c:v>Washing Machine</c:v>
                </c:pt>
                <c:pt idx="1">
                  <c:v>Toaster</c:v>
                </c:pt>
                <c:pt idx="2">
                  <c:v>Fridge</c:v>
                </c:pt>
                <c:pt idx="3">
                  <c:v>Air Conditioner</c:v>
                </c:pt>
                <c:pt idx="4">
                  <c:v>Television</c:v>
                </c:pt>
              </c:strCache>
            </c:strRef>
          </c:cat>
          <c:val>
            <c:numRef>
              <c:f>calculation!$D$63:$D$67</c:f>
              <c:numCache>
                <c:formatCode>0.0%</c:formatCode>
                <c:ptCount val="5"/>
                <c:pt idx="0">
                  <c:v>0.13333333333333333</c:v>
                </c:pt>
                <c:pt idx="1">
                  <c:v>0.1875</c:v>
                </c:pt>
                <c:pt idx="2">
                  <c:v>0.15476190476190477</c:v>
                </c:pt>
                <c:pt idx="3">
                  <c:v>0.22077922077922077</c:v>
                </c:pt>
                <c:pt idx="4">
                  <c:v>0.15</c:v>
                </c:pt>
              </c:numCache>
            </c:numRef>
          </c:val>
          <c:extLst>
            <c:ext xmlns:c16="http://schemas.microsoft.com/office/drawing/2014/chart" uri="{C3380CC4-5D6E-409C-BE32-E72D297353CC}">
              <c16:uniqueId val="{00000002-064D-4751-96A8-F8839AB15193}"/>
            </c:ext>
          </c:extLst>
        </c:ser>
        <c:dLbls>
          <c:showLegendKey val="0"/>
          <c:showVal val="0"/>
          <c:showCatName val="0"/>
          <c:showSerName val="0"/>
          <c:showPercent val="0"/>
          <c:showBubbleSize val="0"/>
        </c:dLbls>
        <c:gapWidth val="219"/>
        <c:overlap val="-27"/>
        <c:axId val="550853056"/>
        <c:axId val="550837696"/>
      </c:barChart>
      <c:barChart>
        <c:barDir val="col"/>
        <c:grouping val="clustered"/>
        <c:varyColors val="0"/>
        <c:ser>
          <c:idx val="1"/>
          <c:order val="1"/>
          <c:spPr>
            <a:solidFill>
              <a:srgbClr val="FF0000"/>
            </a:solidFill>
            <a:ln>
              <a:noFill/>
            </a:ln>
            <a:effectLst/>
          </c:spPr>
          <c:invertIfNegative val="0"/>
          <c:cat>
            <c:strRef>
              <c:f>calculation!$A$63:$A$67</c:f>
              <c:strCache>
                <c:ptCount val="5"/>
                <c:pt idx="0">
                  <c:v>Washing Machine</c:v>
                </c:pt>
                <c:pt idx="1">
                  <c:v>Toaster</c:v>
                </c:pt>
                <c:pt idx="2">
                  <c:v>Fridge</c:v>
                </c:pt>
                <c:pt idx="3">
                  <c:v>Air Conditioner</c:v>
                </c:pt>
                <c:pt idx="4">
                  <c:v>Television</c:v>
                </c:pt>
              </c:strCache>
            </c:strRef>
          </c:cat>
          <c:val>
            <c:numRef>
              <c:f>calculation!$F$63:$F$67</c:f>
              <c:numCache>
                <c:formatCode>General</c:formatCode>
                <c:ptCount val="5"/>
                <c:pt idx="0">
                  <c:v>#N/A</c:v>
                </c:pt>
                <c:pt idx="1">
                  <c:v>#N/A</c:v>
                </c:pt>
                <c:pt idx="2">
                  <c:v>#N/A</c:v>
                </c:pt>
                <c:pt idx="3">
                  <c:v>0.22077922077922077</c:v>
                </c:pt>
                <c:pt idx="4">
                  <c:v>#N/A</c:v>
                </c:pt>
              </c:numCache>
            </c:numRef>
          </c:val>
          <c:extLst>
            <c:ext xmlns:c16="http://schemas.microsoft.com/office/drawing/2014/chart" uri="{C3380CC4-5D6E-409C-BE32-E72D297353CC}">
              <c16:uniqueId val="{00000003-064D-4751-96A8-F8839AB15193}"/>
            </c:ext>
          </c:extLst>
        </c:ser>
        <c:dLbls>
          <c:showLegendKey val="0"/>
          <c:showVal val="0"/>
          <c:showCatName val="0"/>
          <c:showSerName val="0"/>
          <c:showPercent val="0"/>
          <c:showBubbleSize val="0"/>
        </c:dLbls>
        <c:gapWidth val="219"/>
        <c:overlap val="-27"/>
        <c:axId val="328687728"/>
        <c:axId val="328700688"/>
      </c:barChart>
      <c:lineChart>
        <c:grouping val="standard"/>
        <c:varyColors val="0"/>
        <c:ser>
          <c:idx val="2"/>
          <c:order val="2"/>
          <c:spPr>
            <a:ln w="12700" cap="rnd">
              <a:solidFill>
                <a:srgbClr val="C00000"/>
              </a:solidFill>
              <a:prstDash val="sysDash"/>
              <a:round/>
            </a:ln>
            <a:effectLst/>
          </c:spPr>
          <c:marker>
            <c:symbol val="none"/>
          </c:marker>
          <c:cat>
            <c:strRef>
              <c:f>calculation!$A$63:$A$67</c:f>
              <c:strCache>
                <c:ptCount val="5"/>
                <c:pt idx="0">
                  <c:v>Washing Machine</c:v>
                </c:pt>
                <c:pt idx="1">
                  <c:v>Toaster</c:v>
                </c:pt>
                <c:pt idx="2">
                  <c:v>Fridge</c:v>
                </c:pt>
                <c:pt idx="3">
                  <c:v>Air Conditioner</c:v>
                </c:pt>
                <c:pt idx="4">
                  <c:v>Television</c:v>
                </c:pt>
              </c:strCache>
            </c:strRef>
          </c:cat>
          <c:val>
            <c:numRef>
              <c:f>calculation!$E$63:$E$67</c:f>
              <c:numCache>
                <c:formatCode>0%</c:formatCode>
                <c:ptCount val="5"/>
                <c:pt idx="0">
                  <c:v>0.2</c:v>
                </c:pt>
                <c:pt idx="1">
                  <c:v>0.2</c:v>
                </c:pt>
                <c:pt idx="2">
                  <c:v>0.2</c:v>
                </c:pt>
                <c:pt idx="3">
                  <c:v>0.2</c:v>
                </c:pt>
                <c:pt idx="4">
                  <c:v>0.2</c:v>
                </c:pt>
              </c:numCache>
            </c:numRef>
          </c:val>
          <c:smooth val="0"/>
          <c:extLst>
            <c:ext xmlns:c16="http://schemas.microsoft.com/office/drawing/2014/chart" uri="{C3380CC4-5D6E-409C-BE32-E72D297353CC}">
              <c16:uniqueId val="{00000004-064D-4751-96A8-F8839AB15193}"/>
            </c:ext>
          </c:extLst>
        </c:ser>
        <c:dLbls>
          <c:showLegendKey val="0"/>
          <c:showVal val="0"/>
          <c:showCatName val="0"/>
          <c:showSerName val="0"/>
          <c:showPercent val="0"/>
          <c:showBubbleSize val="0"/>
        </c:dLbls>
        <c:marker val="1"/>
        <c:smooth val="0"/>
        <c:axId val="328687728"/>
        <c:axId val="328700688"/>
      </c:lineChart>
      <c:catAx>
        <c:axId val="550853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0837696"/>
        <c:crosses val="autoZero"/>
        <c:auto val="1"/>
        <c:lblAlgn val="ctr"/>
        <c:lblOffset val="100"/>
        <c:noMultiLvlLbl val="0"/>
      </c:catAx>
      <c:valAx>
        <c:axId val="550837696"/>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0853056"/>
        <c:crosses val="autoZero"/>
        <c:crossBetween val="between"/>
      </c:valAx>
      <c:valAx>
        <c:axId val="328700688"/>
        <c:scaling>
          <c:orientation val="minMax"/>
        </c:scaling>
        <c:delete val="1"/>
        <c:axPos val="r"/>
        <c:numFmt formatCode="General" sourceLinked="1"/>
        <c:majorTickMark val="out"/>
        <c:minorTickMark val="none"/>
        <c:tickLblPos val="nextTo"/>
        <c:crossAx val="328687728"/>
        <c:crosses val="max"/>
        <c:crossBetween val="between"/>
      </c:valAx>
      <c:catAx>
        <c:axId val="328687728"/>
        <c:scaling>
          <c:orientation val="minMax"/>
        </c:scaling>
        <c:delete val="1"/>
        <c:axPos val="b"/>
        <c:numFmt formatCode="General" sourceLinked="1"/>
        <c:majorTickMark val="out"/>
        <c:minorTickMark val="none"/>
        <c:tickLblPos val="nextTo"/>
        <c:crossAx val="32870068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79984881138516"/>
          <c:y val="8.9167615110058135E-2"/>
          <c:w val="0.78542274120922717"/>
          <c:h val="0.69644004676406601"/>
        </c:manualLayout>
      </c:layout>
      <c:barChart>
        <c:barDir val="bar"/>
        <c:grouping val="clustered"/>
        <c:varyColors val="0"/>
        <c:ser>
          <c:idx val="0"/>
          <c:order val="0"/>
          <c:spPr>
            <a:solidFill>
              <a:schemeClr val="accent1"/>
            </a:solidFill>
            <a:ln>
              <a:noFill/>
            </a:ln>
            <a:effectLst/>
          </c:spPr>
          <c:invertIfNegative val="0"/>
          <c:cat>
            <c:strRef>
              <c:f>calculation!$D$51:$D$57</c:f>
              <c:strCache>
                <c:ptCount val="7"/>
                <c:pt idx="0">
                  <c:v>Stewart</c:v>
                </c:pt>
                <c:pt idx="1">
                  <c:v>Joe</c:v>
                </c:pt>
                <c:pt idx="2">
                  <c:v>☺ Dan</c:v>
                </c:pt>
                <c:pt idx="3">
                  <c:v>☺ Greg</c:v>
                </c:pt>
                <c:pt idx="4">
                  <c:v>☺ Diane</c:v>
                </c:pt>
                <c:pt idx="5">
                  <c:v>Martha</c:v>
                </c:pt>
                <c:pt idx="6">
                  <c:v>Jim</c:v>
                </c:pt>
              </c:strCache>
            </c:strRef>
          </c:cat>
          <c:val>
            <c:numRef>
              <c:f>calculation!$B$51:$B$57</c:f>
              <c:numCache>
                <c:formatCode>General</c:formatCode>
                <c:ptCount val="7"/>
                <c:pt idx="0">
                  <c:v>3.3962264150943398</c:v>
                </c:pt>
                <c:pt idx="1">
                  <c:v>3.3207547169811322</c:v>
                </c:pt>
                <c:pt idx="2">
                  <c:v>3.6</c:v>
                </c:pt>
                <c:pt idx="3">
                  <c:v>3.5510204081632653</c:v>
                </c:pt>
                <c:pt idx="4">
                  <c:v>3.6046511627906979</c:v>
                </c:pt>
                <c:pt idx="5">
                  <c:v>3.4047619047619047</c:v>
                </c:pt>
                <c:pt idx="6">
                  <c:v>3.1794871794871793</c:v>
                </c:pt>
              </c:numCache>
            </c:numRef>
          </c:val>
          <c:extLst>
            <c:ext xmlns:c16="http://schemas.microsoft.com/office/drawing/2014/chart" uri="{C3380CC4-5D6E-409C-BE32-E72D297353CC}">
              <c16:uniqueId val="{00000000-8B76-4753-B245-1D0C15DC686A}"/>
            </c:ext>
          </c:extLst>
        </c:ser>
        <c:ser>
          <c:idx val="1"/>
          <c:order val="1"/>
          <c:spPr>
            <a:solidFill>
              <a:schemeClr val="accent5">
                <a:lumMod val="50000"/>
              </a:schemeClr>
            </a:solidFill>
            <a:ln>
              <a:solidFill>
                <a:schemeClr val="bg1">
                  <a:lumMod val="75000"/>
                </a:schemeClr>
              </a:solidFill>
            </a:ln>
            <a:effectLst/>
          </c:spPr>
          <c:invertIfNegative val="0"/>
          <c:trendline>
            <c:spPr>
              <a:ln w="19050" cap="rnd">
                <a:solidFill>
                  <a:srgbClr val="C00000"/>
                </a:solidFill>
                <a:prstDash val="sysDot"/>
              </a:ln>
              <a:effectLst/>
            </c:spPr>
            <c:trendlineType val="linear"/>
            <c:dispRSqr val="0"/>
            <c:dispEq val="0"/>
          </c:trendline>
          <c:cat>
            <c:strRef>
              <c:f>calculation!$D$51:$D$57</c:f>
              <c:strCache>
                <c:ptCount val="7"/>
                <c:pt idx="0">
                  <c:v>Stewart</c:v>
                </c:pt>
                <c:pt idx="1">
                  <c:v>Joe</c:v>
                </c:pt>
                <c:pt idx="2">
                  <c:v>☺ Dan</c:v>
                </c:pt>
                <c:pt idx="3">
                  <c:v>☺ Greg</c:v>
                </c:pt>
                <c:pt idx="4">
                  <c:v>☺ Diane</c:v>
                </c:pt>
                <c:pt idx="5">
                  <c:v>Martha</c:v>
                </c:pt>
                <c:pt idx="6">
                  <c:v>Jim</c:v>
                </c:pt>
              </c:strCache>
            </c:strRef>
          </c:cat>
          <c:val>
            <c:numRef>
              <c:f>calculation!$B$51:$B$57</c:f>
              <c:numCache>
                <c:formatCode>General</c:formatCode>
                <c:ptCount val="7"/>
                <c:pt idx="0">
                  <c:v>3.3962264150943398</c:v>
                </c:pt>
                <c:pt idx="1">
                  <c:v>3.3207547169811322</c:v>
                </c:pt>
                <c:pt idx="2">
                  <c:v>3.6</c:v>
                </c:pt>
                <c:pt idx="3">
                  <c:v>3.5510204081632653</c:v>
                </c:pt>
                <c:pt idx="4">
                  <c:v>3.6046511627906979</c:v>
                </c:pt>
                <c:pt idx="5">
                  <c:v>3.4047619047619047</c:v>
                </c:pt>
                <c:pt idx="6">
                  <c:v>3.1794871794871793</c:v>
                </c:pt>
              </c:numCache>
            </c:numRef>
          </c:val>
          <c:extLst>
            <c:ext xmlns:c16="http://schemas.microsoft.com/office/drawing/2014/chart" uri="{C3380CC4-5D6E-409C-BE32-E72D297353CC}">
              <c16:uniqueId val="{00000002-8B76-4753-B245-1D0C15DC686A}"/>
            </c:ext>
          </c:extLst>
        </c:ser>
        <c:dLbls>
          <c:showLegendKey val="0"/>
          <c:showVal val="0"/>
          <c:showCatName val="0"/>
          <c:showSerName val="0"/>
          <c:showPercent val="0"/>
          <c:showBubbleSize val="0"/>
        </c:dLbls>
        <c:gapWidth val="153"/>
        <c:overlap val="100"/>
        <c:axId val="555121152"/>
        <c:axId val="555113472"/>
      </c:barChart>
      <c:catAx>
        <c:axId val="555121152"/>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5113472"/>
        <c:crosses val="autoZero"/>
        <c:auto val="1"/>
        <c:lblAlgn val="ctr"/>
        <c:lblOffset val="100"/>
        <c:noMultiLvlLbl val="0"/>
      </c:catAx>
      <c:valAx>
        <c:axId val="555113472"/>
        <c:scaling>
          <c:orientation val="minMax"/>
          <c:min val="0"/>
        </c:scaling>
        <c:delete val="0"/>
        <c:axPos val="t"/>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IN" sz="1800">
                    <a:solidFill>
                      <a:srgbClr val="FF0000"/>
                    </a:solidFill>
                  </a:rPr>
                  <a:t>------</a:t>
                </a:r>
                <a:r>
                  <a:rPr lang="en-IN" sz="1800" baseline="0"/>
                  <a:t> (Series2)&gt;3.5</a:t>
                </a:r>
                <a:endParaRPr lang="en-IN" sz="1800"/>
              </a:p>
            </c:rich>
          </c:tx>
          <c:layout>
            <c:manualLayout>
              <c:xMode val="edge"/>
              <c:yMode val="edge"/>
              <c:x val="0.61547068091525758"/>
              <c:y val="0.90066617545033878"/>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high"/>
        <c:spPr>
          <a:noFill/>
          <a:ln>
            <a:solidFill>
              <a:schemeClr val="tx2"/>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5121152"/>
        <c:crosses val="autoZero"/>
        <c:crossBetween val="between"/>
      </c:valAx>
      <c:spPr>
        <a:noFill/>
        <a:ln>
          <a:noFill/>
        </a:ln>
        <a:effectLst/>
      </c:spPr>
    </c:plotArea>
    <c:legend>
      <c:legendPos val="b"/>
      <c:legendEntry>
        <c:idx val="0"/>
        <c:delete val="1"/>
      </c:legendEntry>
      <c:legendEntry>
        <c:idx val="2"/>
        <c:delete val="1"/>
      </c:legendEntry>
      <c:layout>
        <c:manualLayout>
          <c:xMode val="edge"/>
          <c:yMode val="edge"/>
          <c:x val="0.41462082809465267"/>
          <c:y val="0.92125689733285177"/>
          <c:w val="0.15450718866416205"/>
          <c:h val="5.0781934198539463E-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B93453-F327-4E98-9799-B895F7DCC1B3}"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C6EC76-17F7-49E2-A126-63DDD83F3E6B}" type="slidenum">
              <a:rPr lang="en-IN" smtClean="0"/>
              <a:t>‹#›</a:t>
            </a:fld>
            <a:endParaRPr lang="en-IN"/>
          </a:p>
        </p:txBody>
      </p:sp>
    </p:spTree>
    <p:extLst>
      <p:ext uri="{BB962C8B-B14F-4D97-AF65-F5344CB8AC3E}">
        <p14:creationId xmlns:p14="http://schemas.microsoft.com/office/powerpoint/2010/main" val="600711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B93453-F327-4E98-9799-B895F7DCC1B3}"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C6EC76-17F7-49E2-A126-63DDD83F3E6B}" type="slidenum">
              <a:rPr lang="en-IN" smtClean="0"/>
              <a:t>‹#›</a:t>
            </a:fld>
            <a:endParaRPr lang="en-IN"/>
          </a:p>
        </p:txBody>
      </p:sp>
    </p:spTree>
    <p:extLst>
      <p:ext uri="{BB962C8B-B14F-4D97-AF65-F5344CB8AC3E}">
        <p14:creationId xmlns:p14="http://schemas.microsoft.com/office/powerpoint/2010/main" val="2714447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B93453-F327-4E98-9799-B895F7DCC1B3}"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C6EC76-17F7-49E2-A126-63DDD83F3E6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00763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B93453-F327-4E98-9799-B895F7DCC1B3}"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C6EC76-17F7-49E2-A126-63DDD83F3E6B}" type="slidenum">
              <a:rPr lang="en-IN" smtClean="0"/>
              <a:t>‹#›</a:t>
            </a:fld>
            <a:endParaRPr lang="en-IN"/>
          </a:p>
        </p:txBody>
      </p:sp>
    </p:spTree>
    <p:extLst>
      <p:ext uri="{BB962C8B-B14F-4D97-AF65-F5344CB8AC3E}">
        <p14:creationId xmlns:p14="http://schemas.microsoft.com/office/powerpoint/2010/main" val="25539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B93453-F327-4E98-9799-B895F7DCC1B3}"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C6EC76-17F7-49E2-A126-63DDD83F3E6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91931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B93453-F327-4E98-9799-B895F7DCC1B3}"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C6EC76-17F7-49E2-A126-63DDD83F3E6B}" type="slidenum">
              <a:rPr lang="en-IN" smtClean="0"/>
              <a:t>‹#›</a:t>
            </a:fld>
            <a:endParaRPr lang="en-IN"/>
          </a:p>
        </p:txBody>
      </p:sp>
    </p:spTree>
    <p:extLst>
      <p:ext uri="{BB962C8B-B14F-4D97-AF65-F5344CB8AC3E}">
        <p14:creationId xmlns:p14="http://schemas.microsoft.com/office/powerpoint/2010/main" val="2560119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B93453-F327-4E98-9799-B895F7DCC1B3}"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C6EC76-17F7-49E2-A126-63DDD83F3E6B}" type="slidenum">
              <a:rPr lang="en-IN" smtClean="0"/>
              <a:t>‹#›</a:t>
            </a:fld>
            <a:endParaRPr lang="en-IN"/>
          </a:p>
        </p:txBody>
      </p:sp>
    </p:spTree>
    <p:extLst>
      <p:ext uri="{BB962C8B-B14F-4D97-AF65-F5344CB8AC3E}">
        <p14:creationId xmlns:p14="http://schemas.microsoft.com/office/powerpoint/2010/main" val="2419499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B93453-F327-4E98-9799-B895F7DCC1B3}"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C6EC76-17F7-49E2-A126-63DDD83F3E6B}" type="slidenum">
              <a:rPr lang="en-IN" smtClean="0"/>
              <a:t>‹#›</a:t>
            </a:fld>
            <a:endParaRPr lang="en-IN"/>
          </a:p>
        </p:txBody>
      </p:sp>
    </p:spTree>
    <p:extLst>
      <p:ext uri="{BB962C8B-B14F-4D97-AF65-F5344CB8AC3E}">
        <p14:creationId xmlns:p14="http://schemas.microsoft.com/office/powerpoint/2010/main" val="751677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B93453-F327-4E98-9799-B895F7DCC1B3}"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C6EC76-17F7-49E2-A126-63DDD83F3E6B}" type="slidenum">
              <a:rPr lang="en-IN" smtClean="0"/>
              <a:t>‹#›</a:t>
            </a:fld>
            <a:endParaRPr lang="en-IN"/>
          </a:p>
        </p:txBody>
      </p:sp>
    </p:spTree>
    <p:extLst>
      <p:ext uri="{BB962C8B-B14F-4D97-AF65-F5344CB8AC3E}">
        <p14:creationId xmlns:p14="http://schemas.microsoft.com/office/powerpoint/2010/main" val="358226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B93453-F327-4E98-9799-B895F7DCC1B3}"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C6EC76-17F7-49E2-A126-63DDD83F3E6B}" type="slidenum">
              <a:rPr lang="en-IN" smtClean="0"/>
              <a:t>‹#›</a:t>
            </a:fld>
            <a:endParaRPr lang="en-IN"/>
          </a:p>
        </p:txBody>
      </p:sp>
    </p:spTree>
    <p:extLst>
      <p:ext uri="{BB962C8B-B14F-4D97-AF65-F5344CB8AC3E}">
        <p14:creationId xmlns:p14="http://schemas.microsoft.com/office/powerpoint/2010/main" val="216312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B93453-F327-4E98-9799-B895F7DCC1B3}" type="datetimeFigureOut">
              <a:rPr lang="en-IN" smtClean="0"/>
              <a:t>23-05-2024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C6EC76-17F7-49E2-A126-63DDD83F3E6B}" type="slidenum">
              <a:rPr lang="en-IN" smtClean="0"/>
              <a:t>‹#›</a:t>
            </a:fld>
            <a:endParaRPr lang="en-IN"/>
          </a:p>
        </p:txBody>
      </p:sp>
    </p:spTree>
    <p:extLst>
      <p:ext uri="{BB962C8B-B14F-4D97-AF65-F5344CB8AC3E}">
        <p14:creationId xmlns:p14="http://schemas.microsoft.com/office/powerpoint/2010/main" val="1184660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93453-F327-4E98-9799-B895F7DCC1B3}" type="datetimeFigureOut">
              <a:rPr lang="en-IN" smtClean="0"/>
              <a:t>23-05-2024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C6EC76-17F7-49E2-A126-63DDD83F3E6B}" type="slidenum">
              <a:rPr lang="en-IN" smtClean="0"/>
              <a:t>‹#›</a:t>
            </a:fld>
            <a:endParaRPr lang="en-IN"/>
          </a:p>
        </p:txBody>
      </p:sp>
    </p:spTree>
    <p:extLst>
      <p:ext uri="{BB962C8B-B14F-4D97-AF65-F5344CB8AC3E}">
        <p14:creationId xmlns:p14="http://schemas.microsoft.com/office/powerpoint/2010/main" val="2717335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B93453-F327-4E98-9799-B895F7DCC1B3}" type="datetimeFigureOut">
              <a:rPr lang="en-IN" smtClean="0"/>
              <a:t>23-05-2024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C6EC76-17F7-49E2-A126-63DDD83F3E6B}" type="slidenum">
              <a:rPr lang="en-IN" smtClean="0"/>
              <a:t>‹#›</a:t>
            </a:fld>
            <a:endParaRPr lang="en-IN"/>
          </a:p>
        </p:txBody>
      </p:sp>
    </p:spTree>
    <p:extLst>
      <p:ext uri="{BB962C8B-B14F-4D97-AF65-F5344CB8AC3E}">
        <p14:creationId xmlns:p14="http://schemas.microsoft.com/office/powerpoint/2010/main" val="4099260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B93453-F327-4E98-9799-B895F7DCC1B3}" type="datetimeFigureOut">
              <a:rPr lang="en-IN" smtClean="0"/>
              <a:t>23-05-2024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C6EC76-17F7-49E2-A126-63DDD83F3E6B}" type="slidenum">
              <a:rPr lang="en-IN" smtClean="0"/>
              <a:t>‹#›</a:t>
            </a:fld>
            <a:endParaRPr lang="en-IN"/>
          </a:p>
        </p:txBody>
      </p:sp>
    </p:spTree>
    <p:extLst>
      <p:ext uri="{BB962C8B-B14F-4D97-AF65-F5344CB8AC3E}">
        <p14:creationId xmlns:p14="http://schemas.microsoft.com/office/powerpoint/2010/main" val="28683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B93453-F327-4E98-9799-B895F7DCC1B3}" type="datetimeFigureOut">
              <a:rPr lang="en-IN" smtClean="0"/>
              <a:t>23-05-2024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C6EC76-17F7-49E2-A126-63DDD83F3E6B}" type="slidenum">
              <a:rPr lang="en-IN" smtClean="0"/>
              <a:t>‹#›</a:t>
            </a:fld>
            <a:endParaRPr lang="en-IN"/>
          </a:p>
        </p:txBody>
      </p:sp>
    </p:spTree>
    <p:extLst>
      <p:ext uri="{BB962C8B-B14F-4D97-AF65-F5344CB8AC3E}">
        <p14:creationId xmlns:p14="http://schemas.microsoft.com/office/powerpoint/2010/main" val="3777313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B93453-F327-4E98-9799-B895F7DCC1B3}" type="datetimeFigureOut">
              <a:rPr lang="en-IN" smtClean="0"/>
              <a:t>23-05-2024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C6EC76-17F7-49E2-A126-63DDD83F3E6B}" type="slidenum">
              <a:rPr lang="en-IN" smtClean="0"/>
              <a:t>‹#›</a:t>
            </a:fld>
            <a:endParaRPr lang="en-IN"/>
          </a:p>
        </p:txBody>
      </p:sp>
    </p:spTree>
    <p:extLst>
      <p:ext uri="{BB962C8B-B14F-4D97-AF65-F5344CB8AC3E}">
        <p14:creationId xmlns:p14="http://schemas.microsoft.com/office/powerpoint/2010/main" val="955591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6B93453-F327-4E98-9799-B895F7DCC1B3}" type="datetimeFigureOut">
              <a:rPr lang="en-IN" smtClean="0"/>
              <a:t>23-05-2024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C6EC76-17F7-49E2-A126-63DDD83F3E6B}" type="slidenum">
              <a:rPr lang="en-IN" smtClean="0"/>
              <a:t>‹#›</a:t>
            </a:fld>
            <a:endParaRPr lang="en-IN"/>
          </a:p>
        </p:txBody>
      </p:sp>
    </p:spTree>
    <p:extLst>
      <p:ext uri="{BB962C8B-B14F-4D97-AF65-F5344CB8AC3E}">
        <p14:creationId xmlns:p14="http://schemas.microsoft.com/office/powerpoint/2010/main" val="214878320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A5C49-74E5-A590-9B1A-7A3E5C13934B}"/>
              </a:ext>
            </a:extLst>
          </p:cNvPr>
          <p:cNvSpPr>
            <a:spLocks noGrp="1"/>
          </p:cNvSpPr>
          <p:nvPr>
            <p:ph type="ctrTitle"/>
          </p:nvPr>
        </p:nvSpPr>
        <p:spPr>
          <a:xfrm>
            <a:off x="3962400" y="231605"/>
            <a:ext cx="2607732" cy="1646302"/>
          </a:xfrm>
        </p:spPr>
        <p:txBody>
          <a:bodyPr/>
          <a:lstStyle/>
          <a:p>
            <a:r>
              <a:rPr lang="en-IN" sz="6600" dirty="0">
                <a:latin typeface="Times New Roman" panose="02020603050405020304" pitchFamily="18" charset="0"/>
                <a:cs typeface="Times New Roman" panose="02020603050405020304" pitchFamily="18" charset="0"/>
              </a:rPr>
              <a:t>Project</a:t>
            </a:r>
          </a:p>
        </p:txBody>
      </p:sp>
      <p:sp>
        <p:nvSpPr>
          <p:cNvPr id="3" name="Subtitle 2">
            <a:extLst>
              <a:ext uri="{FF2B5EF4-FFF2-40B4-BE49-F238E27FC236}">
                <a16:creationId xmlns:a16="http://schemas.microsoft.com/office/drawing/2014/main" id="{05888582-8FB6-B078-2475-DF05429FC79A}"/>
              </a:ext>
            </a:extLst>
          </p:cNvPr>
          <p:cNvSpPr>
            <a:spLocks noGrp="1"/>
          </p:cNvSpPr>
          <p:nvPr>
            <p:ph type="subTitle" idx="1"/>
          </p:nvPr>
        </p:nvSpPr>
        <p:spPr>
          <a:xfrm>
            <a:off x="1507067" y="3628103"/>
            <a:ext cx="7766936" cy="1700981"/>
          </a:xfrm>
        </p:spPr>
        <p:txBody>
          <a:bodyPr>
            <a:normAutofit fontScale="77500" lnSpcReduction="20000"/>
          </a:bodyPr>
          <a:lstStyle/>
          <a:p>
            <a:pPr algn="l"/>
            <a:r>
              <a:rPr lang="en-IN" sz="3600" b="1" dirty="0">
                <a:solidFill>
                  <a:schemeClr val="tx1"/>
                </a:solidFill>
                <a:latin typeface="Times New Roman" panose="02020603050405020304" pitchFamily="18" charset="0"/>
                <a:cs typeface="Times New Roman" panose="02020603050405020304" pitchFamily="18" charset="0"/>
              </a:rPr>
              <a:t>Description</a:t>
            </a:r>
            <a:r>
              <a:rPr lang="en-IN" sz="3600" dirty="0">
                <a:solidFill>
                  <a:schemeClr val="tx1"/>
                </a:solidFill>
              </a:rPr>
              <a:t> :- </a:t>
            </a:r>
            <a:r>
              <a:rPr lang="en-IN" sz="2800" dirty="0">
                <a:solidFill>
                  <a:schemeClr val="tx1"/>
                </a:solidFill>
              </a:rPr>
              <a:t>Understand the data of Call Centre and visualize by the Chart .In this dashboard we observe the rate of total calls ,how much call Answered by the employees etc. This data is real time data which convert into graphs and chart form to easy to understandable.</a:t>
            </a:r>
          </a:p>
        </p:txBody>
      </p:sp>
      <p:sp>
        <p:nvSpPr>
          <p:cNvPr id="4" name="TextBox 3">
            <a:extLst>
              <a:ext uri="{FF2B5EF4-FFF2-40B4-BE49-F238E27FC236}">
                <a16:creationId xmlns:a16="http://schemas.microsoft.com/office/drawing/2014/main" id="{189F5C20-3D9E-BF14-6837-9060A11ED461}"/>
              </a:ext>
            </a:extLst>
          </p:cNvPr>
          <p:cNvSpPr txBox="1"/>
          <p:nvPr/>
        </p:nvSpPr>
        <p:spPr>
          <a:xfrm>
            <a:off x="2961967" y="2170554"/>
            <a:ext cx="4857135" cy="707886"/>
          </a:xfrm>
          <a:prstGeom prst="rect">
            <a:avLst/>
          </a:prstGeom>
          <a:noFill/>
        </p:spPr>
        <p:txBody>
          <a:bodyPr wrap="square" rtlCol="0">
            <a:spAutoFit/>
          </a:bodyPr>
          <a:lstStyle/>
          <a:p>
            <a:r>
              <a:rPr lang="en-IN" sz="4000" dirty="0">
                <a:solidFill>
                  <a:schemeClr val="accent2">
                    <a:lumMod val="75000"/>
                  </a:schemeClr>
                </a:solidFill>
                <a:latin typeface="Times New Roman" panose="02020603050405020304" pitchFamily="18" charset="0"/>
                <a:cs typeface="Times New Roman" panose="02020603050405020304" pitchFamily="18" charset="0"/>
              </a:rPr>
              <a:t>Call Centre Dashboard</a:t>
            </a:r>
          </a:p>
        </p:txBody>
      </p:sp>
    </p:spTree>
    <p:extLst>
      <p:ext uri="{BB962C8B-B14F-4D97-AF65-F5344CB8AC3E}">
        <p14:creationId xmlns:p14="http://schemas.microsoft.com/office/powerpoint/2010/main" val="1644902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C3DF5-3984-C4BB-40A3-17723F27DECD}"/>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Overview :-</a:t>
            </a:r>
          </a:p>
        </p:txBody>
      </p:sp>
      <p:pic>
        <p:nvPicPr>
          <p:cNvPr id="5" name="Content Placeholder 4">
            <a:extLst>
              <a:ext uri="{FF2B5EF4-FFF2-40B4-BE49-F238E27FC236}">
                <a16:creationId xmlns:a16="http://schemas.microsoft.com/office/drawing/2014/main" id="{BD222B5F-47D0-29D7-59C5-23CF8180F5E9}"/>
              </a:ext>
            </a:extLst>
          </p:cNvPr>
          <p:cNvPicPr>
            <a:picLocks noGrp="1" noChangeAspect="1"/>
          </p:cNvPicPr>
          <p:nvPr>
            <p:ph idx="1"/>
          </p:nvPr>
        </p:nvPicPr>
        <p:blipFill>
          <a:blip r:embed="rId2"/>
          <a:stretch>
            <a:fillRect/>
          </a:stretch>
        </p:blipFill>
        <p:spPr>
          <a:xfrm>
            <a:off x="480689" y="1602658"/>
            <a:ext cx="8303063" cy="4945626"/>
          </a:xfrm>
        </p:spPr>
      </p:pic>
    </p:spTree>
    <p:extLst>
      <p:ext uri="{BB962C8B-B14F-4D97-AF65-F5344CB8AC3E}">
        <p14:creationId xmlns:p14="http://schemas.microsoft.com/office/powerpoint/2010/main" val="2614179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E0BCF-872A-3825-537D-65228256E21B}"/>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Insights 1:-</a:t>
            </a:r>
            <a:r>
              <a:rPr lang="en-IN" dirty="0">
                <a:latin typeface="Times New Roman" panose="02020603050405020304" pitchFamily="18" charset="0"/>
                <a:cs typeface="Times New Roman" panose="02020603050405020304" pitchFamily="18" charset="0"/>
              </a:rPr>
              <a:t>Agent work done per Week</a:t>
            </a:r>
          </a:p>
        </p:txBody>
      </p:sp>
      <p:graphicFrame>
        <p:nvGraphicFramePr>
          <p:cNvPr id="4" name="Content Placeholder 3">
            <a:extLst>
              <a:ext uri="{FF2B5EF4-FFF2-40B4-BE49-F238E27FC236}">
                <a16:creationId xmlns:a16="http://schemas.microsoft.com/office/drawing/2014/main" id="{516A8BEC-C98F-20CF-41CC-22BA13C7CDDC}"/>
              </a:ext>
            </a:extLst>
          </p:cNvPr>
          <p:cNvGraphicFramePr>
            <a:graphicFrameLocks noGrp="1"/>
          </p:cNvGraphicFramePr>
          <p:nvPr>
            <p:ph idx="1"/>
            <p:extLst>
              <p:ext uri="{D42A27DB-BD31-4B8C-83A1-F6EECF244321}">
                <p14:modId xmlns:p14="http://schemas.microsoft.com/office/powerpoint/2010/main" val="2450947414"/>
              </p:ext>
            </p:extLst>
          </p:nvPr>
        </p:nvGraphicFramePr>
        <p:xfrm>
          <a:off x="877859" y="2300748"/>
          <a:ext cx="8131764" cy="3126654"/>
        </p:xfrm>
        <a:graphic>
          <a:graphicData uri="http://schemas.openxmlformats.org/drawingml/2006/table">
            <a:tbl>
              <a:tblPr>
                <a:tableStyleId>{5C22544A-7EE6-4342-B048-85BDC9FD1C3A}</a:tableStyleId>
              </a:tblPr>
              <a:tblGrid>
                <a:gridCol w="970595">
                  <a:extLst>
                    <a:ext uri="{9D8B030D-6E8A-4147-A177-3AD203B41FA5}">
                      <a16:colId xmlns:a16="http://schemas.microsoft.com/office/drawing/2014/main" val="3298570956"/>
                    </a:ext>
                  </a:extLst>
                </a:gridCol>
                <a:gridCol w="1455892">
                  <a:extLst>
                    <a:ext uri="{9D8B030D-6E8A-4147-A177-3AD203B41FA5}">
                      <a16:colId xmlns:a16="http://schemas.microsoft.com/office/drawing/2014/main" val="496412461"/>
                    </a:ext>
                  </a:extLst>
                </a:gridCol>
                <a:gridCol w="1698541">
                  <a:extLst>
                    <a:ext uri="{9D8B030D-6E8A-4147-A177-3AD203B41FA5}">
                      <a16:colId xmlns:a16="http://schemas.microsoft.com/office/drawing/2014/main" val="1791720176"/>
                    </a:ext>
                  </a:extLst>
                </a:gridCol>
                <a:gridCol w="1653044">
                  <a:extLst>
                    <a:ext uri="{9D8B030D-6E8A-4147-A177-3AD203B41FA5}">
                      <a16:colId xmlns:a16="http://schemas.microsoft.com/office/drawing/2014/main" val="2363879300"/>
                    </a:ext>
                  </a:extLst>
                </a:gridCol>
                <a:gridCol w="1328501">
                  <a:extLst>
                    <a:ext uri="{9D8B030D-6E8A-4147-A177-3AD203B41FA5}">
                      <a16:colId xmlns:a16="http://schemas.microsoft.com/office/drawing/2014/main" val="3099528776"/>
                    </a:ext>
                  </a:extLst>
                </a:gridCol>
                <a:gridCol w="282079">
                  <a:extLst>
                    <a:ext uri="{9D8B030D-6E8A-4147-A177-3AD203B41FA5}">
                      <a16:colId xmlns:a16="http://schemas.microsoft.com/office/drawing/2014/main" val="2626265950"/>
                    </a:ext>
                  </a:extLst>
                </a:gridCol>
                <a:gridCol w="743112">
                  <a:extLst>
                    <a:ext uri="{9D8B030D-6E8A-4147-A177-3AD203B41FA5}">
                      <a16:colId xmlns:a16="http://schemas.microsoft.com/office/drawing/2014/main" val="396812163"/>
                    </a:ext>
                  </a:extLst>
                </a:gridCol>
              </a:tblGrid>
              <a:tr h="347406">
                <a:tc>
                  <a:txBody>
                    <a:bodyPr/>
                    <a:lstStyle/>
                    <a:p>
                      <a:pPr algn="l" fontAlgn="b"/>
                      <a:r>
                        <a:rPr lang="en-IN" sz="1100" u="none" strike="noStrike">
                          <a:effectLst/>
                          <a:highlight>
                            <a:srgbClr val="A5A5A5"/>
                          </a:highlight>
                        </a:rPr>
                        <a:t>Agent Name</a:t>
                      </a:r>
                      <a:endParaRPr lang="en-IN" sz="1100" b="1" i="1" u="none" strike="noStrike">
                        <a:solidFill>
                          <a:srgbClr val="000000"/>
                        </a:solidFill>
                        <a:effectLst/>
                        <a:highlight>
                          <a:srgbClr val="A5A5A5"/>
                        </a:highlight>
                        <a:latin typeface="Calibri" panose="020F0502020204030204" pitchFamily="34" charset="0"/>
                      </a:endParaRPr>
                    </a:p>
                  </a:txBody>
                  <a:tcPr marL="0" marR="0" marT="0" marB="0" anchor="b"/>
                </a:tc>
                <a:tc>
                  <a:txBody>
                    <a:bodyPr/>
                    <a:lstStyle/>
                    <a:p>
                      <a:pPr algn="l" fontAlgn="b"/>
                      <a:r>
                        <a:rPr lang="en-IN" sz="1100" u="none" strike="noStrike">
                          <a:effectLst/>
                          <a:highlight>
                            <a:srgbClr val="A5A5A5"/>
                          </a:highlight>
                        </a:rPr>
                        <a:t>Total Calls</a:t>
                      </a:r>
                      <a:endParaRPr lang="en-IN" sz="1100" b="1" i="1" u="none" strike="noStrike">
                        <a:solidFill>
                          <a:srgbClr val="000000"/>
                        </a:solidFill>
                        <a:effectLst/>
                        <a:highlight>
                          <a:srgbClr val="A5A5A5"/>
                        </a:highlight>
                        <a:latin typeface="Calibri" panose="020F0502020204030204" pitchFamily="34" charset="0"/>
                      </a:endParaRPr>
                    </a:p>
                  </a:txBody>
                  <a:tcPr marL="0" marR="0" marT="0" marB="0" anchor="b"/>
                </a:tc>
                <a:tc>
                  <a:txBody>
                    <a:bodyPr/>
                    <a:lstStyle/>
                    <a:p>
                      <a:pPr algn="l" fontAlgn="b"/>
                      <a:r>
                        <a:rPr lang="en-IN" sz="1100" u="none" strike="noStrike">
                          <a:effectLst/>
                          <a:highlight>
                            <a:srgbClr val="A5A5A5"/>
                          </a:highlight>
                        </a:rPr>
                        <a:t>Calls Answered</a:t>
                      </a:r>
                      <a:endParaRPr lang="en-IN" sz="1100" b="1" i="1" u="none" strike="noStrike">
                        <a:solidFill>
                          <a:srgbClr val="000000"/>
                        </a:solidFill>
                        <a:effectLst/>
                        <a:highlight>
                          <a:srgbClr val="A5A5A5"/>
                        </a:highlight>
                        <a:latin typeface="Calibri" panose="020F0502020204030204" pitchFamily="34" charset="0"/>
                      </a:endParaRPr>
                    </a:p>
                  </a:txBody>
                  <a:tcPr marL="0" marR="0" marT="0" marB="0" anchor="b"/>
                </a:tc>
                <a:tc>
                  <a:txBody>
                    <a:bodyPr/>
                    <a:lstStyle/>
                    <a:p>
                      <a:pPr algn="l" fontAlgn="b"/>
                      <a:r>
                        <a:rPr lang="en-IN" sz="1100" u="none" strike="noStrike">
                          <a:effectLst/>
                          <a:highlight>
                            <a:srgbClr val="A5A5A5"/>
                          </a:highlight>
                        </a:rPr>
                        <a:t>Avg. Speed of Answer</a:t>
                      </a:r>
                      <a:endParaRPr lang="en-IN" sz="1100" b="1" i="1" u="none" strike="noStrike">
                        <a:solidFill>
                          <a:srgbClr val="000000"/>
                        </a:solidFill>
                        <a:effectLst/>
                        <a:highlight>
                          <a:srgbClr val="A5A5A5"/>
                        </a:highlight>
                        <a:latin typeface="Calibri" panose="020F0502020204030204" pitchFamily="34" charset="0"/>
                      </a:endParaRPr>
                    </a:p>
                  </a:txBody>
                  <a:tcPr marL="0" marR="0" marT="0" marB="0" anchor="b"/>
                </a:tc>
                <a:tc gridSpan="2">
                  <a:txBody>
                    <a:bodyPr/>
                    <a:lstStyle/>
                    <a:p>
                      <a:pPr algn="ctr" fontAlgn="b"/>
                      <a:r>
                        <a:rPr lang="en-IN" sz="1100" u="none" strike="noStrike">
                          <a:effectLst/>
                          <a:highlight>
                            <a:srgbClr val="A5A5A5"/>
                          </a:highlight>
                        </a:rPr>
                        <a:t>Call Resolution (%)</a:t>
                      </a:r>
                      <a:endParaRPr lang="en-IN" sz="1100" b="1" i="1" u="none" strike="noStrike">
                        <a:solidFill>
                          <a:srgbClr val="000000"/>
                        </a:solidFill>
                        <a:effectLst/>
                        <a:highlight>
                          <a:srgbClr val="A5A5A5"/>
                        </a:highlight>
                        <a:latin typeface="Calibri" panose="020F0502020204030204" pitchFamily="34" charset="0"/>
                      </a:endParaRPr>
                    </a:p>
                  </a:txBody>
                  <a:tcPr marL="0" marR="0" marT="0" marB="0" anchor="b"/>
                </a:tc>
                <a:tc hMerge="1">
                  <a:txBody>
                    <a:bodyPr/>
                    <a:lstStyle/>
                    <a:p>
                      <a:endParaRPr lang="en-IN"/>
                    </a:p>
                  </a:txBody>
                  <a:tcPr/>
                </a:tc>
                <a:tc>
                  <a:txBody>
                    <a:bodyPr/>
                    <a:lstStyle/>
                    <a:p>
                      <a:pPr algn="l" fontAlgn="b"/>
                      <a:r>
                        <a:rPr lang="en-IN" sz="1100" u="none" strike="noStrike">
                          <a:effectLst/>
                          <a:highlight>
                            <a:srgbClr val="A5A5A5"/>
                          </a:highlight>
                        </a:rPr>
                        <a:t>CR Trend</a:t>
                      </a:r>
                      <a:endParaRPr lang="en-IN" sz="1100" b="1" i="1" u="none" strike="noStrike">
                        <a:solidFill>
                          <a:srgbClr val="000000"/>
                        </a:solidFill>
                        <a:effectLst/>
                        <a:highlight>
                          <a:srgbClr val="A5A5A5"/>
                        </a:highlight>
                        <a:latin typeface="Calibri" panose="020F0502020204030204" pitchFamily="34" charset="0"/>
                      </a:endParaRPr>
                    </a:p>
                  </a:txBody>
                  <a:tcPr marL="0" marR="0" marT="0" marB="0" anchor="b"/>
                </a:tc>
                <a:extLst>
                  <a:ext uri="{0D108BD9-81ED-4DB2-BD59-A6C34878D82A}">
                    <a16:rowId xmlns:a16="http://schemas.microsoft.com/office/drawing/2014/main" val="374094382"/>
                  </a:ext>
                </a:extLst>
              </a:tr>
              <a:tr h="347406">
                <a:tc>
                  <a:txBody>
                    <a:bodyPr/>
                    <a:lstStyle/>
                    <a:p>
                      <a:pPr algn="l" fontAlgn="b"/>
                      <a:r>
                        <a:rPr lang="en-IN" sz="1100" u="none" strike="noStrike">
                          <a:effectLst/>
                          <a:highlight>
                            <a:srgbClr val="FFFFFF"/>
                          </a:highlight>
                        </a:rPr>
                        <a:t>Stewart</a:t>
                      </a:r>
                      <a:endParaRPr lang="en-IN" sz="1100" b="0" i="0" u="none" strike="noStrike">
                        <a:solidFill>
                          <a:srgbClr val="000000"/>
                        </a:solidFill>
                        <a:effectLst/>
                        <a:highlight>
                          <a:srgbClr val="FFFFFF"/>
                        </a:highlight>
                        <a:latin typeface="Calibri" panose="020F0502020204030204" pitchFamily="34" charset="0"/>
                      </a:endParaRPr>
                    </a:p>
                  </a:txBody>
                  <a:tcPr marL="0" marR="0" marT="0" marB="0" anchor="b"/>
                </a:tc>
                <a:tc>
                  <a:txBody>
                    <a:bodyPr/>
                    <a:lstStyle/>
                    <a:p>
                      <a:pPr algn="ctr" fontAlgn="ctr"/>
                      <a:r>
                        <a:rPr lang="en-IN" sz="1100" u="none" strike="noStrike">
                          <a:effectLst/>
                          <a:highlight>
                            <a:srgbClr val="FFFFFF"/>
                          </a:highlight>
                        </a:rPr>
                        <a:t>64</a:t>
                      </a:r>
                      <a:endParaRPr lang="en-IN" sz="1100" b="0" i="0" u="none" strike="noStrike">
                        <a:solidFill>
                          <a:srgbClr val="000000"/>
                        </a:solidFill>
                        <a:effectLst/>
                        <a:highlight>
                          <a:srgbClr val="FFFFFF"/>
                        </a:highlight>
                        <a:latin typeface="Calibri" panose="020F0502020204030204" pitchFamily="34" charset="0"/>
                      </a:endParaRPr>
                    </a:p>
                  </a:txBody>
                  <a:tcPr marL="0" marR="0" marT="0" marB="0" anchor="ctr"/>
                </a:tc>
                <a:tc>
                  <a:txBody>
                    <a:bodyPr/>
                    <a:lstStyle/>
                    <a:p>
                      <a:pPr algn="ctr" fontAlgn="ctr"/>
                      <a:r>
                        <a:rPr lang="en-IN" sz="1100" u="none" strike="noStrike">
                          <a:effectLst/>
                          <a:highlight>
                            <a:srgbClr val="FFFFFF"/>
                          </a:highlight>
                        </a:rPr>
                        <a:t>53</a:t>
                      </a:r>
                      <a:endParaRPr lang="en-IN" sz="1100" b="0" i="0" u="none" strike="noStrike">
                        <a:solidFill>
                          <a:srgbClr val="000000"/>
                        </a:solidFill>
                        <a:effectLst/>
                        <a:highlight>
                          <a:srgbClr val="FFFFFF"/>
                        </a:highlight>
                        <a:latin typeface="Calibri" panose="020F0502020204030204" pitchFamily="34" charset="0"/>
                      </a:endParaRPr>
                    </a:p>
                  </a:txBody>
                  <a:tcPr marL="0" marR="0" marT="0" marB="0" anchor="ctr"/>
                </a:tc>
                <a:tc>
                  <a:txBody>
                    <a:bodyPr/>
                    <a:lstStyle/>
                    <a:p>
                      <a:pPr algn="ctr" fontAlgn="ctr"/>
                      <a:r>
                        <a:rPr lang="en-IN" sz="1100" u="none" strike="noStrike">
                          <a:effectLst/>
                          <a:highlight>
                            <a:srgbClr val="FFFFFF"/>
                          </a:highlight>
                        </a:rPr>
                        <a:t>56.5</a:t>
                      </a:r>
                      <a:endParaRPr lang="en-IN" sz="1100" b="0" i="0" u="none" strike="noStrike">
                        <a:solidFill>
                          <a:srgbClr val="000000"/>
                        </a:solidFill>
                        <a:effectLst/>
                        <a:highlight>
                          <a:srgbClr val="FFFFFF"/>
                        </a:highlight>
                        <a:latin typeface="Calibri" panose="020F0502020204030204" pitchFamily="34" charset="0"/>
                      </a:endParaRPr>
                    </a:p>
                  </a:txBody>
                  <a:tcPr marL="0" marR="0" marT="0" marB="0" anchor="ctr"/>
                </a:tc>
                <a:tc>
                  <a:txBody>
                    <a:bodyPr/>
                    <a:lstStyle/>
                    <a:p>
                      <a:pPr algn="r" fontAlgn="ctr"/>
                      <a:r>
                        <a:rPr lang="en-IN" sz="1100" u="none" strike="noStrike">
                          <a:effectLst/>
                          <a:highlight>
                            <a:srgbClr val="FFFFFF"/>
                          </a:highlight>
                        </a:rPr>
                        <a:t>70.31%</a:t>
                      </a:r>
                      <a:endParaRPr lang="en-IN" sz="1100" b="0" i="0" u="none" strike="noStrike">
                        <a:solidFill>
                          <a:srgbClr val="000000"/>
                        </a:solidFill>
                        <a:effectLst/>
                        <a:highlight>
                          <a:srgbClr val="FFFFFF"/>
                        </a:highlight>
                        <a:latin typeface="Calibri" panose="020F0502020204030204" pitchFamily="34" charset="0"/>
                      </a:endParaRPr>
                    </a:p>
                  </a:txBody>
                  <a:tcPr marL="0" marR="182880" marT="0" marB="0" anchor="ctr"/>
                </a:tc>
                <a:tc>
                  <a:txBody>
                    <a:bodyPr/>
                    <a:lstStyle/>
                    <a:p>
                      <a:pPr algn="ctr" fontAlgn="ctr"/>
                      <a:r>
                        <a:rPr lang="en-IN" sz="1100" u="none" strike="noStrike">
                          <a:effectLst/>
                          <a:highlight>
                            <a:srgbClr val="FFFFFF"/>
                          </a:highlight>
                        </a:rPr>
                        <a:t>###</a:t>
                      </a:r>
                      <a:endParaRPr lang="en-IN" sz="1100" b="0" i="0" u="none" strike="noStrike">
                        <a:solidFill>
                          <a:srgbClr val="000000"/>
                        </a:solidFill>
                        <a:effectLst/>
                        <a:highlight>
                          <a:srgbClr val="FFFFFF"/>
                        </a:highlight>
                        <a:latin typeface="Calibri" panose="020F0502020204030204" pitchFamily="34" charset="0"/>
                      </a:endParaRPr>
                    </a:p>
                  </a:txBody>
                  <a:tcPr marL="0" marR="0" marT="0" marB="0" anchor="ctr"/>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100056124"/>
                  </a:ext>
                </a:extLst>
              </a:tr>
              <a:tr h="347406">
                <a:tc>
                  <a:txBody>
                    <a:bodyPr/>
                    <a:lstStyle/>
                    <a:p>
                      <a:pPr algn="l" fontAlgn="b"/>
                      <a:r>
                        <a:rPr lang="en-IN" sz="1100" u="none" strike="noStrike">
                          <a:effectLst/>
                          <a:highlight>
                            <a:srgbClr val="FFFFFF"/>
                          </a:highlight>
                        </a:rPr>
                        <a:t>Joe</a:t>
                      </a:r>
                      <a:endParaRPr lang="en-IN" sz="1100" b="0" i="0" u="none" strike="noStrike">
                        <a:solidFill>
                          <a:srgbClr val="000000"/>
                        </a:solidFill>
                        <a:effectLst/>
                        <a:highlight>
                          <a:srgbClr val="FFFFFF"/>
                        </a:highlight>
                        <a:latin typeface="Calibri" panose="020F0502020204030204" pitchFamily="34" charset="0"/>
                      </a:endParaRPr>
                    </a:p>
                  </a:txBody>
                  <a:tcPr marL="0" marR="0" marT="0" marB="0" anchor="b"/>
                </a:tc>
                <a:tc>
                  <a:txBody>
                    <a:bodyPr/>
                    <a:lstStyle/>
                    <a:p>
                      <a:pPr algn="ctr" fontAlgn="ctr"/>
                      <a:r>
                        <a:rPr lang="en-IN" sz="1100" u="none" strike="noStrike">
                          <a:effectLst/>
                          <a:highlight>
                            <a:srgbClr val="FFFFFF"/>
                          </a:highlight>
                        </a:rPr>
                        <a:t>63</a:t>
                      </a:r>
                      <a:endParaRPr lang="en-IN" sz="1100" b="0" i="0" u="none" strike="noStrike">
                        <a:solidFill>
                          <a:srgbClr val="000000"/>
                        </a:solidFill>
                        <a:effectLst/>
                        <a:highlight>
                          <a:srgbClr val="FFFFFF"/>
                        </a:highlight>
                        <a:latin typeface="Calibri" panose="020F0502020204030204" pitchFamily="34" charset="0"/>
                      </a:endParaRPr>
                    </a:p>
                  </a:txBody>
                  <a:tcPr marL="0" marR="0" marT="0" marB="0" anchor="ctr"/>
                </a:tc>
                <a:tc>
                  <a:txBody>
                    <a:bodyPr/>
                    <a:lstStyle/>
                    <a:p>
                      <a:pPr algn="ctr" fontAlgn="ctr"/>
                      <a:r>
                        <a:rPr lang="en-IN" sz="1100" u="none" strike="noStrike">
                          <a:effectLst/>
                          <a:highlight>
                            <a:srgbClr val="FFFFFF"/>
                          </a:highlight>
                        </a:rPr>
                        <a:t>53</a:t>
                      </a:r>
                      <a:endParaRPr lang="en-IN" sz="1100" b="0" i="0" u="none" strike="noStrike">
                        <a:solidFill>
                          <a:srgbClr val="000000"/>
                        </a:solidFill>
                        <a:effectLst/>
                        <a:highlight>
                          <a:srgbClr val="FFFFFF"/>
                        </a:highlight>
                        <a:latin typeface="Calibri" panose="020F0502020204030204" pitchFamily="34" charset="0"/>
                      </a:endParaRPr>
                    </a:p>
                  </a:txBody>
                  <a:tcPr marL="0" marR="0" marT="0" marB="0" anchor="ctr"/>
                </a:tc>
                <a:tc>
                  <a:txBody>
                    <a:bodyPr/>
                    <a:lstStyle/>
                    <a:p>
                      <a:pPr algn="ctr" fontAlgn="ctr"/>
                      <a:r>
                        <a:rPr lang="en-IN" sz="1100" u="none" strike="noStrike">
                          <a:effectLst/>
                          <a:highlight>
                            <a:srgbClr val="FFFFFF"/>
                          </a:highlight>
                        </a:rPr>
                        <a:t>59.6</a:t>
                      </a:r>
                      <a:endParaRPr lang="en-IN" sz="1100" b="0" i="0" u="none" strike="noStrike">
                        <a:solidFill>
                          <a:srgbClr val="000000"/>
                        </a:solidFill>
                        <a:effectLst/>
                        <a:highlight>
                          <a:srgbClr val="FFFFFF"/>
                        </a:highlight>
                        <a:latin typeface="Calibri" panose="020F0502020204030204" pitchFamily="34" charset="0"/>
                      </a:endParaRPr>
                    </a:p>
                  </a:txBody>
                  <a:tcPr marL="0" marR="0" marT="0" marB="0" anchor="ctr"/>
                </a:tc>
                <a:tc>
                  <a:txBody>
                    <a:bodyPr/>
                    <a:lstStyle/>
                    <a:p>
                      <a:pPr algn="r" fontAlgn="ctr"/>
                      <a:r>
                        <a:rPr lang="en-IN" sz="1100" u="none" strike="noStrike">
                          <a:effectLst/>
                          <a:highlight>
                            <a:srgbClr val="FFFFFF"/>
                          </a:highlight>
                        </a:rPr>
                        <a:t>84.13%</a:t>
                      </a:r>
                      <a:endParaRPr lang="en-IN" sz="1100" b="0" i="0" u="none" strike="noStrike">
                        <a:solidFill>
                          <a:srgbClr val="000000"/>
                        </a:solidFill>
                        <a:effectLst/>
                        <a:highlight>
                          <a:srgbClr val="FFFFFF"/>
                        </a:highlight>
                        <a:latin typeface="Calibri" panose="020F0502020204030204" pitchFamily="34" charset="0"/>
                      </a:endParaRPr>
                    </a:p>
                  </a:txBody>
                  <a:tcPr marL="0" marR="182880" marT="0" marB="0" anchor="ctr"/>
                </a:tc>
                <a:tc>
                  <a:txBody>
                    <a:bodyPr/>
                    <a:lstStyle/>
                    <a:p>
                      <a:pPr algn="ctr" fontAlgn="ctr"/>
                      <a:r>
                        <a:rPr lang="en-IN" sz="1100" u="none" strike="noStrike">
                          <a:effectLst/>
                          <a:highlight>
                            <a:srgbClr val="FFFFFF"/>
                          </a:highlight>
                        </a:rPr>
                        <a:t>###</a:t>
                      </a:r>
                      <a:endParaRPr lang="en-IN" sz="1100" b="0" i="0" u="none" strike="noStrike">
                        <a:solidFill>
                          <a:srgbClr val="000000"/>
                        </a:solidFill>
                        <a:effectLst/>
                        <a:highlight>
                          <a:srgbClr val="FFFFFF"/>
                        </a:highlight>
                        <a:latin typeface="Calibri" panose="020F0502020204030204" pitchFamily="34" charset="0"/>
                      </a:endParaRPr>
                    </a:p>
                  </a:txBody>
                  <a:tcPr marL="0" marR="0" marT="0" marB="0" anchor="ctr"/>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787259150"/>
                  </a:ext>
                </a:extLst>
              </a:tr>
              <a:tr h="347406">
                <a:tc>
                  <a:txBody>
                    <a:bodyPr/>
                    <a:lstStyle/>
                    <a:p>
                      <a:pPr algn="l" fontAlgn="b"/>
                      <a:r>
                        <a:rPr lang="en-IN" sz="1100" u="none" strike="noStrike">
                          <a:effectLst/>
                          <a:highlight>
                            <a:srgbClr val="FFFFFF"/>
                          </a:highlight>
                        </a:rPr>
                        <a:t>Dan</a:t>
                      </a:r>
                      <a:endParaRPr lang="en-IN" sz="1100" b="0" i="0" u="none" strike="noStrike">
                        <a:solidFill>
                          <a:srgbClr val="000000"/>
                        </a:solidFill>
                        <a:effectLst/>
                        <a:highlight>
                          <a:srgbClr val="FFFFFF"/>
                        </a:highlight>
                        <a:latin typeface="Calibri" panose="020F0502020204030204" pitchFamily="34" charset="0"/>
                      </a:endParaRPr>
                    </a:p>
                  </a:txBody>
                  <a:tcPr marL="0" marR="0" marT="0" marB="0" anchor="b"/>
                </a:tc>
                <a:tc>
                  <a:txBody>
                    <a:bodyPr/>
                    <a:lstStyle/>
                    <a:p>
                      <a:pPr algn="ctr" fontAlgn="ctr"/>
                      <a:r>
                        <a:rPr lang="en-IN" sz="1100" u="none" strike="noStrike">
                          <a:effectLst/>
                          <a:highlight>
                            <a:srgbClr val="FFFFFF"/>
                          </a:highlight>
                        </a:rPr>
                        <a:t>56</a:t>
                      </a:r>
                      <a:endParaRPr lang="en-IN" sz="1100" b="0" i="0" u="none" strike="noStrike">
                        <a:solidFill>
                          <a:srgbClr val="000000"/>
                        </a:solidFill>
                        <a:effectLst/>
                        <a:highlight>
                          <a:srgbClr val="FFFFFF"/>
                        </a:highlight>
                        <a:latin typeface="Calibri" panose="020F0502020204030204" pitchFamily="34" charset="0"/>
                      </a:endParaRPr>
                    </a:p>
                  </a:txBody>
                  <a:tcPr marL="0" marR="0" marT="0" marB="0" anchor="ctr"/>
                </a:tc>
                <a:tc>
                  <a:txBody>
                    <a:bodyPr/>
                    <a:lstStyle/>
                    <a:p>
                      <a:pPr algn="ctr" fontAlgn="ctr"/>
                      <a:r>
                        <a:rPr lang="en-IN" sz="1100" u="none" strike="noStrike">
                          <a:effectLst/>
                          <a:highlight>
                            <a:srgbClr val="FFFFFF"/>
                          </a:highlight>
                        </a:rPr>
                        <a:t>45</a:t>
                      </a:r>
                      <a:endParaRPr lang="en-IN" sz="1100" b="0" i="0" u="none" strike="noStrike">
                        <a:solidFill>
                          <a:srgbClr val="000000"/>
                        </a:solidFill>
                        <a:effectLst/>
                        <a:highlight>
                          <a:srgbClr val="FFFFFF"/>
                        </a:highlight>
                        <a:latin typeface="Calibri" panose="020F0502020204030204" pitchFamily="34" charset="0"/>
                      </a:endParaRPr>
                    </a:p>
                  </a:txBody>
                  <a:tcPr marL="0" marR="0" marT="0" marB="0" anchor="ctr"/>
                </a:tc>
                <a:tc>
                  <a:txBody>
                    <a:bodyPr/>
                    <a:lstStyle/>
                    <a:p>
                      <a:pPr algn="ctr" fontAlgn="ctr"/>
                      <a:r>
                        <a:rPr lang="en-IN" sz="1100" u="none" strike="noStrike">
                          <a:effectLst/>
                          <a:highlight>
                            <a:srgbClr val="FFFFFF"/>
                          </a:highlight>
                        </a:rPr>
                        <a:t>54.9</a:t>
                      </a:r>
                      <a:endParaRPr lang="en-IN" sz="1100" b="0" i="0" u="none" strike="noStrike">
                        <a:solidFill>
                          <a:srgbClr val="000000"/>
                        </a:solidFill>
                        <a:effectLst/>
                        <a:highlight>
                          <a:srgbClr val="FFFFFF"/>
                        </a:highlight>
                        <a:latin typeface="Calibri" panose="020F0502020204030204" pitchFamily="34" charset="0"/>
                      </a:endParaRPr>
                    </a:p>
                  </a:txBody>
                  <a:tcPr marL="0" marR="0" marT="0" marB="0" anchor="ctr"/>
                </a:tc>
                <a:tc>
                  <a:txBody>
                    <a:bodyPr/>
                    <a:lstStyle/>
                    <a:p>
                      <a:pPr algn="r" fontAlgn="ctr"/>
                      <a:r>
                        <a:rPr lang="en-IN" sz="1100" u="none" strike="noStrike">
                          <a:effectLst/>
                          <a:highlight>
                            <a:srgbClr val="FFFFFF"/>
                          </a:highlight>
                        </a:rPr>
                        <a:t>75.00%</a:t>
                      </a:r>
                      <a:endParaRPr lang="en-IN" sz="1100" b="0" i="0" u="none" strike="noStrike">
                        <a:solidFill>
                          <a:srgbClr val="000000"/>
                        </a:solidFill>
                        <a:effectLst/>
                        <a:highlight>
                          <a:srgbClr val="FFFFFF"/>
                        </a:highlight>
                        <a:latin typeface="Calibri" panose="020F0502020204030204" pitchFamily="34" charset="0"/>
                      </a:endParaRPr>
                    </a:p>
                  </a:txBody>
                  <a:tcPr marL="0" marR="182880" marT="0" marB="0" anchor="ctr"/>
                </a:tc>
                <a:tc>
                  <a:txBody>
                    <a:bodyPr/>
                    <a:lstStyle/>
                    <a:p>
                      <a:pPr algn="ctr" fontAlgn="ctr"/>
                      <a:r>
                        <a:rPr lang="en-IN" sz="1100" u="none" strike="noStrike">
                          <a:effectLst/>
                          <a:highlight>
                            <a:srgbClr val="FFFFFF"/>
                          </a:highlight>
                        </a:rPr>
                        <a:t>###</a:t>
                      </a:r>
                      <a:endParaRPr lang="en-IN" sz="1100" b="0" i="0" u="none" strike="noStrike">
                        <a:solidFill>
                          <a:srgbClr val="000000"/>
                        </a:solidFill>
                        <a:effectLst/>
                        <a:highlight>
                          <a:srgbClr val="FFFFFF"/>
                        </a:highlight>
                        <a:latin typeface="Calibri" panose="020F0502020204030204" pitchFamily="34" charset="0"/>
                      </a:endParaRPr>
                    </a:p>
                  </a:txBody>
                  <a:tcPr marL="0" marR="0" marT="0" marB="0" anchor="ctr"/>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366474122"/>
                  </a:ext>
                </a:extLst>
              </a:tr>
              <a:tr h="347406">
                <a:tc>
                  <a:txBody>
                    <a:bodyPr/>
                    <a:lstStyle/>
                    <a:p>
                      <a:pPr algn="l" fontAlgn="b"/>
                      <a:r>
                        <a:rPr lang="en-IN" sz="1100" u="none" strike="noStrike">
                          <a:effectLst/>
                          <a:highlight>
                            <a:srgbClr val="FFFFFF"/>
                          </a:highlight>
                        </a:rPr>
                        <a:t>Greg</a:t>
                      </a:r>
                      <a:endParaRPr lang="en-IN" sz="1100" b="0" i="0" u="none" strike="noStrike">
                        <a:solidFill>
                          <a:srgbClr val="000000"/>
                        </a:solidFill>
                        <a:effectLst/>
                        <a:highlight>
                          <a:srgbClr val="FFFFFF"/>
                        </a:highlight>
                        <a:latin typeface="Calibri" panose="020F0502020204030204" pitchFamily="34" charset="0"/>
                      </a:endParaRPr>
                    </a:p>
                  </a:txBody>
                  <a:tcPr marL="0" marR="0" marT="0" marB="0" anchor="b"/>
                </a:tc>
                <a:tc>
                  <a:txBody>
                    <a:bodyPr/>
                    <a:lstStyle/>
                    <a:p>
                      <a:pPr algn="ctr" fontAlgn="ctr"/>
                      <a:r>
                        <a:rPr lang="en-IN" sz="1100" u="none" strike="noStrike">
                          <a:effectLst/>
                          <a:highlight>
                            <a:srgbClr val="FFFFFF"/>
                          </a:highlight>
                        </a:rPr>
                        <a:t>56</a:t>
                      </a:r>
                      <a:endParaRPr lang="en-IN" sz="1100" b="0" i="0" u="none" strike="noStrike">
                        <a:solidFill>
                          <a:srgbClr val="000000"/>
                        </a:solidFill>
                        <a:effectLst/>
                        <a:highlight>
                          <a:srgbClr val="FFFFFF"/>
                        </a:highlight>
                        <a:latin typeface="Calibri" panose="020F0502020204030204" pitchFamily="34" charset="0"/>
                      </a:endParaRPr>
                    </a:p>
                  </a:txBody>
                  <a:tcPr marL="0" marR="0" marT="0" marB="0" anchor="ctr"/>
                </a:tc>
                <a:tc>
                  <a:txBody>
                    <a:bodyPr/>
                    <a:lstStyle/>
                    <a:p>
                      <a:pPr algn="ctr" fontAlgn="ctr"/>
                      <a:r>
                        <a:rPr lang="en-IN" sz="1100" u="none" strike="noStrike">
                          <a:effectLst/>
                          <a:highlight>
                            <a:srgbClr val="FFFFFF"/>
                          </a:highlight>
                        </a:rPr>
                        <a:t>49</a:t>
                      </a:r>
                      <a:endParaRPr lang="en-IN" sz="1100" b="0" i="0" u="none" strike="noStrike">
                        <a:solidFill>
                          <a:srgbClr val="000000"/>
                        </a:solidFill>
                        <a:effectLst/>
                        <a:highlight>
                          <a:srgbClr val="FFFFFF"/>
                        </a:highlight>
                        <a:latin typeface="Calibri" panose="020F0502020204030204" pitchFamily="34" charset="0"/>
                      </a:endParaRPr>
                    </a:p>
                  </a:txBody>
                  <a:tcPr marL="0" marR="0" marT="0" marB="0" anchor="ctr"/>
                </a:tc>
                <a:tc>
                  <a:txBody>
                    <a:bodyPr/>
                    <a:lstStyle/>
                    <a:p>
                      <a:pPr algn="ctr" fontAlgn="ctr"/>
                      <a:r>
                        <a:rPr lang="en-IN" sz="1100" u="none" strike="noStrike">
                          <a:effectLst/>
                          <a:highlight>
                            <a:srgbClr val="FFFFFF"/>
                          </a:highlight>
                        </a:rPr>
                        <a:t>56.1</a:t>
                      </a:r>
                      <a:endParaRPr lang="en-IN" sz="1100" b="0" i="0" u="none" strike="noStrike">
                        <a:solidFill>
                          <a:srgbClr val="000000"/>
                        </a:solidFill>
                        <a:effectLst/>
                        <a:highlight>
                          <a:srgbClr val="FFFFFF"/>
                        </a:highlight>
                        <a:latin typeface="Calibri" panose="020F0502020204030204" pitchFamily="34" charset="0"/>
                      </a:endParaRPr>
                    </a:p>
                  </a:txBody>
                  <a:tcPr marL="0" marR="0" marT="0" marB="0" anchor="ctr"/>
                </a:tc>
                <a:tc>
                  <a:txBody>
                    <a:bodyPr/>
                    <a:lstStyle/>
                    <a:p>
                      <a:pPr algn="r" fontAlgn="ctr"/>
                      <a:r>
                        <a:rPr lang="en-IN" sz="1100" u="none" strike="noStrike">
                          <a:effectLst/>
                          <a:highlight>
                            <a:srgbClr val="FFFFFF"/>
                          </a:highlight>
                        </a:rPr>
                        <a:t>80.36%</a:t>
                      </a:r>
                      <a:endParaRPr lang="en-IN" sz="1100" b="0" i="0" u="none" strike="noStrike">
                        <a:solidFill>
                          <a:srgbClr val="000000"/>
                        </a:solidFill>
                        <a:effectLst/>
                        <a:highlight>
                          <a:srgbClr val="FFFFFF"/>
                        </a:highlight>
                        <a:latin typeface="Calibri" panose="020F0502020204030204" pitchFamily="34" charset="0"/>
                      </a:endParaRPr>
                    </a:p>
                  </a:txBody>
                  <a:tcPr marL="0" marR="182880" marT="0" marB="0" anchor="ctr"/>
                </a:tc>
                <a:tc>
                  <a:txBody>
                    <a:bodyPr/>
                    <a:lstStyle/>
                    <a:p>
                      <a:pPr algn="ctr" fontAlgn="ctr"/>
                      <a:r>
                        <a:rPr lang="en-IN" sz="1100" u="none" strike="noStrike">
                          <a:effectLst/>
                          <a:highlight>
                            <a:srgbClr val="FFFFFF"/>
                          </a:highlight>
                        </a:rPr>
                        <a:t>###</a:t>
                      </a:r>
                      <a:endParaRPr lang="en-IN" sz="1100" b="0" i="0" u="none" strike="noStrike">
                        <a:solidFill>
                          <a:srgbClr val="000000"/>
                        </a:solidFill>
                        <a:effectLst/>
                        <a:highlight>
                          <a:srgbClr val="FFFFFF"/>
                        </a:highlight>
                        <a:latin typeface="Calibri" panose="020F0502020204030204" pitchFamily="34" charset="0"/>
                      </a:endParaRPr>
                    </a:p>
                  </a:txBody>
                  <a:tcPr marL="0" marR="0" marT="0" marB="0" anchor="ctr"/>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742235170"/>
                  </a:ext>
                </a:extLst>
              </a:tr>
              <a:tr h="347406">
                <a:tc>
                  <a:txBody>
                    <a:bodyPr/>
                    <a:lstStyle/>
                    <a:p>
                      <a:pPr algn="l" fontAlgn="b"/>
                      <a:r>
                        <a:rPr lang="en-IN" sz="1100" u="none" strike="noStrike">
                          <a:effectLst/>
                          <a:highlight>
                            <a:srgbClr val="FFFFFF"/>
                          </a:highlight>
                        </a:rPr>
                        <a:t>Diane</a:t>
                      </a:r>
                      <a:endParaRPr lang="en-IN" sz="1100" b="0" i="0" u="none" strike="noStrike">
                        <a:solidFill>
                          <a:srgbClr val="000000"/>
                        </a:solidFill>
                        <a:effectLst/>
                        <a:highlight>
                          <a:srgbClr val="FFFFFF"/>
                        </a:highlight>
                        <a:latin typeface="Calibri" panose="020F0502020204030204" pitchFamily="34" charset="0"/>
                      </a:endParaRPr>
                    </a:p>
                  </a:txBody>
                  <a:tcPr marL="0" marR="0" marT="0" marB="0" anchor="b"/>
                </a:tc>
                <a:tc>
                  <a:txBody>
                    <a:bodyPr/>
                    <a:lstStyle/>
                    <a:p>
                      <a:pPr algn="ctr" fontAlgn="ctr"/>
                      <a:r>
                        <a:rPr lang="en-IN" sz="1100" u="none" strike="noStrike">
                          <a:effectLst/>
                          <a:highlight>
                            <a:srgbClr val="FFFFFF"/>
                          </a:highlight>
                        </a:rPr>
                        <a:t>54</a:t>
                      </a:r>
                      <a:endParaRPr lang="en-IN" sz="1100" b="0" i="0" u="none" strike="noStrike">
                        <a:solidFill>
                          <a:srgbClr val="000000"/>
                        </a:solidFill>
                        <a:effectLst/>
                        <a:highlight>
                          <a:srgbClr val="FFFFFF"/>
                        </a:highlight>
                        <a:latin typeface="Calibri" panose="020F0502020204030204" pitchFamily="34" charset="0"/>
                      </a:endParaRPr>
                    </a:p>
                  </a:txBody>
                  <a:tcPr marL="0" marR="0" marT="0" marB="0" anchor="ctr"/>
                </a:tc>
                <a:tc>
                  <a:txBody>
                    <a:bodyPr/>
                    <a:lstStyle/>
                    <a:p>
                      <a:pPr algn="ctr" fontAlgn="ctr"/>
                      <a:r>
                        <a:rPr lang="en-IN" sz="1100" u="none" strike="noStrike">
                          <a:effectLst/>
                          <a:highlight>
                            <a:srgbClr val="FFFFFF"/>
                          </a:highlight>
                        </a:rPr>
                        <a:t>43</a:t>
                      </a:r>
                      <a:endParaRPr lang="en-IN" sz="1100" b="0" i="0" u="none" strike="noStrike">
                        <a:solidFill>
                          <a:srgbClr val="000000"/>
                        </a:solidFill>
                        <a:effectLst/>
                        <a:highlight>
                          <a:srgbClr val="FFFFFF"/>
                        </a:highlight>
                        <a:latin typeface="Calibri" panose="020F0502020204030204" pitchFamily="34" charset="0"/>
                      </a:endParaRPr>
                    </a:p>
                  </a:txBody>
                  <a:tcPr marL="0" marR="0" marT="0" marB="0" anchor="ctr"/>
                </a:tc>
                <a:tc>
                  <a:txBody>
                    <a:bodyPr/>
                    <a:lstStyle/>
                    <a:p>
                      <a:pPr algn="ctr" fontAlgn="ctr"/>
                      <a:r>
                        <a:rPr lang="en-IN" sz="1100" u="none" strike="noStrike">
                          <a:effectLst/>
                          <a:highlight>
                            <a:srgbClr val="FFFFFF"/>
                          </a:highlight>
                        </a:rPr>
                        <a:t>54.9</a:t>
                      </a:r>
                      <a:endParaRPr lang="en-IN" sz="1100" b="0" i="0" u="none" strike="noStrike">
                        <a:solidFill>
                          <a:srgbClr val="000000"/>
                        </a:solidFill>
                        <a:effectLst/>
                        <a:highlight>
                          <a:srgbClr val="FFFFFF"/>
                        </a:highlight>
                        <a:latin typeface="Calibri" panose="020F0502020204030204" pitchFamily="34" charset="0"/>
                      </a:endParaRPr>
                    </a:p>
                  </a:txBody>
                  <a:tcPr marL="0" marR="0" marT="0" marB="0" anchor="ctr"/>
                </a:tc>
                <a:tc>
                  <a:txBody>
                    <a:bodyPr/>
                    <a:lstStyle/>
                    <a:p>
                      <a:pPr algn="r" fontAlgn="ctr"/>
                      <a:r>
                        <a:rPr lang="en-IN" sz="1100" u="none" strike="noStrike">
                          <a:effectLst/>
                          <a:highlight>
                            <a:srgbClr val="FFFFFF"/>
                          </a:highlight>
                        </a:rPr>
                        <a:t>74.07%</a:t>
                      </a:r>
                      <a:endParaRPr lang="en-IN" sz="1100" b="0" i="0" u="none" strike="noStrike">
                        <a:solidFill>
                          <a:srgbClr val="000000"/>
                        </a:solidFill>
                        <a:effectLst/>
                        <a:highlight>
                          <a:srgbClr val="FFFFFF"/>
                        </a:highlight>
                        <a:latin typeface="Calibri" panose="020F0502020204030204" pitchFamily="34" charset="0"/>
                      </a:endParaRPr>
                    </a:p>
                  </a:txBody>
                  <a:tcPr marL="0" marR="182880" marT="0" marB="0" anchor="ctr"/>
                </a:tc>
                <a:tc>
                  <a:txBody>
                    <a:bodyPr/>
                    <a:lstStyle/>
                    <a:p>
                      <a:pPr algn="ctr" fontAlgn="ctr"/>
                      <a:r>
                        <a:rPr lang="en-IN" sz="1100" u="none" strike="noStrike">
                          <a:effectLst/>
                          <a:highlight>
                            <a:srgbClr val="FFFFFF"/>
                          </a:highlight>
                        </a:rPr>
                        <a:t>###</a:t>
                      </a:r>
                      <a:endParaRPr lang="en-IN" sz="1100" b="0" i="0" u="none" strike="noStrike">
                        <a:solidFill>
                          <a:srgbClr val="000000"/>
                        </a:solidFill>
                        <a:effectLst/>
                        <a:highlight>
                          <a:srgbClr val="FFFFFF"/>
                        </a:highlight>
                        <a:latin typeface="Calibri" panose="020F0502020204030204" pitchFamily="34" charset="0"/>
                      </a:endParaRPr>
                    </a:p>
                  </a:txBody>
                  <a:tcPr marL="0" marR="0" marT="0" marB="0" anchor="ctr"/>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376097170"/>
                  </a:ext>
                </a:extLst>
              </a:tr>
              <a:tr h="347406">
                <a:tc>
                  <a:txBody>
                    <a:bodyPr/>
                    <a:lstStyle/>
                    <a:p>
                      <a:pPr algn="l" fontAlgn="b"/>
                      <a:r>
                        <a:rPr lang="en-IN" sz="1100" u="none" strike="noStrike">
                          <a:effectLst/>
                          <a:highlight>
                            <a:srgbClr val="FFFFFF"/>
                          </a:highlight>
                        </a:rPr>
                        <a:t>Martha</a:t>
                      </a:r>
                      <a:endParaRPr lang="en-IN" sz="1100" b="0" i="0" u="none" strike="noStrike">
                        <a:solidFill>
                          <a:srgbClr val="000000"/>
                        </a:solidFill>
                        <a:effectLst/>
                        <a:highlight>
                          <a:srgbClr val="FFFFFF"/>
                        </a:highlight>
                        <a:latin typeface="Calibri" panose="020F0502020204030204" pitchFamily="34" charset="0"/>
                      </a:endParaRPr>
                    </a:p>
                  </a:txBody>
                  <a:tcPr marL="0" marR="0" marT="0" marB="0" anchor="b"/>
                </a:tc>
                <a:tc>
                  <a:txBody>
                    <a:bodyPr/>
                    <a:lstStyle/>
                    <a:p>
                      <a:pPr algn="ctr" fontAlgn="ctr"/>
                      <a:r>
                        <a:rPr lang="en-IN" sz="1100" u="none" strike="noStrike">
                          <a:effectLst/>
                          <a:highlight>
                            <a:srgbClr val="FFFFFF"/>
                          </a:highlight>
                        </a:rPr>
                        <a:t>51</a:t>
                      </a:r>
                      <a:endParaRPr lang="en-IN" sz="1100" b="0" i="0" u="none" strike="noStrike">
                        <a:solidFill>
                          <a:srgbClr val="000000"/>
                        </a:solidFill>
                        <a:effectLst/>
                        <a:highlight>
                          <a:srgbClr val="FFFFFF"/>
                        </a:highlight>
                        <a:latin typeface="Calibri" panose="020F0502020204030204" pitchFamily="34" charset="0"/>
                      </a:endParaRPr>
                    </a:p>
                  </a:txBody>
                  <a:tcPr marL="0" marR="0" marT="0" marB="0" anchor="ctr"/>
                </a:tc>
                <a:tc>
                  <a:txBody>
                    <a:bodyPr/>
                    <a:lstStyle/>
                    <a:p>
                      <a:pPr algn="ctr" fontAlgn="ctr"/>
                      <a:r>
                        <a:rPr lang="en-IN" sz="1100" u="none" strike="noStrike">
                          <a:effectLst/>
                          <a:highlight>
                            <a:srgbClr val="FFFFFF"/>
                          </a:highlight>
                        </a:rPr>
                        <a:t>42</a:t>
                      </a:r>
                      <a:endParaRPr lang="en-IN" sz="1100" b="0" i="0" u="none" strike="noStrike">
                        <a:solidFill>
                          <a:srgbClr val="000000"/>
                        </a:solidFill>
                        <a:effectLst/>
                        <a:highlight>
                          <a:srgbClr val="FFFFFF"/>
                        </a:highlight>
                        <a:latin typeface="Calibri" panose="020F0502020204030204" pitchFamily="34" charset="0"/>
                      </a:endParaRPr>
                    </a:p>
                  </a:txBody>
                  <a:tcPr marL="0" marR="0" marT="0" marB="0" anchor="ctr"/>
                </a:tc>
                <a:tc>
                  <a:txBody>
                    <a:bodyPr/>
                    <a:lstStyle/>
                    <a:p>
                      <a:pPr algn="ctr" fontAlgn="ctr"/>
                      <a:r>
                        <a:rPr lang="en-IN" sz="1100" u="none" strike="noStrike">
                          <a:effectLst/>
                          <a:highlight>
                            <a:srgbClr val="FFFFFF"/>
                          </a:highlight>
                        </a:rPr>
                        <a:t>54.9</a:t>
                      </a:r>
                      <a:endParaRPr lang="en-IN" sz="1100" b="0" i="0" u="none" strike="noStrike">
                        <a:solidFill>
                          <a:srgbClr val="000000"/>
                        </a:solidFill>
                        <a:effectLst/>
                        <a:highlight>
                          <a:srgbClr val="FFFFFF"/>
                        </a:highlight>
                        <a:latin typeface="Calibri" panose="020F0502020204030204" pitchFamily="34" charset="0"/>
                      </a:endParaRPr>
                    </a:p>
                  </a:txBody>
                  <a:tcPr marL="0" marR="0" marT="0" marB="0" anchor="ctr"/>
                </a:tc>
                <a:tc>
                  <a:txBody>
                    <a:bodyPr/>
                    <a:lstStyle/>
                    <a:p>
                      <a:pPr algn="r" fontAlgn="ctr"/>
                      <a:r>
                        <a:rPr lang="en-IN" sz="1100" u="none" strike="noStrike">
                          <a:effectLst/>
                          <a:highlight>
                            <a:srgbClr val="FFFFFF"/>
                          </a:highlight>
                        </a:rPr>
                        <a:t>66.67%</a:t>
                      </a:r>
                      <a:endParaRPr lang="en-IN" sz="1100" b="0" i="0" u="none" strike="noStrike">
                        <a:solidFill>
                          <a:srgbClr val="000000"/>
                        </a:solidFill>
                        <a:effectLst/>
                        <a:highlight>
                          <a:srgbClr val="FFFFFF"/>
                        </a:highlight>
                        <a:latin typeface="Calibri" panose="020F0502020204030204" pitchFamily="34" charset="0"/>
                      </a:endParaRPr>
                    </a:p>
                  </a:txBody>
                  <a:tcPr marL="0" marR="182880" marT="0" marB="0" anchor="ctr"/>
                </a:tc>
                <a:tc>
                  <a:txBody>
                    <a:bodyPr/>
                    <a:lstStyle/>
                    <a:p>
                      <a:pPr algn="ctr" fontAlgn="ctr"/>
                      <a:r>
                        <a:rPr lang="en-IN" sz="1100" u="none" strike="noStrike">
                          <a:effectLst/>
                          <a:highlight>
                            <a:srgbClr val="FFFFFF"/>
                          </a:highlight>
                        </a:rPr>
                        <a:t>###</a:t>
                      </a:r>
                      <a:endParaRPr lang="en-IN" sz="1100" b="0" i="0" u="none" strike="noStrike">
                        <a:solidFill>
                          <a:srgbClr val="000000"/>
                        </a:solidFill>
                        <a:effectLst/>
                        <a:highlight>
                          <a:srgbClr val="FFFFFF"/>
                        </a:highlight>
                        <a:latin typeface="Calibri" panose="020F0502020204030204" pitchFamily="34" charset="0"/>
                      </a:endParaRPr>
                    </a:p>
                  </a:txBody>
                  <a:tcPr marL="0" marR="0" marT="0" marB="0" anchor="ctr"/>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312065972"/>
                  </a:ext>
                </a:extLst>
              </a:tr>
              <a:tr h="347406">
                <a:tc>
                  <a:txBody>
                    <a:bodyPr/>
                    <a:lstStyle/>
                    <a:p>
                      <a:pPr algn="l" fontAlgn="b"/>
                      <a:r>
                        <a:rPr lang="en-IN" sz="1100" u="none" strike="noStrike">
                          <a:effectLst/>
                          <a:highlight>
                            <a:srgbClr val="FFFFFF"/>
                          </a:highlight>
                        </a:rPr>
                        <a:t>Jim</a:t>
                      </a:r>
                      <a:endParaRPr lang="en-IN" sz="1100" b="0" i="0" u="none" strike="noStrike">
                        <a:solidFill>
                          <a:srgbClr val="000000"/>
                        </a:solidFill>
                        <a:effectLst/>
                        <a:highlight>
                          <a:srgbClr val="FFFFFF"/>
                        </a:highlight>
                        <a:latin typeface="Calibri" panose="020F0502020204030204" pitchFamily="34" charset="0"/>
                      </a:endParaRPr>
                    </a:p>
                  </a:txBody>
                  <a:tcPr marL="0" marR="0" marT="0" marB="0" anchor="b"/>
                </a:tc>
                <a:tc>
                  <a:txBody>
                    <a:bodyPr/>
                    <a:lstStyle/>
                    <a:p>
                      <a:pPr algn="ctr" fontAlgn="ctr"/>
                      <a:r>
                        <a:rPr lang="en-IN" sz="1100" u="none" strike="noStrike">
                          <a:effectLst/>
                          <a:highlight>
                            <a:srgbClr val="FFFFFF"/>
                          </a:highlight>
                        </a:rPr>
                        <a:t>45</a:t>
                      </a:r>
                      <a:endParaRPr lang="en-IN" sz="1100" b="0" i="0" u="none" strike="noStrike">
                        <a:solidFill>
                          <a:srgbClr val="000000"/>
                        </a:solidFill>
                        <a:effectLst/>
                        <a:highlight>
                          <a:srgbClr val="FFFFFF"/>
                        </a:highlight>
                        <a:latin typeface="Calibri" panose="020F0502020204030204" pitchFamily="34" charset="0"/>
                      </a:endParaRPr>
                    </a:p>
                  </a:txBody>
                  <a:tcPr marL="0" marR="0" marT="0" marB="0" anchor="ctr"/>
                </a:tc>
                <a:tc>
                  <a:txBody>
                    <a:bodyPr/>
                    <a:lstStyle/>
                    <a:p>
                      <a:pPr algn="ctr" fontAlgn="ctr"/>
                      <a:r>
                        <a:rPr lang="en-IN" sz="1100" u="none" strike="noStrike">
                          <a:effectLst/>
                          <a:highlight>
                            <a:srgbClr val="FFFFFF"/>
                          </a:highlight>
                        </a:rPr>
                        <a:t>39</a:t>
                      </a:r>
                      <a:endParaRPr lang="en-IN" sz="1100" b="0" i="0" u="none" strike="noStrike">
                        <a:solidFill>
                          <a:srgbClr val="000000"/>
                        </a:solidFill>
                        <a:effectLst/>
                        <a:highlight>
                          <a:srgbClr val="FFFFFF"/>
                        </a:highlight>
                        <a:latin typeface="Calibri" panose="020F0502020204030204" pitchFamily="34" charset="0"/>
                      </a:endParaRPr>
                    </a:p>
                  </a:txBody>
                  <a:tcPr marL="0" marR="0" marT="0" marB="0" anchor="ctr"/>
                </a:tc>
                <a:tc>
                  <a:txBody>
                    <a:bodyPr/>
                    <a:lstStyle/>
                    <a:p>
                      <a:pPr algn="ctr" fontAlgn="ctr"/>
                      <a:r>
                        <a:rPr lang="en-IN" sz="1100" u="none" strike="noStrike">
                          <a:effectLst/>
                          <a:highlight>
                            <a:srgbClr val="FFFFFF"/>
                          </a:highlight>
                        </a:rPr>
                        <a:t>60.5</a:t>
                      </a:r>
                      <a:endParaRPr lang="en-IN" sz="1100" b="0" i="0" u="none" strike="noStrike">
                        <a:solidFill>
                          <a:srgbClr val="000000"/>
                        </a:solidFill>
                        <a:effectLst/>
                        <a:highlight>
                          <a:srgbClr val="FFFFFF"/>
                        </a:highlight>
                        <a:latin typeface="Calibri" panose="020F0502020204030204" pitchFamily="34" charset="0"/>
                      </a:endParaRPr>
                    </a:p>
                  </a:txBody>
                  <a:tcPr marL="0" marR="0" marT="0" marB="0" anchor="ctr"/>
                </a:tc>
                <a:tc>
                  <a:txBody>
                    <a:bodyPr/>
                    <a:lstStyle/>
                    <a:p>
                      <a:pPr algn="r" fontAlgn="ctr"/>
                      <a:r>
                        <a:rPr lang="en-IN" sz="1100" u="none" strike="noStrike">
                          <a:effectLst/>
                          <a:highlight>
                            <a:srgbClr val="FFFFFF"/>
                          </a:highlight>
                        </a:rPr>
                        <a:t>82.22%</a:t>
                      </a:r>
                      <a:endParaRPr lang="en-IN" sz="1100" b="0" i="0" u="none" strike="noStrike">
                        <a:solidFill>
                          <a:srgbClr val="000000"/>
                        </a:solidFill>
                        <a:effectLst/>
                        <a:highlight>
                          <a:srgbClr val="FFFFFF"/>
                        </a:highlight>
                        <a:latin typeface="Calibri" panose="020F0502020204030204" pitchFamily="34" charset="0"/>
                      </a:endParaRPr>
                    </a:p>
                  </a:txBody>
                  <a:tcPr marL="0" marR="182880" marT="0" marB="0" anchor="ctr"/>
                </a:tc>
                <a:tc>
                  <a:txBody>
                    <a:bodyPr/>
                    <a:lstStyle/>
                    <a:p>
                      <a:pPr algn="ctr" fontAlgn="ctr"/>
                      <a:r>
                        <a:rPr lang="en-IN" sz="1100" u="none" strike="noStrike">
                          <a:effectLst/>
                          <a:highlight>
                            <a:srgbClr val="FFFFFF"/>
                          </a:highlight>
                        </a:rPr>
                        <a:t>###</a:t>
                      </a:r>
                      <a:endParaRPr lang="en-IN" sz="1100" b="0" i="0" u="none" strike="noStrike">
                        <a:solidFill>
                          <a:srgbClr val="000000"/>
                        </a:solidFill>
                        <a:effectLst/>
                        <a:highlight>
                          <a:srgbClr val="FFFFFF"/>
                        </a:highlight>
                        <a:latin typeface="Calibri" panose="020F0502020204030204" pitchFamily="34" charset="0"/>
                      </a:endParaRPr>
                    </a:p>
                  </a:txBody>
                  <a:tcPr marL="0" marR="0" marT="0" marB="0" anchor="ctr"/>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60953947"/>
                  </a:ext>
                </a:extLst>
              </a:tr>
              <a:tr h="347406">
                <a:tc>
                  <a:txBody>
                    <a:bodyPr/>
                    <a:lstStyle/>
                    <a:p>
                      <a:pPr algn="l" fontAlgn="b"/>
                      <a:r>
                        <a:rPr lang="en-IN" sz="1100" u="none" strike="noStrike">
                          <a:effectLst/>
                          <a:highlight>
                            <a:srgbClr val="FFFFFF"/>
                          </a:highlight>
                        </a:rPr>
                        <a:t>Becky</a:t>
                      </a:r>
                      <a:endParaRPr lang="en-IN" sz="1100" b="0" i="0" u="none" strike="noStrike">
                        <a:solidFill>
                          <a:srgbClr val="000000"/>
                        </a:solidFill>
                        <a:effectLst/>
                        <a:highlight>
                          <a:srgbClr val="FFFFFF"/>
                        </a:highlight>
                        <a:latin typeface="Calibri" panose="020F0502020204030204" pitchFamily="34" charset="0"/>
                      </a:endParaRPr>
                    </a:p>
                  </a:txBody>
                  <a:tcPr marL="0" marR="0" marT="0" marB="0" anchor="b"/>
                </a:tc>
                <a:tc>
                  <a:txBody>
                    <a:bodyPr/>
                    <a:lstStyle/>
                    <a:p>
                      <a:pPr algn="ctr" fontAlgn="ctr"/>
                      <a:r>
                        <a:rPr lang="en-IN" sz="1100" u="none" strike="noStrike">
                          <a:effectLst/>
                          <a:highlight>
                            <a:srgbClr val="FFFFFF"/>
                          </a:highlight>
                        </a:rPr>
                        <a:t>43</a:t>
                      </a:r>
                      <a:endParaRPr lang="en-IN" sz="1100" b="0" i="0" u="none" strike="noStrike">
                        <a:solidFill>
                          <a:srgbClr val="000000"/>
                        </a:solidFill>
                        <a:effectLst/>
                        <a:highlight>
                          <a:srgbClr val="FFFFFF"/>
                        </a:highlight>
                        <a:latin typeface="Calibri" panose="020F0502020204030204" pitchFamily="34" charset="0"/>
                      </a:endParaRPr>
                    </a:p>
                  </a:txBody>
                  <a:tcPr marL="0" marR="0" marT="0" marB="0" anchor="ctr"/>
                </a:tc>
                <a:tc>
                  <a:txBody>
                    <a:bodyPr/>
                    <a:lstStyle/>
                    <a:p>
                      <a:pPr algn="ctr" fontAlgn="ctr"/>
                      <a:r>
                        <a:rPr lang="en-IN" sz="1100" u="none" strike="noStrike">
                          <a:effectLst/>
                          <a:highlight>
                            <a:srgbClr val="FFFFFF"/>
                          </a:highlight>
                        </a:rPr>
                        <a:t>35</a:t>
                      </a:r>
                      <a:endParaRPr lang="en-IN" sz="1100" b="0" i="0" u="none" strike="noStrike">
                        <a:solidFill>
                          <a:srgbClr val="000000"/>
                        </a:solidFill>
                        <a:effectLst/>
                        <a:highlight>
                          <a:srgbClr val="FFFFFF"/>
                        </a:highlight>
                        <a:latin typeface="Calibri" panose="020F0502020204030204" pitchFamily="34" charset="0"/>
                      </a:endParaRPr>
                    </a:p>
                  </a:txBody>
                  <a:tcPr marL="0" marR="0" marT="0" marB="0" anchor="ctr"/>
                </a:tc>
                <a:tc>
                  <a:txBody>
                    <a:bodyPr/>
                    <a:lstStyle/>
                    <a:p>
                      <a:pPr algn="ctr" fontAlgn="ctr"/>
                      <a:r>
                        <a:rPr lang="en-IN" sz="1100" u="none" strike="noStrike">
                          <a:effectLst/>
                          <a:highlight>
                            <a:srgbClr val="FFFFFF"/>
                          </a:highlight>
                        </a:rPr>
                        <a:t>54.8</a:t>
                      </a:r>
                      <a:endParaRPr lang="en-IN" sz="1100" b="0" i="0" u="none" strike="noStrike">
                        <a:solidFill>
                          <a:srgbClr val="000000"/>
                        </a:solidFill>
                        <a:effectLst/>
                        <a:highlight>
                          <a:srgbClr val="FFFFFF"/>
                        </a:highlight>
                        <a:latin typeface="Calibri" panose="020F0502020204030204" pitchFamily="34" charset="0"/>
                      </a:endParaRPr>
                    </a:p>
                  </a:txBody>
                  <a:tcPr marL="0" marR="0" marT="0" marB="0" anchor="ctr"/>
                </a:tc>
                <a:tc>
                  <a:txBody>
                    <a:bodyPr/>
                    <a:lstStyle/>
                    <a:p>
                      <a:pPr algn="r" fontAlgn="ctr"/>
                      <a:r>
                        <a:rPr lang="en-IN" sz="1100" u="none" strike="noStrike">
                          <a:effectLst/>
                          <a:highlight>
                            <a:srgbClr val="FFFFFF"/>
                          </a:highlight>
                        </a:rPr>
                        <a:t>72.09%</a:t>
                      </a:r>
                      <a:endParaRPr lang="en-IN" sz="1100" b="0" i="0" u="none" strike="noStrike">
                        <a:solidFill>
                          <a:srgbClr val="000000"/>
                        </a:solidFill>
                        <a:effectLst/>
                        <a:highlight>
                          <a:srgbClr val="FFFFFF"/>
                        </a:highlight>
                        <a:latin typeface="Calibri" panose="020F0502020204030204" pitchFamily="34" charset="0"/>
                      </a:endParaRPr>
                    </a:p>
                  </a:txBody>
                  <a:tcPr marL="0" marR="182880" marT="0" marB="0" anchor="ctr"/>
                </a:tc>
                <a:tc>
                  <a:txBody>
                    <a:bodyPr/>
                    <a:lstStyle/>
                    <a:p>
                      <a:pPr algn="ctr" fontAlgn="ctr"/>
                      <a:r>
                        <a:rPr lang="en-IN" sz="1100" u="none" strike="noStrike">
                          <a:effectLst/>
                          <a:highlight>
                            <a:srgbClr val="FFFFFF"/>
                          </a:highlight>
                        </a:rPr>
                        <a:t>###</a:t>
                      </a:r>
                      <a:endParaRPr lang="en-IN" sz="1100" b="0" i="0" u="none" strike="noStrike">
                        <a:solidFill>
                          <a:srgbClr val="000000"/>
                        </a:solidFill>
                        <a:effectLst/>
                        <a:highlight>
                          <a:srgbClr val="FFFFFF"/>
                        </a:highlight>
                        <a:latin typeface="Calibri" panose="020F0502020204030204" pitchFamily="34" charset="0"/>
                      </a:endParaRPr>
                    </a:p>
                  </a:txBody>
                  <a:tcPr marL="0" marR="0" marT="0" marB="0" anchor="ctr"/>
                </a:tc>
                <a:tc>
                  <a:txBody>
                    <a:bodyPr/>
                    <a:lstStyle/>
                    <a:p>
                      <a:pPr algn="l"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95622020"/>
                  </a:ext>
                </a:extLst>
              </a:tr>
            </a:tbl>
          </a:graphicData>
        </a:graphic>
      </p:graphicFrame>
    </p:spTree>
    <p:extLst>
      <p:ext uri="{BB962C8B-B14F-4D97-AF65-F5344CB8AC3E}">
        <p14:creationId xmlns:p14="http://schemas.microsoft.com/office/powerpoint/2010/main" val="2201157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45C42-F6E6-FFE5-06B9-DA9486AB592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Insights 2:-</a:t>
            </a:r>
            <a:r>
              <a:rPr lang="en-IN" sz="3200" dirty="0">
                <a:latin typeface="Times New Roman" panose="02020603050405020304" pitchFamily="18" charset="0"/>
                <a:cs typeface="Times New Roman" panose="02020603050405020304" pitchFamily="18" charset="0"/>
              </a:rPr>
              <a:t>Product abandoned rate</a:t>
            </a:r>
          </a:p>
        </p:txBody>
      </p:sp>
      <p:graphicFrame>
        <p:nvGraphicFramePr>
          <p:cNvPr id="4" name="Content Placeholder 3">
            <a:extLst>
              <a:ext uri="{FF2B5EF4-FFF2-40B4-BE49-F238E27FC236}">
                <a16:creationId xmlns:a16="http://schemas.microsoft.com/office/drawing/2014/main" id="{00000000-0008-0000-0100-000002000000}"/>
              </a:ext>
            </a:extLst>
          </p:cNvPr>
          <p:cNvGraphicFramePr>
            <a:graphicFrameLocks noGrp="1"/>
          </p:cNvGraphicFramePr>
          <p:nvPr>
            <p:ph idx="1"/>
            <p:extLst>
              <p:ext uri="{D42A27DB-BD31-4B8C-83A1-F6EECF244321}">
                <p14:modId xmlns:p14="http://schemas.microsoft.com/office/powerpoint/2010/main" val="319358897"/>
              </p:ext>
            </p:extLst>
          </p:nvPr>
        </p:nvGraphicFramePr>
        <p:xfrm>
          <a:off x="677863" y="2160588"/>
          <a:ext cx="8596312"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7106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A2110-38BC-953E-08A4-37AF46D4C54C}"/>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Insights 3:-</a:t>
            </a:r>
            <a:r>
              <a:rPr lang="en-IN" sz="3200" dirty="0">
                <a:latin typeface="Times New Roman" panose="02020603050405020304" pitchFamily="18" charset="0"/>
                <a:cs typeface="Times New Roman" panose="02020603050405020304" pitchFamily="18" charset="0"/>
              </a:rPr>
              <a:t>No. of call answered by employees</a:t>
            </a:r>
          </a:p>
        </p:txBody>
      </p:sp>
      <p:graphicFrame>
        <p:nvGraphicFramePr>
          <p:cNvPr id="5" name="Content Placeholder 4">
            <a:extLst>
              <a:ext uri="{FF2B5EF4-FFF2-40B4-BE49-F238E27FC236}">
                <a16:creationId xmlns:a16="http://schemas.microsoft.com/office/drawing/2014/main" id="{00000000-0008-0000-0100-000004000000}"/>
              </a:ext>
            </a:extLst>
          </p:cNvPr>
          <p:cNvGraphicFramePr>
            <a:graphicFrameLocks noGrp="1"/>
          </p:cNvGraphicFramePr>
          <p:nvPr>
            <p:ph idx="1"/>
            <p:extLst>
              <p:ext uri="{D42A27DB-BD31-4B8C-83A1-F6EECF244321}">
                <p14:modId xmlns:p14="http://schemas.microsoft.com/office/powerpoint/2010/main" val="3107727531"/>
              </p:ext>
            </p:extLst>
          </p:nvPr>
        </p:nvGraphicFramePr>
        <p:xfrm>
          <a:off x="304237" y="1710812"/>
          <a:ext cx="8596312" cy="46359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70359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34CBE-9F8B-C09E-14F3-526FD7ED9C35}"/>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Insights 4:-</a:t>
            </a:r>
            <a:r>
              <a:rPr lang="en-IN" sz="3200" dirty="0">
                <a:latin typeface="Times New Roman" panose="02020603050405020304" pitchFamily="18" charset="0"/>
                <a:cs typeface="Times New Roman" panose="02020603050405020304" pitchFamily="18" charset="0"/>
              </a:rPr>
              <a:t>Satisfaction score by customer</a:t>
            </a:r>
          </a:p>
        </p:txBody>
      </p:sp>
      <p:pic>
        <p:nvPicPr>
          <p:cNvPr id="23" name="Content Placeholder 22">
            <a:extLst>
              <a:ext uri="{FF2B5EF4-FFF2-40B4-BE49-F238E27FC236}">
                <a16:creationId xmlns:a16="http://schemas.microsoft.com/office/drawing/2014/main" id="{9398A2F5-356A-2B26-A7F8-5EAB8C8C9796}"/>
              </a:ext>
            </a:extLst>
          </p:cNvPr>
          <p:cNvPicPr>
            <a:picLocks noGrp="1" noChangeAspect="1"/>
          </p:cNvPicPr>
          <p:nvPr>
            <p:ph idx="1"/>
          </p:nvPr>
        </p:nvPicPr>
        <p:blipFill>
          <a:blip r:embed="rId2"/>
          <a:stretch>
            <a:fillRect/>
          </a:stretch>
        </p:blipFill>
        <p:spPr>
          <a:xfrm>
            <a:off x="1671485" y="2616529"/>
            <a:ext cx="4424515" cy="3631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pic>
    </p:spTree>
    <p:extLst>
      <p:ext uri="{BB962C8B-B14F-4D97-AF65-F5344CB8AC3E}">
        <p14:creationId xmlns:p14="http://schemas.microsoft.com/office/powerpoint/2010/main" val="3079832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CE155-AD80-29D1-D56B-8EF17878BE39}"/>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Insights 5:- </a:t>
            </a:r>
            <a:r>
              <a:rPr lang="en-IN" dirty="0">
                <a:latin typeface="Times New Roman" panose="02020603050405020304" pitchFamily="18" charset="0"/>
                <a:cs typeface="Times New Roman" panose="02020603050405020304" pitchFamily="18" charset="0"/>
              </a:rPr>
              <a:t>SLA Limits</a:t>
            </a:r>
          </a:p>
        </p:txBody>
      </p:sp>
      <p:pic>
        <p:nvPicPr>
          <p:cNvPr id="5" name="Content Placeholder 4">
            <a:extLst>
              <a:ext uri="{FF2B5EF4-FFF2-40B4-BE49-F238E27FC236}">
                <a16:creationId xmlns:a16="http://schemas.microsoft.com/office/drawing/2014/main" id="{71124C4E-D69A-977A-B685-03E3321237F8}"/>
              </a:ext>
            </a:extLst>
          </p:cNvPr>
          <p:cNvPicPr>
            <a:picLocks noGrp="1" noChangeAspect="1"/>
          </p:cNvPicPr>
          <p:nvPr>
            <p:ph idx="1"/>
          </p:nvPr>
        </p:nvPicPr>
        <p:blipFill>
          <a:blip r:embed="rId2"/>
          <a:stretch>
            <a:fillRect/>
          </a:stretch>
        </p:blipFill>
        <p:spPr>
          <a:xfrm>
            <a:off x="1317523" y="2402719"/>
            <a:ext cx="6548283" cy="3309823"/>
          </a:xfrm>
        </p:spPr>
      </p:pic>
    </p:spTree>
    <p:extLst>
      <p:ext uri="{BB962C8B-B14F-4D97-AF65-F5344CB8AC3E}">
        <p14:creationId xmlns:p14="http://schemas.microsoft.com/office/powerpoint/2010/main" val="2743478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A5D2-188B-EC1F-FD90-05372A860ABD}"/>
              </a:ext>
            </a:extLst>
          </p:cNvPr>
          <p:cNvSpPr>
            <a:spLocks noGrp="1"/>
          </p:cNvSpPr>
          <p:nvPr>
            <p:ph type="title"/>
          </p:nvPr>
        </p:nvSpPr>
        <p:spPr>
          <a:xfrm>
            <a:off x="2397979" y="2526891"/>
            <a:ext cx="5054873" cy="1320800"/>
          </a:xfrm>
        </p:spPr>
        <p:txBody>
          <a:bodyPr>
            <a:normAutofit fontScale="90000"/>
          </a:bodyPr>
          <a:lstStyle/>
          <a:p>
            <a:r>
              <a:rPr lang="en-IN" sz="6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5053637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TotalTime>
  <Words>183</Words>
  <Application>Microsoft Office PowerPoint</Application>
  <PresentationFormat>Widescreen</PresentationFormat>
  <Paragraphs>75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Times New Roman</vt:lpstr>
      <vt:lpstr>Trebuchet MS</vt:lpstr>
      <vt:lpstr>Wingdings 3</vt:lpstr>
      <vt:lpstr>Facet</vt:lpstr>
      <vt:lpstr>Project</vt:lpstr>
      <vt:lpstr>Overview :-</vt:lpstr>
      <vt:lpstr>Insights 1:-Agent work done per Week</vt:lpstr>
      <vt:lpstr>Insights 2:-Product abandoned rate</vt:lpstr>
      <vt:lpstr>Insights 3:-No. of call answered by employees</vt:lpstr>
      <vt:lpstr>Insights 4:-Satisfaction score by customer</vt:lpstr>
      <vt:lpstr>Insights 5:- SLA Limits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hp5CD337BQ62@outlook.com</dc:creator>
  <cp:lastModifiedBy>hp5CD337BQ62@outlook.com</cp:lastModifiedBy>
  <cp:revision>1</cp:revision>
  <dcterms:created xsi:type="dcterms:W3CDTF">2024-05-23T16:38:01Z</dcterms:created>
  <dcterms:modified xsi:type="dcterms:W3CDTF">2024-05-23T17:06:27Z</dcterms:modified>
</cp:coreProperties>
</file>