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2\HR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2\HR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2\HR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2\HR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2\HR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2\HR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Dashboard.xlsx]Active!PivotTable1</c:name>
    <c:fmtId val="9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Active!$B$1</c:f>
              <c:strCache>
                <c:ptCount val="1"/>
                <c:pt idx="0">
                  <c:v>Active members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Active!$A$2:$A$90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9">
                    <c:v>Qtr4</c:v>
                  </c:pt>
                  <c:pt idx="12">
                    <c:v>Qtr1</c:v>
                  </c:pt>
                  <c:pt idx="15">
                    <c:v>Qtr2</c:v>
                  </c:pt>
                  <c:pt idx="18">
                    <c:v>Qtr3</c:v>
                  </c:pt>
                  <c:pt idx="21">
                    <c:v>Qtr4</c:v>
                  </c:pt>
                  <c:pt idx="24">
                    <c:v>Qtr1</c:v>
                  </c:pt>
                  <c:pt idx="27">
                    <c:v>Qtr2</c:v>
                  </c:pt>
                  <c:pt idx="30">
                    <c:v>Qtr3</c:v>
                  </c:pt>
                  <c:pt idx="33">
                    <c:v>Qtr4</c:v>
                  </c:pt>
                  <c:pt idx="36">
                    <c:v>Qtr1</c:v>
                  </c:pt>
                  <c:pt idx="39">
                    <c:v>Qtr2</c:v>
                  </c:pt>
                  <c:pt idx="42">
                    <c:v>Qtr3</c:v>
                  </c:pt>
                  <c:pt idx="45">
                    <c:v>Qtr4</c:v>
                  </c:pt>
                </c:lvl>
                <c:lvl>
                  <c:pt idx="0">
                    <c:v>2015</c:v>
                  </c:pt>
                  <c:pt idx="12">
                    <c:v>2016</c:v>
                  </c:pt>
                  <c:pt idx="24">
                    <c:v>2017</c:v>
                  </c:pt>
                  <c:pt idx="36">
                    <c:v>2018</c:v>
                  </c:pt>
                </c:lvl>
              </c:multiLvlStrCache>
            </c:multiLvlStrRef>
          </c:cat>
          <c:val>
            <c:numRef>
              <c:f>Active!$B$2:$B$90</c:f>
              <c:numCache>
                <c:formatCode>#,##0</c:formatCode>
                <c:ptCount val="48"/>
                <c:pt idx="0">
                  <c:v>228</c:v>
                </c:pt>
                <c:pt idx="1">
                  <c:v>229</c:v>
                </c:pt>
                <c:pt idx="2">
                  <c:v>229</c:v>
                </c:pt>
                <c:pt idx="3">
                  <c:v>233</c:v>
                </c:pt>
                <c:pt idx="4">
                  <c:v>242</c:v>
                </c:pt>
                <c:pt idx="5">
                  <c:v>251</c:v>
                </c:pt>
                <c:pt idx="6">
                  <c:v>258</c:v>
                </c:pt>
                <c:pt idx="7">
                  <c:v>269</c:v>
                </c:pt>
                <c:pt idx="8">
                  <c:v>275</c:v>
                </c:pt>
                <c:pt idx="9">
                  <c:v>289</c:v>
                </c:pt>
                <c:pt idx="10">
                  <c:v>291</c:v>
                </c:pt>
                <c:pt idx="11">
                  <c:v>300</c:v>
                </c:pt>
                <c:pt idx="12">
                  <c:v>312</c:v>
                </c:pt>
                <c:pt idx="13">
                  <c:v>322</c:v>
                </c:pt>
                <c:pt idx="14">
                  <c:v>338</c:v>
                </c:pt>
                <c:pt idx="15">
                  <c:v>343</c:v>
                </c:pt>
                <c:pt idx="16">
                  <c:v>351</c:v>
                </c:pt>
                <c:pt idx="17">
                  <c:v>361</c:v>
                </c:pt>
                <c:pt idx="18">
                  <c:v>370</c:v>
                </c:pt>
                <c:pt idx="19">
                  <c:v>386</c:v>
                </c:pt>
                <c:pt idx="20">
                  <c:v>403</c:v>
                </c:pt>
                <c:pt idx="21">
                  <c:v>426</c:v>
                </c:pt>
                <c:pt idx="22">
                  <c:v>453</c:v>
                </c:pt>
                <c:pt idx="23">
                  <c:v>467</c:v>
                </c:pt>
                <c:pt idx="24">
                  <c:v>455</c:v>
                </c:pt>
                <c:pt idx="25">
                  <c:v>454</c:v>
                </c:pt>
                <c:pt idx="26">
                  <c:v>449</c:v>
                </c:pt>
                <c:pt idx="27">
                  <c:v>448</c:v>
                </c:pt>
                <c:pt idx="28">
                  <c:v>454</c:v>
                </c:pt>
                <c:pt idx="29">
                  <c:v>458</c:v>
                </c:pt>
                <c:pt idx="30">
                  <c:v>462</c:v>
                </c:pt>
                <c:pt idx="31">
                  <c:v>488</c:v>
                </c:pt>
                <c:pt idx="32">
                  <c:v>494</c:v>
                </c:pt>
                <c:pt idx="33">
                  <c:v>504</c:v>
                </c:pt>
                <c:pt idx="34">
                  <c:v>517</c:v>
                </c:pt>
                <c:pt idx="35">
                  <c:v>505</c:v>
                </c:pt>
                <c:pt idx="36">
                  <c:v>506</c:v>
                </c:pt>
                <c:pt idx="37">
                  <c:v>505</c:v>
                </c:pt>
                <c:pt idx="38">
                  <c:v>525</c:v>
                </c:pt>
                <c:pt idx="39">
                  <c:v>537</c:v>
                </c:pt>
                <c:pt idx="40">
                  <c:v>571</c:v>
                </c:pt>
                <c:pt idx="41">
                  <c:v>633</c:v>
                </c:pt>
                <c:pt idx="42">
                  <c:v>635</c:v>
                </c:pt>
                <c:pt idx="43">
                  <c:v>634</c:v>
                </c:pt>
                <c:pt idx="44">
                  <c:v>648</c:v>
                </c:pt>
                <c:pt idx="45">
                  <c:v>658</c:v>
                </c:pt>
                <c:pt idx="46">
                  <c:v>657</c:v>
                </c:pt>
                <c:pt idx="47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A-4D27-A872-294471F17365}"/>
            </c:ext>
          </c:extLst>
        </c:ser>
        <c:ser>
          <c:idx val="1"/>
          <c:order val="1"/>
          <c:tx>
            <c:strRef>
              <c:f>Active!$C$1</c:f>
              <c:strCache>
                <c:ptCount val="1"/>
                <c:pt idx="0">
                  <c:v>New Hires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Active!$A$2:$A$90</c:f>
              <c:multiLvlStrCache>
                <c:ptCount val="4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9">
                    <c:v>Qtr4</c:v>
                  </c:pt>
                  <c:pt idx="12">
                    <c:v>Qtr1</c:v>
                  </c:pt>
                  <c:pt idx="15">
                    <c:v>Qtr2</c:v>
                  </c:pt>
                  <c:pt idx="18">
                    <c:v>Qtr3</c:v>
                  </c:pt>
                  <c:pt idx="21">
                    <c:v>Qtr4</c:v>
                  </c:pt>
                  <c:pt idx="24">
                    <c:v>Qtr1</c:v>
                  </c:pt>
                  <c:pt idx="27">
                    <c:v>Qtr2</c:v>
                  </c:pt>
                  <c:pt idx="30">
                    <c:v>Qtr3</c:v>
                  </c:pt>
                  <c:pt idx="33">
                    <c:v>Qtr4</c:v>
                  </c:pt>
                  <c:pt idx="36">
                    <c:v>Qtr1</c:v>
                  </c:pt>
                  <c:pt idx="39">
                    <c:v>Qtr2</c:v>
                  </c:pt>
                  <c:pt idx="42">
                    <c:v>Qtr3</c:v>
                  </c:pt>
                  <c:pt idx="45">
                    <c:v>Qtr4</c:v>
                  </c:pt>
                </c:lvl>
                <c:lvl>
                  <c:pt idx="0">
                    <c:v>2015</c:v>
                  </c:pt>
                  <c:pt idx="12">
                    <c:v>2016</c:v>
                  </c:pt>
                  <c:pt idx="24">
                    <c:v>2017</c:v>
                  </c:pt>
                  <c:pt idx="36">
                    <c:v>2018</c:v>
                  </c:pt>
                </c:lvl>
              </c:multiLvlStrCache>
            </c:multiLvlStrRef>
          </c:cat>
          <c:val>
            <c:numRef>
              <c:f>Active!$C$2:$C$90</c:f>
              <c:numCache>
                <c:formatCode>#,##0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8</c:v>
                </c:pt>
                <c:pt idx="5">
                  <c:v>9</c:v>
                </c:pt>
                <c:pt idx="6">
                  <c:v>7</c:v>
                </c:pt>
                <c:pt idx="7">
                  <c:v>11</c:v>
                </c:pt>
                <c:pt idx="8">
                  <c:v>6</c:v>
                </c:pt>
                <c:pt idx="9">
                  <c:v>14</c:v>
                </c:pt>
                <c:pt idx="10">
                  <c:v>9</c:v>
                </c:pt>
                <c:pt idx="11">
                  <c:v>7</c:v>
                </c:pt>
                <c:pt idx="12">
                  <c:v>10</c:v>
                </c:pt>
                <c:pt idx="13">
                  <c:v>9</c:v>
                </c:pt>
                <c:pt idx="14">
                  <c:v>18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  <c:pt idx="19">
                  <c:v>18</c:v>
                </c:pt>
                <c:pt idx="20">
                  <c:v>21</c:v>
                </c:pt>
                <c:pt idx="21">
                  <c:v>24</c:v>
                </c:pt>
                <c:pt idx="22">
                  <c:v>33</c:v>
                </c:pt>
                <c:pt idx="23">
                  <c:v>17</c:v>
                </c:pt>
                <c:pt idx="24">
                  <c:v>18</c:v>
                </c:pt>
                <c:pt idx="25">
                  <c:v>27</c:v>
                </c:pt>
                <c:pt idx="26">
                  <c:v>21</c:v>
                </c:pt>
                <c:pt idx="27">
                  <c:v>31</c:v>
                </c:pt>
                <c:pt idx="28">
                  <c:v>47</c:v>
                </c:pt>
                <c:pt idx="29">
                  <c:v>36</c:v>
                </c:pt>
                <c:pt idx="30">
                  <c:v>53</c:v>
                </c:pt>
                <c:pt idx="31">
                  <c:v>76</c:v>
                </c:pt>
                <c:pt idx="32">
                  <c:v>47</c:v>
                </c:pt>
                <c:pt idx="33">
                  <c:v>65</c:v>
                </c:pt>
                <c:pt idx="34">
                  <c:v>55</c:v>
                </c:pt>
                <c:pt idx="35">
                  <c:v>10</c:v>
                </c:pt>
                <c:pt idx="36">
                  <c:v>39</c:v>
                </c:pt>
                <c:pt idx="37">
                  <c:v>34</c:v>
                </c:pt>
                <c:pt idx="38">
                  <c:v>54</c:v>
                </c:pt>
                <c:pt idx="39">
                  <c:v>72</c:v>
                </c:pt>
                <c:pt idx="40">
                  <c:v>108</c:v>
                </c:pt>
                <c:pt idx="41">
                  <c:v>118</c:v>
                </c:pt>
                <c:pt idx="42">
                  <c:v>102</c:v>
                </c:pt>
                <c:pt idx="43">
                  <c:v>96</c:v>
                </c:pt>
                <c:pt idx="44">
                  <c:v>80</c:v>
                </c:pt>
                <c:pt idx="45">
                  <c:v>102</c:v>
                </c:pt>
                <c:pt idx="46">
                  <c:v>45</c:v>
                </c:pt>
                <c:pt idx="4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A-4D27-A872-294471F17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687008816"/>
        <c:axId val="1687006416"/>
      </c:barChart>
      <c:catAx>
        <c:axId val="168700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006416"/>
        <c:crosses val="autoZero"/>
        <c:auto val="1"/>
        <c:lblAlgn val="ctr"/>
        <c:lblOffset val="100"/>
        <c:noMultiLvlLbl val="0"/>
      </c:catAx>
      <c:valAx>
        <c:axId val="168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00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152725420653844"/>
          <c:y val="5.1342592592592606E-2"/>
          <c:w val="0.3105011308426871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476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Dashboard.xlsx]Ethinic!PivotTable2</c:name>
    <c:fmtId val="10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5261121206003096E-2"/>
          <c:y val="0.17467129560720479"/>
          <c:w val="0.9490693631244812"/>
          <c:h val="0.70856785127883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Ethinic!$C$3:$C$4</c:f>
              <c:strCache>
                <c:ptCount val="1"/>
                <c:pt idx="0">
                  <c:v>FT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Ethinic!$B$5:$B$26</c:f>
              <c:multiLvlStrCache>
                <c:ptCount val="14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  <c:pt idx="12">
                    <c:v>F</c:v>
                  </c:pt>
                  <c:pt idx="13">
                    <c:v>M</c:v>
                  </c:pt>
                </c:lvl>
                <c:lvl>
                  <c:pt idx="0">
                    <c:v>Group A</c:v>
                  </c:pt>
                  <c:pt idx="2">
                    <c:v>Group B</c:v>
                  </c:pt>
                  <c:pt idx="4">
                    <c:v>Group C</c:v>
                  </c:pt>
                  <c:pt idx="6">
                    <c:v>Group D</c:v>
                  </c:pt>
                  <c:pt idx="8">
                    <c:v>Group E</c:v>
                  </c:pt>
                  <c:pt idx="10">
                    <c:v>Group F</c:v>
                  </c:pt>
                  <c:pt idx="12">
                    <c:v>Group G</c:v>
                  </c:pt>
                </c:lvl>
              </c:multiLvlStrCache>
            </c:multiLvlStrRef>
          </c:cat>
          <c:val>
            <c:numRef>
              <c:f>Ethinic!$C$5:$C$26</c:f>
              <c:numCache>
                <c:formatCode>#,##0</c:formatCode>
                <c:ptCount val="14"/>
                <c:pt idx="0">
                  <c:v>20</c:v>
                </c:pt>
                <c:pt idx="1">
                  <c:v>14</c:v>
                </c:pt>
                <c:pt idx="2">
                  <c:v>25</c:v>
                </c:pt>
                <c:pt idx="3">
                  <c:v>15</c:v>
                </c:pt>
                <c:pt idx="4">
                  <c:v>14</c:v>
                </c:pt>
                <c:pt idx="5">
                  <c:v>11</c:v>
                </c:pt>
                <c:pt idx="6">
                  <c:v>19</c:v>
                </c:pt>
                <c:pt idx="7">
                  <c:v>13</c:v>
                </c:pt>
                <c:pt idx="8">
                  <c:v>27</c:v>
                </c:pt>
                <c:pt idx="9">
                  <c:v>13</c:v>
                </c:pt>
                <c:pt idx="10">
                  <c:v>23</c:v>
                </c:pt>
                <c:pt idx="11">
                  <c:v>14</c:v>
                </c:pt>
                <c:pt idx="12">
                  <c:v>21</c:v>
                </c:pt>
                <c:pt idx="1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F-4A69-A935-422EC20CF586}"/>
            </c:ext>
          </c:extLst>
        </c:ser>
        <c:ser>
          <c:idx val="1"/>
          <c:order val="1"/>
          <c:tx>
            <c:strRef>
              <c:f>Ethinic!$D$3:$D$4</c:f>
              <c:strCache>
                <c:ptCount val="1"/>
                <c:pt idx="0">
                  <c:v>PT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Ethinic!$B$5:$B$26</c:f>
              <c:multiLvlStrCache>
                <c:ptCount val="14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  <c:pt idx="12">
                    <c:v>F</c:v>
                  </c:pt>
                  <c:pt idx="13">
                    <c:v>M</c:v>
                  </c:pt>
                </c:lvl>
                <c:lvl>
                  <c:pt idx="0">
                    <c:v>Group A</c:v>
                  </c:pt>
                  <c:pt idx="2">
                    <c:v>Group B</c:v>
                  </c:pt>
                  <c:pt idx="4">
                    <c:v>Group C</c:v>
                  </c:pt>
                  <c:pt idx="6">
                    <c:v>Group D</c:v>
                  </c:pt>
                  <c:pt idx="8">
                    <c:v>Group E</c:v>
                  </c:pt>
                  <c:pt idx="10">
                    <c:v>Group F</c:v>
                  </c:pt>
                  <c:pt idx="12">
                    <c:v>Group G</c:v>
                  </c:pt>
                </c:lvl>
              </c:multiLvlStrCache>
            </c:multiLvlStrRef>
          </c:cat>
          <c:val>
            <c:numRef>
              <c:f>Ethinic!$D$5:$D$26</c:f>
              <c:numCache>
                <c:formatCode>#,##0</c:formatCode>
                <c:ptCount val="14"/>
                <c:pt idx="0">
                  <c:v>25</c:v>
                </c:pt>
                <c:pt idx="1">
                  <c:v>35</c:v>
                </c:pt>
                <c:pt idx="2">
                  <c:v>17</c:v>
                </c:pt>
                <c:pt idx="3">
                  <c:v>35</c:v>
                </c:pt>
                <c:pt idx="4">
                  <c:v>16</c:v>
                </c:pt>
                <c:pt idx="5">
                  <c:v>50</c:v>
                </c:pt>
                <c:pt idx="6">
                  <c:v>24</c:v>
                </c:pt>
                <c:pt idx="7">
                  <c:v>35</c:v>
                </c:pt>
                <c:pt idx="8">
                  <c:v>22</c:v>
                </c:pt>
                <c:pt idx="9">
                  <c:v>30</c:v>
                </c:pt>
                <c:pt idx="10">
                  <c:v>25</c:v>
                </c:pt>
                <c:pt idx="11">
                  <c:v>40</c:v>
                </c:pt>
                <c:pt idx="12">
                  <c:v>19</c:v>
                </c:pt>
                <c:pt idx="1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EF-4A69-A935-422EC20CF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27572896"/>
        <c:axId val="627574336"/>
      </c:barChart>
      <c:catAx>
        <c:axId val="6275728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574336"/>
        <c:crosses val="autoZero"/>
        <c:auto val="1"/>
        <c:lblAlgn val="ctr"/>
        <c:lblOffset val="100"/>
        <c:noMultiLvlLbl val="0"/>
      </c:catAx>
      <c:valAx>
        <c:axId val="627574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57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6371222827915743"/>
          <c:y val="2.2676963280637376E-2"/>
          <c:w val="0.19346682430002371"/>
          <c:h val="0.11650947393120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Dashboard.xlsx]Tenure!PivotTable2</c:name>
    <c:fmtId val="13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369383314265201E-2"/>
          <c:y val="0.18154350058166616"/>
          <c:w val="0.9419611010162191"/>
          <c:h val="0.695822734489511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Tenure!$C$3:$C$4</c:f>
              <c:strCache>
                <c:ptCount val="1"/>
                <c:pt idx="0">
                  <c:v>FT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Tenure!$B$5:$B$26</c:f>
              <c:multiLvlStrCache>
                <c:ptCount val="14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  <c:pt idx="12">
                    <c:v>F</c:v>
                  </c:pt>
                  <c:pt idx="13">
                    <c:v>M</c:v>
                  </c:pt>
                </c:lvl>
                <c:lvl>
                  <c:pt idx="0">
                    <c:v>Group A</c:v>
                  </c:pt>
                  <c:pt idx="2">
                    <c:v>Group B</c:v>
                  </c:pt>
                  <c:pt idx="4">
                    <c:v>Group C</c:v>
                  </c:pt>
                  <c:pt idx="6">
                    <c:v>Group D</c:v>
                  </c:pt>
                  <c:pt idx="8">
                    <c:v>Group E</c:v>
                  </c:pt>
                  <c:pt idx="10">
                    <c:v>Group F</c:v>
                  </c:pt>
                  <c:pt idx="12">
                    <c:v>Group G</c:v>
                  </c:pt>
                </c:lvl>
              </c:multiLvlStrCache>
            </c:multiLvlStrRef>
          </c:cat>
          <c:val>
            <c:numRef>
              <c:f>Tenure!$C$5:$C$26</c:f>
              <c:numCache>
                <c:formatCode>#,##0</c:formatCode>
                <c:ptCount val="14"/>
                <c:pt idx="0">
                  <c:v>76.815238095238087</c:v>
                </c:pt>
                <c:pt idx="1">
                  <c:v>112.63642857142858</c:v>
                </c:pt>
                <c:pt idx="2">
                  <c:v>86.816800000000001</c:v>
                </c:pt>
                <c:pt idx="3">
                  <c:v>63.764000000000003</c:v>
                </c:pt>
                <c:pt idx="4">
                  <c:v>55.166428571428575</c:v>
                </c:pt>
                <c:pt idx="5">
                  <c:v>130.64363636363635</c:v>
                </c:pt>
                <c:pt idx="6">
                  <c:v>88.446315789473687</c:v>
                </c:pt>
                <c:pt idx="7">
                  <c:v>83.696923076923071</c:v>
                </c:pt>
                <c:pt idx="8">
                  <c:v>86.20703703703704</c:v>
                </c:pt>
                <c:pt idx="9">
                  <c:v>66.261538461538464</c:v>
                </c:pt>
                <c:pt idx="10">
                  <c:v>68.317826086956515</c:v>
                </c:pt>
                <c:pt idx="11">
                  <c:v>74.398571428571429</c:v>
                </c:pt>
                <c:pt idx="12">
                  <c:v>73.84571428571428</c:v>
                </c:pt>
                <c:pt idx="13">
                  <c:v>93.846666666666664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C-4295-B613-3923429597AD}"/>
            </c:ext>
          </c:extLst>
        </c:ser>
        <c:ser>
          <c:idx val="1"/>
          <c:order val="1"/>
          <c:tx>
            <c:strRef>
              <c:f>Tenure!$D$3:$D$4</c:f>
              <c:strCache>
                <c:ptCount val="1"/>
                <c:pt idx="0">
                  <c:v>PT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Tenure!$B$5:$B$26</c:f>
              <c:multiLvlStrCache>
                <c:ptCount val="14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  <c:pt idx="12">
                    <c:v>F</c:v>
                  </c:pt>
                  <c:pt idx="13">
                    <c:v>M</c:v>
                  </c:pt>
                </c:lvl>
                <c:lvl>
                  <c:pt idx="0">
                    <c:v>Group A</c:v>
                  </c:pt>
                  <c:pt idx="2">
                    <c:v>Group B</c:v>
                  </c:pt>
                  <c:pt idx="4">
                    <c:v>Group C</c:v>
                  </c:pt>
                  <c:pt idx="6">
                    <c:v>Group D</c:v>
                  </c:pt>
                  <c:pt idx="8">
                    <c:v>Group E</c:v>
                  </c:pt>
                  <c:pt idx="10">
                    <c:v>Group F</c:v>
                  </c:pt>
                  <c:pt idx="12">
                    <c:v>Group G</c:v>
                  </c:pt>
                </c:lvl>
              </c:multiLvlStrCache>
            </c:multiLvlStrRef>
          </c:cat>
          <c:val>
            <c:numRef>
              <c:f>Tenure!$D$5:$D$26</c:f>
              <c:numCache>
                <c:formatCode>#,##0</c:formatCode>
                <c:ptCount val="14"/>
                <c:pt idx="0">
                  <c:v>28.947199999999999</c:v>
                </c:pt>
                <c:pt idx="1">
                  <c:v>20.302857142857142</c:v>
                </c:pt>
                <c:pt idx="2">
                  <c:v>15.668823529411766</c:v>
                </c:pt>
                <c:pt idx="3">
                  <c:v>16.629428571428569</c:v>
                </c:pt>
                <c:pt idx="4">
                  <c:v>10.90764705882353</c:v>
                </c:pt>
                <c:pt idx="5">
                  <c:v>18.820399999999999</c:v>
                </c:pt>
                <c:pt idx="6">
                  <c:v>18.317083333333333</c:v>
                </c:pt>
                <c:pt idx="7">
                  <c:v>18.36611111111111</c:v>
                </c:pt>
                <c:pt idx="8">
                  <c:v>12.388260869565217</c:v>
                </c:pt>
                <c:pt idx="9">
                  <c:v>33.782258064516128</c:v>
                </c:pt>
                <c:pt idx="10">
                  <c:v>12.6516</c:v>
                </c:pt>
                <c:pt idx="11">
                  <c:v>19.814146341463413</c:v>
                </c:pt>
                <c:pt idx="12">
                  <c:v>7.696315789473684</c:v>
                </c:pt>
                <c:pt idx="13">
                  <c:v>17.697741935483872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C-4295-B613-392342959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7572896"/>
        <c:axId val="627574336"/>
      </c:barChart>
      <c:catAx>
        <c:axId val="62757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574336"/>
        <c:crosses val="autoZero"/>
        <c:auto val="1"/>
        <c:lblAlgn val="ctr"/>
        <c:lblOffset val="100"/>
        <c:noMultiLvlLbl val="0"/>
      </c:catAx>
      <c:valAx>
        <c:axId val="6275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57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1967662696009151"/>
          <c:y val="3.8887737208831569E-2"/>
          <c:w val="0.22790372357301492"/>
          <c:h val="9.95366702290100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 Dashboard.xlsx]Active region!PivotTable3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'Active region'!$C$3:$C$4</c:f>
              <c:strCache>
                <c:ptCount val="1"/>
                <c:pt idx="0">
                  <c:v>FT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'Active region'!$B$5:$B$12</c:f>
              <c:strCache>
                <c:ptCount val="7"/>
                <c:pt idx="0">
                  <c:v>Central</c:v>
                </c:pt>
                <c:pt idx="1">
                  <c:v>East</c:v>
                </c:pt>
                <c:pt idx="2">
                  <c:v>Midwest</c:v>
                </c:pt>
                <c:pt idx="3">
                  <c:v>North</c:v>
                </c:pt>
                <c:pt idx="4">
                  <c:v>Northwest</c:v>
                </c:pt>
                <c:pt idx="5">
                  <c:v>South</c:v>
                </c:pt>
                <c:pt idx="6">
                  <c:v>West</c:v>
                </c:pt>
              </c:strCache>
            </c:strRef>
          </c:cat>
          <c:val>
            <c:numRef>
              <c:f>'Active region'!$C$5:$C$12</c:f>
              <c:numCache>
                <c:formatCode>#,##0</c:formatCode>
                <c:ptCount val="7"/>
                <c:pt idx="0">
                  <c:v>25</c:v>
                </c:pt>
                <c:pt idx="1">
                  <c:v>86</c:v>
                </c:pt>
                <c:pt idx="2">
                  <c:v>21</c:v>
                </c:pt>
                <c:pt idx="3">
                  <c:v>34</c:v>
                </c:pt>
                <c:pt idx="4">
                  <c:v>21</c:v>
                </c:pt>
                <c:pt idx="5">
                  <c:v>33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4-4D44-AC43-BD1CFA161E6F}"/>
            </c:ext>
          </c:extLst>
        </c:ser>
        <c:ser>
          <c:idx val="1"/>
          <c:order val="1"/>
          <c:tx>
            <c:strRef>
              <c:f>'Active region'!$D$3:$D$4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'Active region'!$B$5:$B$12</c:f>
              <c:strCache>
                <c:ptCount val="7"/>
                <c:pt idx="0">
                  <c:v>Central</c:v>
                </c:pt>
                <c:pt idx="1">
                  <c:v>East</c:v>
                </c:pt>
                <c:pt idx="2">
                  <c:v>Midwest</c:v>
                </c:pt>
                <c:pt idx="3">
                  <c:v>North</c:v>
                </c:pt>
                <c:pt idx="4">
                  <c:v>Northwest</c:v>
                </c:pt>
                <c:pt idx="5">
                  <c:v>South</c:v>
                </c:pt>
                <c:pt idx="6">
                  <c:v>West</c:v>
                </c:pt>
              </c:strCache>
            </c:strRef>
          </c:cat>
          <c:val>
            <c:numRef>
              <c:f>'Active region'!$D$5:$D$12</c:f>
              <c:numCache>
                <c:formatCode>#,##0</c:formatCode>
                <c:ptCount val="7"/>
                <c:pt idx="0">
                  <c:v>50</c:v>
                </c:pt>
                <c:pt idx="1">
                  <c:v>27</c:v>
                </c:pt>
                <c:pt idx="2">
                  <c:v>41</c:v>
                </c:pt>
                <c:pt idx="3">
                  <c:v>90</c:v>
                </c:pt>
                <c:pt idx="4">
                  <c:v>73</c:v>
                </c:pt>
                <c:pt idx="5">
                  <c:v>81</c:v>
                </c:pt>
                <c:pt idx="6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4-4D44-AC43-BD1CFA161E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5047664"/>
        <c:axId val="605031824"/>
      </c:barChart>
      <c:catAx>
        <c:axId val="60504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31824"/>
        <c:crosses val="autoZero"/>
        <c:auto val="1"/>
        <c:lblAlgn val="ctr"/>
        <c:lblOffset val="100"/>
        <c:noMultiLvlLbl val="0"/>
      </c:catAx>
      <c:valAx>
        <c:axId val="60503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907642954887053"/>
          <c:y val="2.2664255823069798E-2"/>
          <c:w val="0.30729973722122444"/>
          <c:h val="9.9198554773449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Dashboard.xlsx]Separations!Separations</c:name>
    <c:fmtId val="7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92825896762905"/>
          <c:y val="0.27761628754738993"/>
          <c:w val="0.87129396325459318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Separations!$C$3</c:f>
              <c:strCache>
                <c:ptCount val="1"/>
                <c:pt idx="0">
                  <c:v>Separations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Separations!$B$4:$B$8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Separations!$C$4:$C$8</c:f>
              <c:numCache>
                <c:formatCode>#,##0</c:formatCode>
                <c:ptCount val="4"/>
                <c:pt idx="0">
                  <c:v>11</c:v>
                </c:pt>
                <c:pt idx="1">
                  <c:v>96</c:v>
                </c:pt>
                <c:pt idx="2">
                  <c:v>599</c:v>
                </c:pt>
                <c:pt idx="3">
                  <c:v>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3-4DA1-8F67-541A9144EBA4}"/>
            </c:ext>
          </c:extLst>
        </c:ser>
        <c:ser>
          <c:idx val="1"/>
          <c:order val="1"/>
          <c:tx>
            <c:strRef>
              <c:f>Separations!$D$3</c:f>
              <c:strCache>
                <c:ptCount val="1"/>
                <c:pt idx="0">
                  <c:v>BadHires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Separations!$B$4:$B$8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Separations!$D$4:$D$8</c:f>
              <c:numCache>
                <c:formatCode>General</c:formatCode>
                <c:ptCount val="4"/>
                <c:pt idx="0">
                  <c:v>11</c:v>
                </c:pt>
                <c:pt idx="1">
                  <c:v>92</c:v>
                </c:pt>
                <c:pt idx="2">
                  <c:v>400</c:v>
                </c:pt>
                <c:pt idx="3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C3-4DA1-8F67-541A9144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5034224"/>
        <c:axId val="605039024"/>
      </c:barChart>
      <c:catAx>
        <c:axId val="60503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39024"/>
        <c:crosses val="autoZero"/>
        <c:auto val="1"/>
        <c:lblAlgn val="ctr"/>
        <c:lblOffset val="100"/>
        <c:noMultiLvlLbl val="0"/>
      </c:catAx>
      <c:valAx>
        <c:axId val="60503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3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380078459576529"/>
          <c:y val="6.2448923547004119E-2"/>
          <c:w val="0.31899431321084865"/>
          <c:h val="0.22074419891448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Dashboard.xlsx]Termination reason!Separations</c:name>
    <c:fmtId val="8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92825896762905"/>
          <c:y val="0.27298665791776028"/>
          <c:w val="0.87129396325459318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'Termination reason'!$C$3:$C$4</c:f>
              <c:strCache>
                <c:ptCount val="1"/>
                <c:pt idx="0">
                  <c:v>Involuntary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'Termination reason'!$B$5:$B$9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'Termination reason'!$C$5:$C$9</c:f>
              <c:numCache>
                <c:formatCode>#,##0</c:formatCode>
                <c:ptCount val="4"/>
                <c:pt idx="0">
                  <c:v>11</c:v>
                </c:pt>
                <c:pt idx="1">
                  <c:v>73</c:v>
                </c:pt>
                <c:pt idx="2">
                  <c:v>127</c:v>
                </c:pt>
                <c:pt idx="3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71-478F-8B91-C2784AD957DC}"/>
            </c:ext>
          </c:extLst>
        </c:ser>
        <c:ser>
          <c:idx val="1"/>
          <c:order val="1"/>
          <c:tx>
            <c:strRef>
              <c:f>'Termination reason'!$D$3:$D$4</c:f>
              <c:strCache>
                <c:ptCount val="1"/>
                <c:pt idx="0">
                  <c:v>Voluntary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'Termination reason'!$B$5:$B$9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'Termination reason'!$D$5:$D$9</c:f>
              <c:numCache>
                <c:formatCode>#,##0</c:formatCode>
                <c:ptCount val="4"/>
                <c:pt idx="1">
                  <c:v>23</c:v>
                </c:pt>
                <c:pt idx="2">
                  <c:v>472</c:v>
                </c:pt>
                <c:pt idx="3">
                  <c:v>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71-478F-8B91-C2784AD957D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5034224"/>
        <c:axId val="605039024"/>
      </c:barChart>
      <c:catAx>
        <c:axId val="60503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39024"/>
        <c:crosses val="autoZero"/>
        <c:auto val="1"/>
        <c:lblAlgn val="ctr"/>
        <c:lblOffset val="100"/>
        <c:noMultiLvlLbl val="0"/>
      </c:catAx>
      <c:valAx>
        <c:axId val="60503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3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82139469195203"/>
          <c:y val="7.4490740740740746E-2"/>
          <c:w val="0.39616021834479986"/>
          <c:h val="0.130152344978203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73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5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44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6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4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6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7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9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8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1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3A42-BFD9-4BE8-8775-B765F43CFF71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01E2B8-1412-499A-AA6D-6E54A08A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4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2523-0B9E-B619-E4ED-4CB6D91B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6774" y="538317"/>
            <a:ext cx="3585445" cy="1348381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0BE05-96C0-094C-F0E8-FDDFBF0B4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689" y="4236604"/>
            <a:ext cx="8915399" cy="1126283"/>
          </a:xfrm>
        </p:spPr>
        <p:txBody>
          <a:bodyPr>
            <a:normAutofit fontScale="85000" lnSpcReduction="2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-</a:t>
            </a:r>
            <a:r>
              <a:rPr lang="en-IN" sz="2000" dirty="0">
                <a:solidFill>
                  <a:schemeClr val="tx1"/>
                </a:solidFill>
              </a:rPr>
              <a:t>Analysis the data to understand the how much employees are work ,what the percentage of Active employees and analysis the gender data over the 4 years of period of time.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Create multiple sheets for different sections of the dashboard, linked through a main navigation page.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8EB8F-49BF-A7E3-E074-D05E8DCB6CB0}"/>
              </a:ext>
            </a:extLst>
          </p:cNvPr>
          <p:cNvSpPr txBox="1"/>
          <p:nvPr/>
        </p:nvSpPr>
        <p:spPr>
          <a:xfrm>
            <a:off x="4729316" y="2159059"/>
            <a:ext cx="603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Dashboard</a:t>
            </a:r>
          </a:p>
        </p:txBody>
      </p:sp>
    </p:spTree>
    <p:extLst>
      <p:ext uri="{BB962C8B-B14F-4D97-AF65-F5344CB8AC3E}">
        <p14:creationId xmlns:p14="http://schemas.microsoft.com/office/powerpoint/2010/main" val="8675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6DD0-FD18-65D3-2E05-745B31FD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B114B-1558-244B-D204-8AEFC87B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2" y="1661651"/>
            <a:ext cx="9114502" cy="4837471"/>
          </a:xfrm>
        </p:spPr>
      </p:pic>
    </p:spTree>
    <p:extLst>
      <p:ext uri="{BB962C8B-B14F-4D97-AF65-F5344CB8AC3E}">
        <p14:creationId xmlns:p14="http://schemas.microsoft.com/office/powerpoint/2010/main" val="191563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E226-71A6-8C9D-1FC4-3AFBAF9F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1:-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Active Employees</a:t>
            </a:r>
          </a:p>
        </p:txBody>
      </p:sp>
      <p:graphicFrame>
        <p:nvGraphicFramePr>
          <p:cNvPr id="4" name="Active emp">
            <a:extLst>
              <a:ext uri="{FF2B5EF4-FFF2-40B4-BE49-F238E27FC236}">
                <a16:creationId xmlns:a16="http://schemas.microsoft.com/office/drawing/2014/main" id="{9A8A3107-5F4D-44BE-AE73-E9EEC6AC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8119"/>
              </p:ext>
            </p:extLst>
          </p:nvPr>
        </p:nvGraphicFramePr>
        <p:xfrm>
          <a:off x="2389239" y="2133600"/>
          <a:ext cx="9448800" cy="410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42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F884-6B82-19DD-3674-810F2280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2:-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by Ethnic group</a:t>
            </a:r>
          </a:p>
        </p:txBody>
      </p:sp>
      <p:graphicFrame>
        <p:nvGraphicFramePr>
          <p:cNvPr id="4" name="Ethnicity">
            <a:extLst>
              <a:ext uri="{FF2B5EF4-FFF2-40B4-BE49-F238E27FC236}">
                <a16:creationId xmlns:a16="http://schemas.microsoft.com/office/drawing/2014/main" id="{BADF6F08-59C4-44C7-83BB-D65FE48F0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517510"/>
              </p:ext>
            </p:extLst>
          </p:nvPr>
        </p:nvGraphicFramePr>
        <p:xfrm>
          <a:off x="2589213" y="2133599"/>
          <a:ext cx="8915400" cy="430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8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9B81-250C-CBC6-1424-993669E4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3:-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Tenure Months</a:t>
            </a:r>
          </a:p>
        </p:txBody>
      </p:sp>
      <p:graphicFrame>
        <p:nvGraphicFramePr>
          <p:cNvPr id="4" name="tenure months">
            <a:extLst>
              <a:ext uri="{FF2B5EF4-FFF2-40B4-BE49-F238E27FC236}">
                <a16:creationId xmlns:a16="http://schemas.microsoft.com/office/drawing/2014/main" id="{880B04D9-93E0-456B-AF4B-BA434FAD9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756843"/>
              </p:ext>
            </p:extLst>
          </p:nvPr>
        </p:nvGraphicFramePr>
        <p:xfrm>
          <a:off x="2589213" y="2133600"/>
          <a:ext cx="8915400" cy="410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26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7AF-8441-7D1E-B6E1-D10935F6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71" y="643775"/>
            <a:ext cx="10510683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4:-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Region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(work part time and full time)</a:t>
            </a:r>
          </a:p>
        </p:txBody>
      </p:sp>
      <p:graphicFrame>
        <p:nvGraphicFramePr>
          <p:cNvPr id="4" name="Active region">
            <a:extLst>
              <a:ext uri="{FF2B5EF4-FFF2-40B4-BE49-F238E27FC236}">
                <a16:creationId xmlns:a16="http://schemas.microsoft.com/office/drawing/2014/main" id="{FD892F16-C735-4D6E-A6C2-69D4B0FF8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11747"/>
              </p:ext>
            </p:extLst>
          </p:nvPr>
        </p:nvGraphicFramePr>
        <p:xfrm>
          <a:off x="2589212" y="2104102"/>
          <a:ext cx="8915400" cy="438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356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4372-C8AE-ECDC-151C-7A76240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5 :-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activity over the year</a:t>
            </a:r>
          </a:p>
        </p:txBody>
      </p:sp>
      <p:graphicFrame>
        <p:nvGraphicFramePr>
          <p:cNvPr id="4" name="Separations">
            <a:extLst>
              <a:ext uri="{FF2B5EF4-FFF2-40B4-BE49-F238E27FC236}">
                <a16:creationId xmlns:a16="http://schemas.microsoft.com/office/drawing/2014/main" id="{15C0F5AA-389C-494C-861D-0683524CD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446193"/>
              </p:ext>
            </p:extLst>
          </p:nvPr>
        </p:nvGraphicFramePr>
        <p:xfrm>
          <a:off x="2592925" y="2104103"/>
          <a:ext cx="8915400" cy="3942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54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898A-507F-33AA-DC70-1E161EC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6:-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Reason</a:t>
            </a:r>
          </a:p>
        </p:txBody>
      </p:sp>
      <p:graphicFrame>
        <p:nvGraphicFramePr>
          <p:cNvPr id="4" name="Termination">
            <a:extLst>
              <a:ext uri="{FF2B5EF4-FFF2-40B4-BE49-F238E27FC236}">
                <a16:creationId xmlns:a16="http://schemas.microsoft.com/office/drawing/2014/main" id="{F830977A-DE01-4A16-AAB1-D1001E8AD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400193"/>
              </p:ext>
            </p:extLst>
          </p:nvPr>
        </p:nvGraphicFramePr>
        <p:xfrm>
          <a:off x="2589213" y="2133599"/>
          <a:ext cx="8915400" cy="4286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78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490F-5EBF-A9BE-3599-25C12A00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08" y="2430788"/>
            <a:ext cx="5270092" cy="998212"/>
          </a:xfrm>
        </p:spPr>
        <p:txBody>
          <a:bodyPr>
            <a:no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243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104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Project</vt:lpstr>
      <vt:lpstr>Overview:-</vt:lpstr>
      <vt:lpstr>Insights 1:-Total Active Employees</vt:lpstr>
      <vt:lpstr>Insights 2:-Active by Ethnic group</vt:lpstr>
      <vt:lpstr>Insights 3:-Average Tenure Months</vt:lpstr>
      <vt:lpstr>Insights 4:-Employees Region (work part time and full time)</vt:lpstr>
      <vt:lpstr>Insights 5 :-Hiring activity over the year</vt:lpstr>
      <vt:lpstr>Insights 6:-Termination Reason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hp5CD337BQ62@outlook.com</dc:creator>
  <cp:lastModifiedBy>hp5CD337BQ62@outlook.com</cp:lastModifiedBy>
  <cp:revision>2</cp:revision>
  <dcterms:created xsi:type="dcterms:W3CDTF">2024-05-23T16:01:41Z</dcterms:created>
  <dcterms:modified xsi:type="dcterms:W3CDTF">2024-05-24T09:41:31Z</dcterms:modified>
</cp:coreProperties>
</file>