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3.3.0.62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e43f35d6-050c-45b6-a505-a9372d1283d0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5ac22989-de8b-4491-8b86-0923d1ef00ee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433e2f19-15c5-4853-9beb-17b62b054648.xlsx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0d417082-da8d-4e00-9c6d-d2f6451da149.xlsx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981c0bba-cee7-4e01-9758-835d52862c3b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(59)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Active</c:v>
                </c:pt>
                <c:pt idx="1">
                  <c:v>Not Active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12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(172534)</a:t>
            </a:r>
          </a:p>
        </c:rich>
      </c:tx>
      <c:layout>
        <c:manualLayout>
          <c:xMode val="edge"/>
          <c:yMode val="edge"/>
          <c:h val="0.1"/>
        </c:manualLayout>
      </c:layout>
      <c:overlay val="0"/>
    </c:title>
    <c:plotArea>
      <c:layout/>
      <c:doughnutChart>
        <c:varyColors val="1"/>
        <c:ser>
          <c:idx val="0"/>
          <c:order val="1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pPr/>
            <c:showLegendKey val="0"/>
            <c:showVal val="1"/>
            <c:showCatName val="0"/>
            <c:showSerName val="0"/>
            <c:showPercent val="0"/>
            <c:showBubbleSize val="0"/>
            <c:separator/>
            <c:showLeaderLines val="0"/>
          </c:dLbls>
          <c:cat>
            <c:strRef>
              <c:f>Sheet1!$A$2:$A$3</c:f>
              <c:strCache>
                <c:ptCount val="2"/>
                <c:pt idx="0">
                  <c:v>Activated accounts</c:v>
                </c:pt>
                <c:pt idx="1">
                  <c:v>Non activated accounts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169852</c:v>
                </c:pt>
                <c:pt idx="1">
                  <c:v>2682</c:v>
                </c:pt>
              </c:numCache>
            </c:numRef>
          </c:val>
          <c:dPt>
            <c:idx val="0"/>
            <c:spPr>
              <a:solidFill>
                <a:srgbClr val="ADD8E6"/>
              </a:solidFill>
            </c:spPr>
          </c:dPt>
          <c:dPt>
            <c:idx val="1"/>
            <c:spPr>
              <a:solidFill>
                <a:srgbClr val="9370DB"/>
              </a:solidFill>
            </c:spPr>
          </c:dPt>
        </c:ser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Sales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Participants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CustomerCount</c:v>
                </c:pt>
              </c:strCache>
            </c:strRef>
          </c:tx>
          <c:invertIfNegative/>
          <c:cat>
            <c:strRef>
              <c:f>Sheet1!$A$2:$A$24</c:f>
              <c:strCache>
                <c:ptCount val="2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  <c:pt idx="13">
                  <c:v>February-2019</c:v>
                </c:pt>
                <c:pt idx="14">
                  <c:v>March-2019</c:v>
                </c:pt>
                <c:pt idx="15">
                  <c:v>April-2019</c:v>
                </c:pt>
                <c:pt idx="16">
                  <c:v>May-2019</c:v>
                </c:pt>
                <c:pt idx="17">
                  <c:v>June-2019</c:v>
                </c:pt>
                <c:pt idx="18">
                  <c:v>July-2019</c:v>
                </c:pt>
                <c:pt idx="19">
                  <c:v>August-2019</c:v>
                </c:pt>
                <c:pt idx="20">
                  <c:v>September-2019</c:v>
                </c:pt>
                <c:pt idx="21">
                  <c:v>October-2019</c:v>
                </c:pt>
                <c:pt idx="22">
                  <c:v>November-2019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9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Sheet1!$A$2:$A$24</c:f>
              <c:strCache>
                <c:ptCount val="2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  <c:pt idx="13">
                  <c:v>February-2019</c:v>
                </c:pt>
                <c:pt idx="14">
                  <c:v>March-2019</c:v>
                </c:pt>
                <c:pt idx="15">
                  <c:v>April-2019</c:v>
                </c:pt>
                <c:pt idx="16">
                  <c:v>May-2019</c:v>
                </c:pt>
                <c:pt idx="17">
                  <c:v>June-2019</c:v>
                </c:pt>
                <c:pt idx="18">
                  <c:v>July-2019</c:v>
                </c:pt>
                <c:pt idx="19">
                  <c:v>August-2019</c:v>
                </c:pt>
                <c:pt idx="20">
                  <c:v>September-2019</c:v>
                </c:pt>
                <c:pt idx="21">
                  <c:v>October-2019</c:v>
                </c:pt>
                <c:pt idx="22">
                  <c:v>November-2019</c:v>
                </c:pt>
              </c:strCache>
            </c:strRef>
          </c:cat>
          <c:val>
            <c:numRef>
              <c:f>Sheet1!$C$2:$C$24</c:f>
              <c:numCache>
                <c:formatCode>General</c:formatCode>
                <c:ptCount val="2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CustomerCount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loaded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5425</c:v>
                </c:pt>
                <c:pt idx="1">
                  <c:v>143</c:v>
                </c:pt>
                <c:pt idx="2">
                  <c:v>5000</c:v>
                </c:pt>
                <c:pt idx="3">
                  <c:v>1125</c:v>
                </c:pt>
                <c:pt idx="4">
                  <c:v>10</c:v>
                </c:pt>
                <c:pt idx="5">
                  <c:v>4587</c:v>
                </c:pt>
                <c:pt idx="6">
                  <c:v>4000</c:v>
                </c:pt>
                <c:pt idx="7">
                  <c:v>0</c:v>
                </c:pt>
                <c:pt idx="8">
                  <c:v>5000</c:v>
                </c:pt>
                <c:pt idx="9">
                  <c:v>10</c:v>
                </c:pt>
                <c:pt idx="10">
                  <c:v>0</c:v>
                </c:pt>
                <c:pt idx="11">
                  <c:v>100</c:v>
                </c:pt>
                <c:pt idx="12">
                  <c:v>40000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Points Reedemed By Month</a:t>
            </a:r>
          </a:p>
        </c:rich>
      </c:tx>
      <c:layout>
        <c:manualLayout>
          <c:xMode val="edge"/>
          <c:yMode val="edge"/>
          <c:h val="0.075"/>
        </c:manualLayout>
      </c:layout>
      <c:overlay val="0"/>
    </c:title>
    <c:plotArea>
      <c:layout/>
      <c:barChart>
        <c:axId val="67451136"/>
        <c:axId val="66437120"/>
        <c:barDir val="col"/>
        <c:grouping val="cluster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Points</c:v>
                </c:pt>
              </c:strCache>
            </c:strRef>
          </c:tx>
          <c:invertIfNegative/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hape val="box"/>
        </c:ser>
        <c:gapWidth val="200"/>
      </c:barChart>
      <c:lineChart>
        <c:axId val="67451136"/>
        <c:axId val="66437120"/>
        <c:grouping val="standard"/>
        <c:varyColors val="0"/>
        <c:ser>
          <c:idx val="0"/>
          <c:order val="2"/>
          <c:tx>
            <c:strRef>
              <c:f>Sheet1!$C$1</c:f>
              <c:strCache>
                <c:ptCount val="1"/>
                <c:pt idx="0">
                  <c:v>Chart</c:v>
                </c:pt>
              </c:strCache>
            </c:strRef>
          </c:tx>
          <c:marker>
            <c:spPr/>
          </c:marker>
          <c:cat>
            <c:strRef>
              <c:f>Sheet1!$A$2:$A$14</c:f>
              <c:strCache>
                <c:ptCount val="13"/>
                <c:pt idx="0">
                  <c:v>January-2018</c:v>
                </c:pt>
                <c:pt idx="1">
                  <c:v>February-2018</c:v>
                </c:pt>
                <c:pt idx="2">
                  <c:v>March-2018</c:v>
                </c:pt>
                <c:pt idx="3">
                  <c:v>April-2018</c:v>
                </c:pt>
                <c:pt idx="4">
                  <c:v>May-2018</c:v>
                </c:pt>
                <c:pt idx="5">
                  <c:v>June-2018</c:v>
                </c:pt>
                <c:pt idx="6">
                  <c:v>July-2018</c:v>
                </c:pt>
                <c:pt idx="7">
                  <c:v>August-2018</c:v>
                </c:pt>
                <c:pt idx="8">
                  <c:v>September-2018</c:v>
                </c:pt>
                <c:pt idx="9">
                  <c:v>October-2018</c:v>
                </c:pt>
                <c:pt idx="10">
                  <c:v>November-2018</c:v>
                </c:pt>
                <c:pt idx="11">
                  <c:v>December-2018</c:v>
                </c:pt>
                <c:pt idx="12">
                  <c:v>January-2019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</c:numCache>
            </c:numRef>
          </c:val>
          <c:smooth val="0"/>
        </c:ser>
        <c:marker/>
      </c:lineChart>
      <c:catAx>
        <c:axId val="67451136"/>
        <c:scaling>
          <c:orientation val="minMax"/>
        </c:scaling>
        <c:delete val="0"/>
        <c:axPos val="b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6437120"/>
        <c:crosses val="autoZero"/>
        <c:auto val="1"/>
        <c:lblAlgn val="ctr"/>
        <c:lblOffset val="100"/>
      </c:catAx>
      <c:valAx>
        <c:axId val="66437120"/>
        <c:scaling>
          <c:orientation val="minMax"/>
        </c:scaling>
        <c:delete val="0"/>
        <c:axPos val="l"/>
        <c:majorGridlines>
          <c:spPr/>
        </c:majorGridlines>
        <c:numFmt formatCode="General" sourceLinked="1"/>
        <c:majorTickMark val="cross"/>
        <c:minorTickMark val="cross"/>
        <c:tickLblPos val="nextTo"/>
        <c:spPr/>
        <c:txPr>
          <a:bodyPr/>
          <a:lstStyle/>
          <a:p>
            <a:pPr>
              <a:defRPr/>
            </a:pPr>
          </a:p>
        </c:txPr>
        <c:crossAx val="6745113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r>
              <a:t>Points</a:t>
            </a:r>
          </a:p>
        </c:txPr>
      </c:legendEntry>
      <c:legendEntry>
        <c:idx val="1"/>
        <c:txPr>
          <a:bodyPr/>
          <a:lstStyle/>
          <a:p>
            <a:pPr>
              <a:defRPr/>
            </a:pPr>
            <a:r>
              <a:t>Chart</a:t>
            </a:r>
          </a:p>
        </c:txPr>
      </c:legendEntry>
      <c:layout/>
      <c:overlay val="0"/>
    </c:legend>
    <c:plotVisOnly val="1"/>
  </c:chart>
  <c:txPr>
    <a:bodyPr/>
    <a:lstStyle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1.xml" /><Relationship Id="rId2" Type="http://schemas.openxmlformats.org/officeDocument/2006/relationships/chart" Target="../charts/chart2.xml" /><Relationship Id="rId3" Type="http://schemas.openxmlformats.org/officeDocument/2006/relationships/slideLayout" Target="../slideLayouts/slideLayout7.xml" /><Relationship Id="rId4" Type="http://schemas.openxmlformats.org/officeDocument/2006/relationships/image" Target="../media/image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3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4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chart" Target="../charts/chart5.xml" /><Relationship Id="rId2" Type="http://schemas.openxmlformats.org/officeDocument/2006/relationships/slideLayout" Target="../slideLayouts/slideLayout7.xml" /><Relationship Id="rId3" Type="http://schemas.openxmlformats.org/officeDocument/2006/relationships/image" Target="../media/image1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0"/>
            <a:ext cx="9144000" cy="1270000"/>
          </a:xfrm>
          <a:prstGeom prst="rect"/>
          <a:solidFill>
            <a:srgbClr val="FF0000"/>
          </a:solidFill>
        </p:spPr>
        <p:style>
          <a:lnRef idx="2">
            <a:srgbClr val="A52A2A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000" y="2286000"/>
            <a:ext cx="2540000" cy="990600"/>
          </a:xfrm>
          <a:prstGeom prst="rect"/>
          <a:ln>
            <a:noFill/>
          </a:ln>
        </p:spPr>
      </p:pic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2286000"/>
            <a:ext cx="2540000" cy="990600"/>
          </a:xfrm>
          <a:prstGeom prst="rect"/>
          <a:ln>
            <a:noFill/>
          </a:ln>
        </p:spPr>
      </p:pic>
      <p:sp>
        <p:nvSpPr>
          <p:cNvPr id="5" name="New shape"/>
          <p:cNvSpPr/>
          <p:nvPr/>
        </p:nvSpPr>
        <p:spPr>
          <a:xfrm>
            <a:off x="127000" y="3429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Review Meeting</a:t>
            </a:r>
          </a:p>
        </p:txBody>
      </p:sp>
      <p:sp>
        <p:nvSpPr>
          <p:cNvPr id="6" name="New shape"/>
          <p:cNvSpPr/>
          <p:nvPr/>
        </p:nvSpPr>
        <p:spPr>
          <a:xfrm>
            <a:off x="127000" y="3683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January 2018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7000" y="4445000"/>
            <a:ext cx="8890000" cy="2032000"/>
          </a:xfrm>
          <a:prstGeom prst="rect"/>
          <a:ln>
            <a:noFill/>
          </a:ln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069-ED78-443B-93F1-16BE7D8BD4F1}" type="slidenum">
              <a:rPr lang="en-US"/>
              <a:t>1</a:t>
            </a:fld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B0E2-A28C-492D-AB0F-83D03E30EA07}" type="slidenum">
              <a:rPr lang="en-US"/>
              <a:t>2</a:t>
            </a:fld>
          </a:p>
        </p:txBody>
      </p:sp>
      <p:sp>
        <p:nvSpPr>
          <p:cNvPr id="3" name="New shape"/>
          <p:cNvSpPr/>
          <p:nvPr/>
        </p:nvSpPr>
        <p:spPr>
          <a:xfrm>
            <a:off x="127000" y="127000"/>
            <a:ext cx="2540000" cy="762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</a:t>
            </a:r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97000" y="1270000"/>
            <a:ext cx="7620000" cy="4826000"/>
          </a:xfrm>
          <a:prstGeom prst="rect"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C0A9-90B7-4D78-A759-4D31A0DAA254}" type="slidenum">
              <a:rPr lang="en-US"/>
              <a:t>3</a:t>
            </a:fld>
          </a:p>
        </p:txBody>
      </p:sp>
      <p:pic>
        <p:nvPicPr>
          <p:cNvPr id="3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1270000"/>
            <a:ext cx="508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 dirty="1">
                <a:solidFill>
                  <a:srgbClr val="000000"/>
                </a:solidFill>
              </a:rPr>
              <a:t>Store Summary</a:t>
            </a:r>
          </a:p>
        </p:txBody>
      </p:sp>
      <p:graphicFrame>
        <p:nvGraphicFramePr>
          <p:cNvPr id="5" name="ChartObject"/>
          <p:cNvGraphicFramePr/>
          <p:nvPr/>
        </p:nvGraphicFramePr>
        <p:xfrm>
          <a:off x="127000" y="2540000"/>
          <a:ext cx="4064000" cy="381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6" name="ChartObject"/>
          <p:cNvGraphicFramePr/>
          <p:nvPr/>
        </p:nvGraphicFramePr>
        <p:xfrm>
          <a:off x="5080000" y="2540000"/>
          <a:ext cx="4064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BAD6A-C5E0-41C9-AE83-4F08577830FA}" type="slidenum">
              <a:rPr lang="en-US"/>
              <a:t>4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270000"/>
          <a:ext cx="1016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306B-B522-4161-9E8D-70731CE2907D}" type="slidenum">
              <a:rPr lang="en-US"/>
              <a:t>5</a:t>
            </a:fld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127000" y="381000"/>
            <a:ext cx="2540000" cy="38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Top Points Holders</a:t>
            </a:r>
          </a:p>
        </p:txBody>
      </p:sp>
      <p:graphicFrame>
        <p:nvGraphicFramePr>
          <p:cNvPr id="5" name="New Table"/>
          <p:cNvGraphicFramePr>
            <a:graphicFrameLocks noGrp="1"/>
          </p:cNvGraphicFramePr>
          <p:nvPr/>
        </p:nvGraphicFramePr>
        <p:xfrm>
          <a:off x="1079500" y="1905000"/>
          <a:ext cx="6350000" cy="402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1"/>
                        <a:t>DateAdded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Krupesh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krupesh.p@shaligraminfotech.com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109871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9/2/2019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Ruben Pritchard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ruben.pritchard@unipart.com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3/9/2018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David  Tull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david.tull@chg-meridian.com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7/10/2018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Evelyne Belaud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evelyne@airivo.com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7/17/2018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Helen Williams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helenwilliams@spbuk.com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6/4/2019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test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nitinp@live.co.uk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1/15/2018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Jack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jackmiles@cordobagroup.co.uk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11/9/2017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Robert Eggleston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galanthusconsulting@talktalk.net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11/22/2017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test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harsh.k@shaligraminfotech.com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11/13/2018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Nitin 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npatel@satvasoftech.com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1">
                          <a:latin typeface="Arial Narrow"/>
                        </a:rPr>
                        <a:t>3/6/2017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DED2-D235-4902-9EAB-0FA8D7D8C0A3}" type="slidenum">
              <a:rPr lang="en-US"/>
              <a:t>6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428B9-F74D-4CFD-90EB-1E3BA3926B96}" type="slidenum">
              <a:rPr lang="en-US"/>
              <a:t>7</a:t>
            </a:fld>
          </a:p>
        </p:txBody>
      </p:sp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graphicFrame>
        <p:nvGraphicFramePr>
          <p:cNvPr id="4" name="ChartObject"/>
          <p:cNvGraphicFramePr/>
          <p:nvPr/>
        </p:nvGraphicFramePr>
        <p:xfrm>
          <a:off x="127000" y="1524000"/>
          <a:ext cx="8890000" cy="50800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8E5B-6FEA-4D97-8256-627A0108E58B}" type="slidenum">
              <a:rPr lang="en-US"/>
              <a:t>8</a:t>
            </a:fld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0000" y="127000"/>
            <a:ext cx="2540000" cy="9906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762000" y="127000"/>
            <a:ext cx="6350000" cy="165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Order Placed By Type</a:t>
            </a:r>
          </a:p>
        </p:txBody>
      </p:sp>
      <p:sp>
        <p:nvSpPr>
          <p:cNvPr id="5" name="New shape"/>
          <p:cNvSpPr/>
          <p:nvPr/>
        </p:nvSpPr>
        <p:spPr>
          <a:xfrm>
            <a:off x="762000" y="1270000"/>
            <a:ext cx="6350000" cy="16510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1">
                <a:solidFill>
                  <a:srgbClr val="000000"/>
                </a:solidFill>
              </a:rPr>
              <a:t>No Orders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 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2019-11-27T15:34:46Z</dcterms:created>
  <dcterms:modified xsi:type="dcterms:W3CDTF">2019-11-27T15:34:46Z</dcterms:modified>
</cp:coreProperties>
</file>