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4"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93" autoAdjust="0"/>
    <p:restoredTop sz="96301"/>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ndan Mysore Sreeharsha" userId="1c41a7c1-88f6-49b5-bd75-570a6d466f84" providerId="ADAL" clId="{28DC258F-6566-5B28-BF21-7CE4916BB6A2}"/>
    <pc:docChg chg="modSld">
      <pc:chgData name="Raghunandan Mysore Sreeharsha" userId="1c41a7c1-88f6-49b5-bd75-570a6d466f84" providerId="ADAL" clId="{28DC258F-6566-5B28-BF21-7CE4916BB6A2}" dt="2025-09-08T10:57:39.967" v="0" actId="14100"/>
      <pc:docMkLst>
        <pc:docMk/>
      </pc:docMkLst>
      <pc:sldChg chg="modSp mod">
        <pc:chgData name="Raghunandan Mysore Sreeharsha" userId="1c41a7c1-88f6-49b5-bd75-570a6d466f84" providerId="ADAL" clId="{28DC258F-6566-5B28-BF21-7CE4916BB6A2}" dt="2025-09-08T10:57:39.967" v="0" actId="14100"/>
        <pc:sldMkLst>
          <pc:docMk/>
          <pc:sldMk cId="367127615" sldId="256"/>
        </pc:sldMkLst>
        <pc:spChg chg="mod">
          <ac:chgData name="Raghunandan Mysore Sreeharsha" userId="1c41a7c1-88f6-49b5-bd75-570a6d466f84" providerId="ADAL" clId="{28DC258F-6566-5B28-BF21-7CE4916BB6A2}" dt="2025-09-08T10:57:39.967" v="0" actId="14100"/>
          <ac:spMkLst>
            <pc:docMk/>
            <pc:sldMk cId="367127615" sldId="256"/>
            <ac:spMk id="4" creationId="{C1857762-AD52-483C-B3E1-635C5BBC6F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9832" y="9832"/>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19292" y="3301181"/>
            <a:ext cx="6696253" cy="1200329"/>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Weather &amp; Rainfall Analysis using Machine Learning Model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A4BC-F51C-A5B6-661F-962CCE82918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DDAF60-6956-A7A0-26E7-AD1B98AEAD52}"/>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5C7A69E-8F1B-D418-70B5-16F7447EE7B3}"/>
              </a:ext>
            </a:extLst>
          </p:cNvPr>
          <p:cNvPicPr>
            <a:picLocks noChangeAspect="1"/>
          </p:cNvPicPr>
          <p:nvPr/>
        </p:nvPicPr>
        <p:blipFill>
          <a:blip r:embed="rId2"/>
          <a:stretch>
            <a:fillRect/>
          </a:stretch>
        </p:blipFill>
        <p:spPr>
          <a:xfrm>
            <a:off x="373625" y="1551038"/>
            <a:ext cx="11012129" cy="5065579"/>
          </a:xfrm>
          <a:prstGeom prst="rect">
            <a:avLst/>
          </a:prstGeom>
        </p:spPr>
      </p:pic>
    </p:spTree>
    <p:extLst>
      <p:ext uri="{BB962C8B-B14F-4D97-AF65-F5344CB8AC3E}">
        <p14:creationId xmlns:p14="http://schemas.microsoft.com/office/powerpoint/2010/main" val="376202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10" name="TextBox 9">
            <a:extLst>
              <a:ext uri="{FF2B5EF4-FFF2-40B4-BE49-F238E27FC236}">
                <a16:creationId xmlns:a16="http://schemas.microsoft.com/office/drawing/2014/main" id="{3E503EE7-AA32-0237-4799-39253A9B93E6}"/>
              </a:ext>
            </a:extLst>
          </p:cNvPr>
          <p:cNvSpPr txBox="1"/>
          <p:nvPr/>
        </p:nvSpPr>
        <p:spPr>
          <a:xfrm>
            <a:off x="580103" y="1602658"/>
            <a:ext cx="10609007" cy="2103589"/>
          </a:xfrm>
          <a:prstGeom prst="rect">
            <a:avLst/>
          </a:prstGeom>
          <a:noFill/>
        </p:spPr>
        <p:txBody>
          <a:bodyPr wrap="square" rtlCol="0">
            <a:spAutoFit/>
          </a:bodyPr>
          <a:lstStyle/>
          <a:p>
            <a:pPr marL="342900" indent="-342900">
              <a:buFont typeface="Arial" panose="020B0604020202020204" pitchFamily="34" charset="0"/>
              <a:buChar char="•"/>
            </a:pPr>
            <a:r>
              <a:rPr lang="en-US" dirty="0"/>
              <a:t>The Rainfall Prediction System demonstrates how </a:t>
            </a:r>
            <a:r>
              <a:rPr lang="en-US" b="1" dirty="0"/>
              <a:t>machine learning</a:t>
            </a:r>
            <a:r>
              <a:rPr lang="en-US" dirty="0"/>
              <a:t> can be applied in climate analytics.</a:t>
            </a:r>
            <a:br>
              <a:rPr lang="en-US" dirty="0"/>
            </a:br>
            <a:endParaRPr lang="en-US" dirty="0"/>
          </a:p>
          <a:p>
            <a:pPr marL="342900" indent="-342900">
              <a:buFont typeface="Arial" panose="020B0604020202020204" pitchFamily="34" charset="0"/>
              <a:buChar char="•"/>
            </a:pPr>
            <a:r>
              <a:rPr lang="en-US" dirty="0"/>
              <a:t>Predictive accuracy improves decision-making in </a:t>
            </a:r>
            <a:r>
              <a:rPr lang="en-US" b="1" dirty="0"/>
              <a:t>agriculture, water management, and disaster risk reduction</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r>
              <a:rPr lang="en-US" dirty="0"/>
              <a:t>Future scope: Enhance with </a:t>
            </a:r>
            <a:r>
              <a:rPr lang="en-US" b="1" dirty="0"/>
              <a:t>deep learning models</a:t>
            </a:r>
            <a:r>
              <a:rPr lang="en-US" dirty="0"/>
              <a:t> and </a:t>
            </a:r>
            <a:r>
              <a:rPr lang="en-US" b="1" dirty="0"/>
              <a:t>real-time weather API integration</a:t>
            </a:r>
            <a:r>
              <a:rPr lang="en-US" dirty="0"/>
              <a:t>.</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9832"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35664E1-8B0E-7397-09A7-0BCC7455221E}"/>
              </a:ext>
            </a:extLst>
          </p:cNvPr>
          <p:cNvSpPr txBox="1"/>
          <p:nvPr/>
        </p:nvSpPr>
        <p:spPr>
          <a:xfrm>
            <a:off x="334297" y="1543665"/>
            <a:ext cx="6902245" cy="4114844"/>
          </a:xfrm>
          <a:prstGeom prst="rect">
            <a:avLst/>
          </a:prstGeom>
          <a:noFill/>
        </p:spPr>
        <p:txBody>
          <a:bodyPr wrap="square" rtlCol="0">
            <a:spAutoFit/>
          </a:bodyPr>
          <a:lstStyle/>
          <a:p>
            <a:pPr marL="342900" indent="-342900">
              <a:buFont typeface="Arial" panose="020B0604020202020204" pitchFamily="34" charset="0"/>
              <a:buChar char="•"/>
            </a:pPr>
            <a:r>
              <a:rPr lang="en-US" dirty="0"/>
              <a:t>Understand how rainfall prediction can assist in agriculture, water resource management, and disaster prevention.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Apply data preprocessing, visualization, and machine learning techniques.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Build and evaluate predictive models for rainfall forecasting.</a:t>
            </a:r>
          </a:p>
          <a:p>
            <a:endParaRPr lang="en-US" dirty="0"/>
          </a:p>
          <a:p>
            <a:pPr marL="342900" indent="-342900">
              <a:buFont typeface="Arial" panose="020B0604020202020204" pitchFamily="34" charset="0"/>
              <a:buChar char="•"/>
            </a:pPr>
            <a:r>
              <a:rPr lang="en-US" dirty="0"/>
              <a:t>Gain hands-on experience with Python libraries (Pandas, NumPy, Scikit-learn, Matplotlib).</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IN" dirty="0"/>
              <a:t>Enhance problem-solving &amp; analytical thinking.</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5666"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3EE10A17-40C3-0423-8E90-05D0649EA5E7}"/>
              </a:ext>
            </a:extLst>
          </p:cNvPr>
          <p:cNvSpPr txBox="1"/>
          <p:nvPr/>
        </p:nvSpPr>
        <p:spPr>
          <a:xfrm>
            <a:off x="135834" y="1612734"/>
            <a:ext cx="11434916" cy="4976812"/>
          </a:xfrm>
          <a:prstGeom prst="rect">
            <a:avLst/>
          </a:prstGeom>
          <a:noFill/>
        </p:spPr>
        <p:txBody>
          <a:bodyPr wrap="square" rtlCol="0">
            <a:spAutoFit/>
          </a:bodyPr>
          <a:lstStyle/>
          <a:p>
            <a:pPr marL="342900" indent="-342900">
              <a:buFont typeface="Arial" panose="020B0604020202020204" pitchFamily="34" charset="0"/>
              <a:buChar char="•"/>
            </a:pPr>
            <a:r>
              <a:rPr lang="en-IN" b="1" dirty="0"/>
              <a:t>Programming Language :-  </a:t>
            </a:r>
            <a:r>
              <a:rPr lang="en-IN" dirty="0"/>
              <a:t>Python</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r>
              <a:rPr lang="en-IN" b="1" dirty="0"/>
              <a:t> Libraries &amp; Frameworks:-</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r>
              <a:rPr lang="en-IN" b="1" dirty="0"/>
              <a:t> Development Environment:-</a:t>
            </a:r>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lvl="1" indent="-342900">
              <a:buFont typeface="Arial" panose="020B0604020202020204" pitchFamily="34" charset="0"/>
              <a:buChar char="•"/>
            </a:pPr>
            <a:r>
              <a:rPr lang="en-IN" b="1" dirty="0"/>
              <a:t>Version Control &amp; Collaboration:-</a:t>
            </a:r>
          </a:p>
          <a:p>
            <a:pPr marL="342900" lvl="1" indent="-342900">
              <a:buFont typeface="Arial" panose="020B0604020202020204" pitchFamily="34" charset="0"/>
              <a:buChar char="•"/>
            </a:pPr>
            <a:endParaRPr lang="en-IN" b="1" dirty="0"/>
          </a:p>
          <a:p>
            <a:pPr marL="342900" indent="-342900">
              <a:buFont typeface="Arial" panose="020B0604020202020204" pitchFamily="34" charset="0"/>
              <a:buChar char="•"/>
            </a:pPr>
            <a:endParaRPr lang="en-IN" b="1" dirty="0"/>
          </a:p>
          <a:p>
            <a:pPr marL="342900" lvl="1" indent="-342900">
              <a:buFont typeface="Arial" panose="020B0604020202020204" pitchFamily="34" charset="0"/>
              <a:buChar char="•"/>
            </a:pPr>
            <a:endParaRPr lang="en-IN" b="1" dirty="0"/>
          </a:p>
          <a:p>
            <a:endParaRPr lang="en-IN" b="1" dirty="0"/>
          </a:p>
        </p:txBody>
      </p:sp>
      <p:sp>
        <p:nvSpPr>
          <p:cNvPr id="6" name="TextBox 5">
            <a:extLst>
              <a:ext uri="{FF2B5EF4-FFF2-40B4-BE49-F238E27FC236}">
                <a16:creationId xmlns:a16="http://schemas.microsoft.com/office/drawing/2014/main" id="{16539783-112F-4DCA-A610-F8F445913EB8}"/>
              </a:ext>
            </a:extLst>
          </p:cNvPr>
          <p:cNvSpPr txBox="1"/>
          <p:nvPr/>
        </p:nvSpPr>
        <p:spPr>
          <a:xfrm>
            <a:off x="707923" y="2520867"/>
            <a:ext cx="7708490" cy="1241622"/>
          </a:xfrm>
          <a:prstGeom prst="rect">
            <a:avLst/>
          </a:prstGeom>
          <a:noFill/>
        </p:spPr>
        <p:txBody>
          <a:bodyPr wrap="square" rtlCol="0">
            <a:spAutoFit/>
          </a:bodyPr>
          <a:lstStyle/>
          <a:p>
            <a:pPr marL="342900" indent="-342900">
              <a:buFont typeface="Arial" panose="020B0604020202020204" pitchFamily="34" charset="0"/>
              <a:buChar char="•"/>
            </a:pPr>
            <a:r>
              <a:rPr lang="en-US" b="1" dirty="0"/>
              <a:t>Pandas</a:t>
            </a:r>
            <a:r>
              <a:rPr lang="en-US" dirty="0"/>
              <a:t> – Data manipulation and cleaning.</a:t>
            </a:r>
          </a:p>
          <a:p>
            <a:pPr marL="342900" indent="-342900">
              <a:buFont typeface="Arial" panose="020B0604020202020204" pitchFamily="34" charset="0"/>
              <a:buChar char="•"/>
            </a:pPr>
            <a:r>
              <a:rPr lang="en-US" b="1" dirty="0"/>
              <a:t>NumPy</a:t>
            </a:r>
            <a:r>
              <a:rPr lang="en-US" dirty="0"/>
              <a:t> – Numerical computations and array operations.</a:t>
            </a:r>
          </a:p>
          <a:p>
            <a:pPr marL="342900" indent="-342900">
              <a:buFont typeface="Arial" panose="020B0604020202020204" pitchFamily="34" charset="0"/>
              <a:buChar char="•"/>
            </a:pPr>
            <a:r>
              <a:rPr lang="en-US" b="1" dirty="0"/>
              <a:t>Matplotlib &amp; Seaborn</a:t>
            </a:r>
            <a:r>
              <a:rPr lang="en-US" dirty="0"/>
              <a:t> – Data visualization and plotting.</a:t>
            </a:r>
          </a:p>
          <a:p>
            <a:pPr marL="342900" indent="-342900">
              <a:buFont typeface="Arial" panose="020B0604020202020204" pitchFamily="34" charset="0"/>
              <a:buChar char="•"/>
            </a:pPr>
            <a:r>
              <a:rPr lang="en-US" b="1" dirty="0"/>
              <a:t>Scikit-learn</a:t>
            </a:r>
            <a:r>
              <a:rPr lang="en-US" dirty="0"/>
              <a:t> – Machine learning model building and evaluation.</a:t>
            </a:r>
            <a:endParaRPr lang="en-IN" dirty="0"/>
          </a:p>
        </p:txBody>
      </p:sp>
      <p:sp>
        <p:nvSpPr>
          <p:cNvPr id="7" name="TextBox 6">
            <a:extLst>
              <a:ext uri="{FF2B5EF4-FFF2-40B4-BE49-F238E27FC236}">
                <a16:creationId xmlns:a16="http://schemas.microsoft.com/office/drawing/2014/main" id="{63E4E9B2-CCE9-6B46-E2C9-A967472EA812}"/>
              </a:ext>
            </a:extLst>
          </p:cNvPr>
          <p:cNvSpPr txBox="1"/>
          <p:nvPr/>
        </p:nvSpPr>
        <p:spPr>
          <a:xfrm>
            <a:off x="707923" y="4240150"/>
            <a:ext cx="9812594" cy="666977"/>
          </a:xfrm>
          <a:prstGeom prst="rect">
            <a:avLst/>
          </a:prstGeom>
          <a:noFill/>
        </p:spPr>
        <p:txBody>
          <a:bodyPr wrap="square" rtlCol="0">
            <a:spAutoFit/>
          </a:bodyPr>
          <a:lstStyle/>
          <a:p>
            <a:pPr marL="342900" indent="-342900">
              <a:buFont typeface="Arial" panose="020B0604020202020204" pitchFamily="34" charset="0"/>
              <a:buChar char="•"/>
            </a:pPr>
            <a:r>
              <a:rPr lang="en-US" b="1" dirty="0" err="1"/>
              <a:t>Jupyter</a:t>
            </a:r>
            <a:r>
              <a:rPr lang="en-US" b="1" dirty="0"/>
              <a:t> Notebook</a:t>
            </a:r>
            <a:r>
              <a:rPr lang="en-US" dirty="0"/>
              <a:t> – Interactive environment for coding, testing, and visualization</a:t>
            </a:r>
          </a:p>
          <a:p>
            <a:pPr marL="342900" indent="-342900">
              <a:buFont typeface="Arial" panose="020B0604020202020204" pitchFamily="34" charset="0"/>
              <a:buChar char="•"/>
            </a:pPr>
            <a:r>
              <a:rPr lang="en-US" b="1" dirty="0"/>
              <a:t>VS Code</a:t>
            </a:r>
            <a:r>
              <a:rPr lang="en-US" dirty="0"/>
              <a:t> – Lightweight IDE for project development and version control integration.</a:t>
            </a:r>
            <a:endParaRPr lang="en-IN" dirty="0"/>
          </a:p>
        </p:txBody>
      </p:sp>
      <p:sp>
        <p:nvSpPr>
          <p:cNvPr id="9" name="TextBox 8">
            <a:extLst>
              <a:ext uri="{FF2B5EF4-FFF2-40B4-BE49-F238E27FC236}">
                <a16:creationId xmlns:a16="http://schemas.microsoft.com/office/drawing/2014/main" id="{A2F8A80F-0EA0-2C9F-4DC6-D5980B104DC9}"/>
              </a:ext>
            </a:extLst>
          </p:cNvPr>
          <p:cNvSpPr txBox="1"/>
          <p:nvPr/>
        </p:nvSpPr>
        <p:spPr>
          <a:xfrm>
            <a:off x="825910" y="5506065"/>
            <a:ext cx="9399638" cy="666977"/>
          </a:xfrm>
          <a:prstGeom prst="rect">
            <a:avLst/>
          </a:prstGeom>
          <a:noFill/>
        </p:spPr>
        <p:txBody>
          <a:bodyPr wrap="square" rtlCol="0">
            <a:spAutoFit/>
          </a:bodyPr>
          <a:lstStyle/>
          <a:p>
            <a:pPr marL="342900" indent="-342900">
              <a:buFont typeface="Arial" panose="020B0604020202020204" pitchFamily="34" charset="0"/>
              <a:buChar char="•"/>
            </a:pPr>
            <a:r>
              <a:rPr lang="en-US" b="1" dirty="0"/>
              <a:t>Git</a:t>
            </a:r>
            <a:r>
              <a:rPr lang="en-US" dirty="0"/>
              <a:t> – Tracks changes, branching, and merging code efficiently.</a:t>
            </a:r>
          </a:p>
          <a:p>
            <a:pPr marL="342900" indent="-342900">
              <a:buFont typeface="Arial" panose="020B0604020202020204" pitchFamily="34" charset="0"/>
              <a:buChar char="•"/>
            </a:pPr>
            <a:r>
              <a:rPr lang="en-US" b="1" dirty="0"/>
              <a:t>GitHub</a:t>
            </a:r>
            <a:r>
              <a:rPr lang="en-US" dirty="0"/>
              <a:t> – Repository hosting, collaboration, and project documentation.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AB8E4160-3088-3DC6-8337-FC62A41C26DE}"/>
              </a:ext>
            </a:extLst>
          </p:cNvPr>
          <p:cNvSpPr txBox="1"/>
          <p:nvPr/>
        </p:nvSpPr>
        <p:spPr>
          <a:xfrm>
            <a:off x="373626" y="1524000"/>
            <a:ext cx="11680722" cy="4402167"/>
          </a:xfrm>
          <a:prstGeom prst="rect">
            <a:avLst/>
          </a:prstGeom>
          <a:noFill/>
        </p:spPr>
        <p:txBody>
          <a:bodyPr wrap="square" rtlCol="0">
            <a:spAutoFit/>
          </a:bodyPr>
          <a:lstStyle/>
          <a:p>
            <a:pPr marL="457200" indent="-457200">
              <a:buFont typeface="+mj-lt"/>
              <a:buAutoNum type="arabicPeriod"/>
            </a:pPr>
            <a:r>
              <a:rPr lang="en-IN" b="1" dirty="0"/>
              <a:t>Data Collection &amp; Exploration:-</a:t>
            </a:r>
            <a:r>
              <a:rPr lang="en-US" dirty="0"/>
              <a:t>Collected historical weather datasets containing rainfall records, explored their structure, and identified key features relevant for prediction.</a:t>
            </a:r>
            <a:endParaRPr lang="en-IN" b="1" dirty="0"/>
          </a:p>
          <a:p>
            <a:pPr marL="457200" indent="-457200">
              <a:buFont typeface="+mj-lt"/>
              <a:buAutoNum type="arabicPeriod"/>
            </a:pPr>
            <a:endParaRPr lang="en-IN" b="1" dirty="0"/>
          </a:p>
          <a:p>
            <a:pPr marL="457200" indent="-457200">
              <a:buFont typeface="+mj-lt"/>
              <a:buAutoNum type="arabicPeriod"/>
            </a:pPr>
            <a:r>
              <a:rPr lang="en-IN" b="1" dirty="0"/>
              <a:t>Data Preprocessing:-</a:t>
            </a:r>
            <a:r>
              <a:rPr lang="en-US" dirty="0"/>
              <a:t>Cleaned the dataset by handling missing values, scaling data for uniformity, and engineering features to prepare it for modeling.</a:t>
            </a:r>
          </a:p>
          <a:p>
            <a:pPr marL="457200" indent="-457200">
              <a:buFont typeface="+mj-lt"/>
              <a:buAutoNum type="arabicPeriod"/>
            </a:pPr>
            <a:endParaRPr lang="en-US" b="1" dirty="0"/>
          </a:p>
          <a:p>
            <a:pPr marL="457200" indent="-457200">
              <a:buFont typeface="+mj-lt"/>
              <a:buAutoNum type="arabicPeriod"/>
            </a:pPr>
            <a:r>
              <a:rPr lang="en-US" b="1" dirty="0"/>
              <a:t>Exploratory Data Analysis (EDA)</a:t>
            </a:r>
            <a:r>
              <a:rPr lang="en-US" dirty="0"/>
              <a:t> – Performed statistical analysis and created visualizations to uncover rainfall patterns, seasonal trends, and correlations among weather parameters.</a:t>
            </a:r>
          </a:p>
          <a:p>
            <a:pPr marL="457200" indent="-457200">
              <a:buFont typeface="+mj-lt"/>
              <a:buAutoNum type="arabicPeriod"/>
            </a:pPr>
            <a:endParaRPr lang="en-US" b="1" dirty="0"/>
          </a:p>
          <a:p>
            <a:pPr marL="457200" indent="-457200">
              <a:buFont typeface="+mj-lt"/>
              <a:buAutoNum type="arabicPeriod"/>
            </a:pPr>
            <a:r>
              <a:rPr lang="en-US" b="1" dirty="0"/>
              <a:t>Model Building</a:t>
            </a:r>
            <a:r>
              <a:rPr lang="en-US" dirty="0"/>
              <a:t> – Trained and tested multiple machine learning models (Logistic Regression, Decision Tree, Random Forest) to develop an accurate rainfall prediction system.</a:t>
            </a:r>
          </a:p>
          <a:p>
            <a:pPr marL="457200" indent="-457200">
              <a:buFont typeface="+mj-lt"/>
              <a:buAutoNum type="arabicPeriod"/>
            </a:pPr>
            <a:endParaRPr lang="en-US" b="1" dirty="0"/>
          </a:p>
          <a:p>
            <a:pPr marL="457200" indent="-457200">
              <a:buFont typeface="+mj-lt"/>
              <a:buAutoNum type="arabicPeriod"/>
            </a:pPr>
            <a:r>
              <a:rPr lang="en-US" b="1" dirty="0"/>
              <a:t>Model Evaluation</a:t>
            </a:r>
            <a:r>
              <a:rPr lang="en-US" dirty="0"/>
              <a:t> – Assessed model performance using metrics such as accuracy, precision, recall, F1-score, and confusion matrix to determine the most effective model.</a:t>
            </a:r>
            <a:endParaRPr lang="en-IN" b="1" dirty="0"/>
          </a:p>
          <a:p>
            <a:pPr marL="457200" indent="-457200">
              <a:buFont typeface="+mj-lt"/>
              <a:buAutoNum type="arabicPeriod"/>
            </a:pPr>
            <a:endParaRPr lang="en-IN" b="1"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5705FE0A-6C89-4F7D-FF8B-32CC5032ACF2}"/>
              </a:ext>
            </a:extLst>
          </p:cNvPr>
          <p:cNvSpPr txBox="1"/>
          <p:nvPr/>
        </p:nvSpPr>
        <p:spPr>
          <a:xfrm>
            <a:off x="659296" y="1454522"/>
            <a:ext cx="11277600" cy="5264133"/>
          </a:xfrm>
          <a:prstGeom prst="rect">
            <a:avLst/>
          </a:prstGeom>
          <a:noFill/>
        </p:spPr>
        <p:txBody>
          <a:bodyPr wrap="square" rtlCol="0">
            <a:spAutoFit/>
          </a:bodyPr>
          <a:lstStyle/>
          <a:p>
            <a:r>
              <a:rPr lang="en-US" dirty="0"/>
              <a:t>Rainfall plays a </a:t>
            </a:r>
            <a:r>
              <a:rPr lang="en-US" b="1" dirty="0"/>
              <a:t>crucial role in agriculture, water resource management, and disaster preparedness</a:t>
            </a:r>
            <a:r>
              <a:rPr lang="en-US" dirty="0"/>
              <a:t>, yet its unpredictable nature makes planning extremely difficult. Farmers often struggle with crop failures due to unexpected droughts or floods, while city planners face challenges in managing water supply and preventing urban flooding.</a:t>
            </a:r>
          </a:p>
          <a:p>
            <a:endParaRPr lang="en-US" dirty="0"/>
          </a:p>
          <a:p>
            <a:r>
              <a:rPr lang="en-US" dirty="0"/>
              <a:t>Traditional forecasting methods rely heavily on manual observations or basic statistical techniques, which are </a:t>
            </a:r>
            <a:r>
              <a:rPr lang="en-US" b="1" dirty="0"/>
              <a:t>often inaccurate, fail to capture complex weather patterns, and cannot adapt to changing climate conditions</a:t>
            </a:r>
            <a:r>
              <a:rPr lang="en-US" dirty="0"/>
              <a:t>. As a result, there is an urgent need for more </a:t>
            </a:r>
            <a:r>
              <a:rPr lang="en-US" b="1" dirty="0"/>
              <a:t>reliable, data-driven rainfall prediction systems</a:t>
            </a:r>
            <a:r>
              <a:rPr lang="en-US" dirty="0"/>
              <a:t> that can analyze large volumes of weather data and provide timely, accurate forecasts.</a:t>
            </a:r>
          </a:p>
          <a:p>
            <a:endParaRPr lang="en-US" dirty="0"/>
          </a:p>
          <a:p>
            <a:r>
              <a:rPr lang="en-US" dirty="0"/>
              <a:t>Without accurate rainfall prediction, stakeholders—including </a:t>
            </a:r>
            <a:r>
              <a:rPr lang="en-US" b="1" dirty="0"/>
              <a:t>farmers, policymakers, and disaster management authorities</a:t>
            </a:r>
            <a:r>
              <a:rPr lang="en-US" dirty="0"/>
              <a:t>—lack the necessary insights to make informed decisions. This leads to </a:t>
            </a:r>
            <a:r>
              <a:rPr lang="en-US" b="1" dirty="0"/>
              <a:t>economic losses, food insecurity, poor water management, and increased vulnerability to natural disasters</a:t>
            </a:r>
            <a:r>
              <a:rPr lang="en-US" dirty="0"/>
              <a:t>.</a:t>
            </a:r>
          </a:p>
          <a:p>
            <a:endParaRPr lang="en-US" dirty="0"/>
          </a:p>
          <a:p>
            <a:r>
              <a:rPr lang="en-US" dirty="0"/>
              <a:t>Therefore, the problem lies in the </a:t>
            </a:r>
            <a:r>
              <a:rPr lang="en-US" b="1" dirty="0"/>
              <a:t>absence of an effective and efficient predictive system</a:t>
            </a:r>
            <a:r>
              <a:rPr lang="en-US" dirty="0"/>
              <a:t> that leverages modern machine learning techniques to forecast rainfall with higher accuracy and reliability</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5B25B90F-CA3A-E96F-0B5E-BA29AAED7484}"/>
              </a:ext>
            </a:extLst>
          </p:cNvPr>
          <p:cNvSpPr txBox="1"/>
          <p:nvPr/>
        </p:nvSpPr>
        <p:spPr>
          <a:xfrm>
            <a:off x="462116" y="1572509"/>
            <a:ext cx="11543071" cy="4689489"/>
          </a:xfrm>
          <a:prstGeom prst="rect">
            <a:avLst/>
          </a:prstGeom>
          <a:noFill/>
        </p:spPr>
        <p:txBody>
          <a:bodyPr wrap="square" rtlCol="0">
            <a:spAutoFit/>
          </a:bodyPr>
          <a:lstStyle/>
          <a:p>
            <a:r>
              <a:rPr lang="en-US" dirty="0"/>
              <a:t>The proposed </a:t>
            </a:r>
            <a:r>
              <a:rPr lang="en-US" b="1" dirty="0"/>
              <a:t>Rainfall Prediction System</a:t>
            </a:r>
            <a:r>
              <a:rPr lang="en-US" dirty="0"/>
              <a:t> uses </a:t>
            </a:r>
            <a:r>
              <a:rPr lang="en-US" b="1" dirty="0"/>
              <a:t>machine learning</a:t>
            </a:r>
            <a:r>
              <a:rPr lang="en-US" dirty="0"/>
              <a:t> to provide accurate and timely rainfall forecasts.</a:t>
            </a:r>
          </a:p>
          <a:p>
            <a:endParaRPr lang="en-US" dirty="0"/>
          </a:p>
          <a:p>
            <a:r>
              <a:rPr lang="en-US" dirty="0"/>
              <a:t>Historical weather data (temperature, humidity, wind speed, pressure) is collected and preprocessed.</a:t>
            </a:r>
          </a:p>
          <a:p>
            <a:r>
              <a:rPr lang="en-US" b="1" dirty="0"/>
              <a:t>Exploratory Data Analysis (EDA)</a:t>
            </a:r>
            <a:r>
              <a:rPr lang="en-US" dirty="0"/>
              <a:t> helps identify key patterns influencing rainfall.</a:t>
            </a:r>
          </a:p>
          <a:p>
            <a:endParaRPr lang="en-US" dirty="0"/>
          </a:p>
          <a:p>
            <a:r>
              <a:rPr lang="en-US" dirty="0"/>
              <a:t>Machine learning models such as </a:t>
            </a:r>
            <a:r>
              <a:rPr lang="en-US" b="1" dirty="0"/>
              <a:t>Logistic Regression, Decision Tree, and Random Forest</a:t>
            </a:r>
            <a:r>
              <a:rPr lang="en-US" dirty="0"/>
              <a:t> are trained and optimized for prediction.</a:t>
            </a:r>
          </a:p>
          <a:p>
            <a:endParaRPr lang="en-US" dirty="0"/>
          </a:p>
          <a:p>
            <a:r>
              <a:rPr lang="en-US" dirty="0"/>
              <a:t>The system offers </a:t>
            </a:r>
            <a:r>
              <a:rPr lang="en-US" b="1" dirty="0"/>
              <a:t>data-driven insights</a:t>
            </a:r>
            <a:r>
              <a:rPr lang="en-US" dirty="0"/>
              <a:t> that support:</a:t>
            </a:r>
          </a:p>
          <a:p>
            <a:r>
              <a:rPr lang="en-US" dirty="0"/>
              <a:t>      </a:t>
            </a:r>
            <a:r>
              <a:rPr lang="en-US" b="1" dirty="0"/>
              <a:t>1. </a:t>
            </a:r>
            <a:r>
              <a:rPr lang="en-US" dirty="0"/>
              <a:t>Farmers in crop and irrigation planning.</a:t>
            </a:r>
          </a:p>
          <a:p>
            <a:pPr lvl="1"/>
            <a:r>
              <a:rPr lang="en-US" dirty="0"/>
              <a:t>      </a:t>
            </a:r>
            <a:r>
              <a:rPr lang="en-US" b="1" dirty="0"/>
              <a:t>2. </a:t>
            </a:r>
            <a:r>
              <a:rPr lang="en-US" dirty="0"/>
              <a:t>City planners in water resource management.</a:t>
            </a:r>
          </a:p>
          <a:p>
            <a:pPr lvl="1"/>
            <a:r>
              <a:rPr lang="en-US" dirty="0"/>
              <a:t>     </a:t>
            </a:r>
            <a:r>
              <a:rPr lang="en-US" b="1" dirty="0"/>
              <a:t> 3. </a:t>
            </a:r>
            <a:r>
              <a:rPr lang="en-US" dirty="0"/>
              <a:t>Disaster authorities in flood preparedness.</a:t>
            </a:r>
          </a:p>
          <a:p>
            <a:pPr lvl="1"/>
            <a:endParaRPr lang="en-US" dirty="0"/>
          </a:p>
          <a:p>
            <a:r>
              <a:rPr lang="en-US" dirty="0"/>
              <a:t>This solution transforms raw weather data into </a:t>
            </a:r>
            <a:r>
              <a:rPr lang="en-US" b="1" dirty="0"/>
              <a:t>reliable, actionable forecasts</a:t>
            </a:r>
            <a:r>
              <a:rPr lang="en-US" dirty="0"/>
              <a:t>, helping reduce risks and improve decision-making.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E1662-3AFF-F827-628E-C2F44E4858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FDF9C4-8CBA-49F8-3B7A-45C8F2884FB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D5FF4EB6-3D2B-8A22-BA23-98231A6CB29E}"/>
              </a:ext>
            </a:extLst>
          </p:cNvPr>
          <p:cNvPicPr>
            <a:picLocks noChangeAspect="1"/>
          </p:cNvPicPr>
          <p:nvPr/>
        </p:nvPicPr>
        <p:blipFill>
          <a:blip r:embed="rId2"/>
          <a:stretch>
            <a:fillRect/>
          </a:stretch>
        </p:blipFill>
        <p:spPr>
          <a:xfrm>
            <a:off x="422786" y="1612356"/>
            <a:ext cx="10949337" cy="5065116"/>
          </a:xfrm>
          <a:prstGeom prst="rect">
            <a:avLst/>
          </a:prstGeom>
        </p:spPr>
      </p:pic>
    </p:spTree>
    <p:extLst>
      <p:ext uri="{BB962C8B-B14F-4D97-AF65-F5344CB8AC3E}">
        <p14:creationId xmlns:p14="http://schemas.microsoft.com/office/powerpoint/2010/main" val="282004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4F564-12F7-BECC-D07B-5804397D7C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2C47F1-2813-898A-E924-FF846B8847B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9AC2D8D-5BD4-52BB-CE43-887564368217}"/>
              </a:ext>
            </a:extLst>
          </p:cNvPr>
          <p:cNvPicPr>
            <a:picLocks noChangeAspect="1"/>
          </p:cNvPicPr>
          <p:nvPr/>
        </p:nvPicPr>
        <p:blipFill>
          <a:blip r:embed="rId2"/>
          <a:stretch>
            <a:fillRect/>
          </a:stretch>
        </p:blipFill>
        <p:spPr>
          <a:xfrm>
            <a:off x="334297" y="1637935"/>
            <a:ext cx="11138530" cy="5038168"/>
          </a:xfrm>
          <a:prstGeom prst="rect">
            <a:avLst/>
          </a:prstGeom>
        </p:spPr>
      </p:pic>
    </p:spTree>
    <p:extLst>
      <p:ext uri="{BB962C8B-B14F-4D97-AF65-F5344CB8AC3E}">
        <p14:creationId xmlns:p14="http://schemas.microsoft.com/office/powerpoint/2010/main" val="385939556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106</TotalTime>
  <Words>698</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Harsh Shah</cp:lastModifiedBy>
  <cp:revision>6</cp:revision>
  <dcterms:created xsi:type="dcterms:W3CDTF">2024-12-31T09:40:01Z</dcterms:created>
  <dcterms:modified xsi:type="dcterms:W3CDTF">2025-09-14T05:50:12Z</dcterms:modified>
</cp:coreProperties>
</file>