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1" r:id="rId15"/>
    <p:sldId id="270" r:id="rId16"/>
    <p:sldId id="273" r:id="rId17"/>
    <p:sldId id="277" r:id="rId18"/>
    <p:sldId id="276" r:id="rId19"/>
    <p:sldId id="275" r:id="rId20"/>
    <p:sldId id="27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12/8/2020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8112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12/8/2020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8533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12/8/2020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3498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12/8/2020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990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12/8/2020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818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12/8/2020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187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12/8/2020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932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12/8/2020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5753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12/8/2020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222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12/8/2020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644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12/8/2020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2378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12/8/2020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71793066"/>
      </p:ext>
    </p:extLst>
  </p:cSld>
  <p:clrMap bg1="lt1" tx1="dk1" bg2="lt2" tx2="dk2" accent1="accent1" accent2="accent2" accent3="accent3" accent4="accent4" accent5="accent5" accent6="accent6" hlink="hlink" folHlink="folHlink"/>
  <p:sldLayoutIdLst>
    <p:sldLayoutId id="2147483750" r:id="rId1"/>
    <p:sldLayoutId id="2147483740" r:id="rId2"/>
    <p:sldLayoutId id="2147483741" r:id="rId3"/>
    <p:sldLayoutId id="2147483742" r:id="rId4"/>
    <p:sldLayoutId id="2147483743" r:id="rId5"/>
    <p:sldLayoutId id="2147483744" r:id="rId6"/>
    <p:sldLayoutId id="2147483745" r:id="rId7"/>
    <p:sldLayoutId id="2147483749" r:id="rId8"/>
    <p:sldLayoutId id="2147483746" r:id="rId9"/>
    <p:sldLayoutId id="2147483747" r:id="rId10"/>
    <p:sldLayoutId id="214748374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55D5C1C-A976-4F4F-B720-7733D1E92361}"/>
              </a:ext>
            </a:extLst>
          </p:cNvPr>
          <p:cNvPicPr>
            <a:picLocks noChangeAspect="1"/>
          </p:cNvPicPr>
          <p:nvPr/>
        </p:nvPicPr>
        <p:blipFill rotWithShape="1">
          <a:blip r:embed="rId3">
            <a:alphaModFix amt="70000"/>
          </a:blip>
          <a:srcRect l="5"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5F50C9E1-CA47-49E5-9E9E-91FDC7069CF2}"/>
              </a:ext>
            </a:extLst>
          </p:cNvPr>
          <p:cNvSpPr>
            <a:spLocks noGrp="1"/>
          </p:cNvSpPr>
          <p:nvPr>
            <p:ph type="ctrTitle"/>
          </p:nvPr>
        </p:nvSpPr>
        <p:spPr>
          <a:xfrm>
            <a:off x="142876" y="1292405"/>
            <a:ext cx="6400800" cy="1279125"/>
          </a:xfrm>
        </p:spPr>
        <p:txBody>
          <a:bodyPr>
            <a:normAutofit fontScale="90000"/>
          </a:bodyPr>
          <a:lstStyle/>
          <a:p>
            <a:pPr algn="l"/>
            <a:endParaRPr lang="en-IN" sz="5200" dirty="0">
              <a:solidFill>
                <a:srgbClr val="FFFFFF"/>
              </a:solidFill>
            </a:endParaRPr>
          </a:p>
          <a:p>
            <a:r>
              <a:rPr lang="en-US" dirty="0"/>
              <a:t>CP610 – Data Analysis</a:t>
            </a:r>
            <a:endParaRPr lang="en-IN" dirty="0"/>
          </a:p>
        </p:txBody>
      </p:sp>
      <p:sp>
        <p:nvSpPr>
          <p:cNvPr id="3" name="Subtitle 2">
            <a:extLst>
              <a:ext uri="{FF2B5EF4-FFF2-40B4-BE49-F238E27FC236}">
                <a16:creationId xmlns:a16="http://schemas.microsoft.com/office/drawing/2014/main" id="{670CB32B-87A1-4CB3-9711-981FCB6EDF46}"/>
              </a:ext>
            </a:extLst>
          </p:cNvPr>
          <p:cNvSpPr>
            <a:spLocks noGrp="1"/>
          </p:cNvSpPr>
          <p:nvPr>
            <p:ph type="subTitle" idx="1"/>
          </p:nvPr>
        </p:nvSpPr>
        <p:spPr>
          <a:xfrm>
            <a:off x="-448291" y="2416945"/>
            <a:ext cx="7583133" cy="1717126"/>
          </a:xfrm>
        </p:spPr>
        <p:txBody>
          <a:bodyPr>
            <a:normAutofit/>
          </a:bodyPr>
          <a:lstStyle/>
          <a:p>
            <a:pPr algn="l"/>
            <a:endParaRPr lang="en-IN" sz="2200" dirty="0">
              <a:solidFill>
                <a:srgbClr val="FFFFFF"/>
              </a:solidFill>
            </a:endParaRPr>
          </a:p>
          <a:p>
            <a:r>
              <a:rPr lang="en-US" sz="3000" b="1" dirty="0"/>
              <a:t>Credit Card Fraud Detection</a:t>
            </a:r>
          </a:p>
          <a:p>
            <a:r>
              <a:rPr lang="en-US" dirty="0"/>
              <a:t>Prepared by: Harsh Shah (205805610)</a:t>
            </a:r>
            <a:endParaRPr lang="en-IN" dirty="0"/>
          </a:p>
        </p:txBody>
      </p:sp>
    </p:spTree>
    <p:extLst>
      <p:ext uri="{BB962C8B-B14F-4D97-AF65-F5344CB8AC3E}">
        <p14:creationId xmlns:p14="http://schemas.microsoft.com/office/powerpoint/2010/main" val="386892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C78C-2F04-46B8-884A-0280E6E8ED76}"/>
              </a:ext>
            </a:extLst>
          </p:cNvPr>
          <p:cNvSpPr>
            <a:spLocks noGrp="1"/>
          </p:cNvSpPr>
          <p:nvPr>
            <p:ph type="title"/>
          </p:nvPr>
        </p:nvSpPr>
        <p:spPr/>
        <p:txBody>
          <a:bodyPr/>
          <a:lstStyle/>
          <a:p>
            <a:r>
              <a:rPr lang="en-US" dirty="0"/>
              <a:t>Linear Regression</a:t>
            </a:r>
            <a:endParaRPr lang="en-IN" dirty="0"/>
          </a:p>
        </p:txBody>
      </p:sp>
      <p:pic>
        <p:nvPicPr>
          <p:cNvPr id="5" name="Content Placeholder 4">
            <a:extLst>
              <a:ext uri="{FF2B5EF4-FFF2-40B4-BE49-F238E27FC236}">
                <a16:creationId xmlns:a16="http://schemas.microsoft.com/office/drawing/2014/main" id="{D21D1B83-2E94-4B7B-8746-23A21EC3DA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488" y="1498339"/>
            <a:ext cx="3741744" cy="3215919"/>
          </a:xfrm>
        </p:spPr>
      </p:pic>
    </p:spTree>
    <p:extLst>
      <p:ext uri="{BB962C8B-B14F-4D97-AF65-F5344CB8AC3E}">
        <p14:creationId xmlns:p14="http://schemas.microsoft.com/office/powerpoint/2010/main" val="300169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C78C-2F04-46B8-884A-0280E6E8ED76}"/>
              </a:ext>
            </a:extLst>
          </p:cNvPr>
          <p:cNvSpPr>
            <a:spLocks noGrp="1"/>
          </p:cNvSpPr>
          <p:nvPr>
            <p:ph type="title"/>
          </p:nvPr>
        </p:nvSpPr>
        <p:spPr/>
        <p:txBody>
          <a:bodyPr/>
          <a:lstStyle/>
          <a:p>
            <a:r>
              <a:rPr lang="en-US" dirty="0"/>
              <a:t>Linear Regression</a:t>
            </a:r>
            <a:endParaRPr lang="en-IN" dirty="0"/>
          </a:p>
        </p:txBody>
      </p:sp>
      <p:pic>
        <p:nvPicPr>
          <p:cNvPr id="7" name="Picture 6">
            <a:extLst>
              <a:ext uri="{FF2B5EF4-FFF2-40B4-BE49-F238E27FC236}">
                <a16:creationId xmlns:a16="http://schemas.microsoft.com/office/drawing/2014/main" id="{E756BB82-E65C-4E1F-8018-32A82FD80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155" y="1602423"/>
            <a:ext cx="3718882" cy="3223539"/>
          </a:xfrm>
          <a:prstGeom prst="rect">
            <a:avLst/>
          </a:prstGeom>
        </p:spPr>
      </p:pic>
      <p:pic>
        <p:nvPicPr>
          <p:cNvPr id="9" name="Picture 8">
            <a:extLst>
              <a:ext uri="{FF2B5EF4-FFF2-40B4-BE49-F238E27FC236}">
                <a16:creationId xmlns:a16="http://schemas.microsoft.com/office/drawing/2014/main" id="{D116E086-4ACA-479D-856C-B0BEAB5F7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750" y="1602423"/>
            <a:ext cx="4160881" cy="2682472"/>
          </a:xfrm>
          <a:prstGeom prst="rect">
            <a:avLst/>
          </a:prstGeom>
        </p:spPr>
      </p:pic>
    </p:spTree>
    <p:extLst>
      <p:ext uri="{BB962C8B-B14F-4D97-AF65-F5344CB8AC3E}">
        <p14:creationId xmlns:p14="http://schemas.microsoft.com/office/powerpoint/2010/main" val="425709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9EC2-7547-4D77-AAF9-8B4C3CA24EC2}"/>
              </a:ext>
            </a:extLst>
          </p:cNvPr>
          <p:cNvSpPr>
            <a:spLocks noGrp="1"/>
          </p:cNvSpPr>
          <p:nvPr>
            <p:ph type="title"/>
          </p:nvPr>
        </p:nvSpPr>
        <p:spPr/>
        <p:txBody>
          <a:bodyPr/>
          <a:lstStyle/>
          <a:p>
            <a:r>
              <a:rPr lang="en-US" dirty="0"/>
              <a:t>Decision Tree and Random Forest</a:t>
            </a:r>
            <a:endParaRPr lang="en-IN" dirty="0"/>
          </a:p>
        </p:txBody>
      </p:sp>
      <p:pic>
        <p:nvPicPr>
          <p:cNvPr id="5" name="Content Placeholder 4">
            <a:extLst>
              <a:ext uri="{FF2B5EF4-FFF2-40B4-BE49-F238E27FC236}">
                <a16:creationId xmlns:a16="http://schemas.microsoft.com/office/drawing/2014/main" id="{148AAFE9-8FAE-4327-808D-4D73604E3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378" y="1817230"/>
            <a:ext cx="3711262" cy="3162574"/>
          </a:xfrm>
        </p:spPr>
      </p:pic>
      <p:pic>
        <p:nvPicPr>
          <p:cNvPr id="7" name="Picture 6">
            <a:extLst>
              <a:ext uri="{FF2B5EF4-FFF2-40B4-BE49-F238E27FC236}">
                <a16:creationId xmlns:a16="http://schemas.microsoft.com/office/drawing/2014/main" id="{8491E148-A5F2-403A-A4D5-AC49AE952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362" y="1817230"/>
            <a:ext cx="3734124" cy="3223539"/>
          </a:xfrm>
          <a:prstGeom prst="rect">
            <a:avLst/>
          </a:prstGeom>
        </p:spPr>
      </p:pic>
    </p:spTree>
    <p:extLst>
      <p:ext uri="{BB962C8B-B14F-4D97-AF65-F5344CB8AC3E}">
        <p14:creationId xmlns:p14="http://schemas.microsoft.com/office/powerpoint/2010/main" val="192749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3BA3-266E-4F79-9CB5-885586F6A201}"/>
              </a:ext>
            </a:extLst>
          </p:cNvPr>
          <p:cNvSpPr>
            <a:spLocks noGrp="1"/>
          </p:cNvSpPr>
          <p:nvPr>
            <p:ph type="title"/>
          </p:nvPr>
        </p:nvSpPr>
        <p:spPr/>
        <p:txBody>
          <a:bodyPr/>
          <a:lstStyle/>
          <a:p>
            <a:r>
              <a:rPr lang="en-US" dirty="0"/>
              <a:t>Light GBM</a:t>
            </a:r>
            <a:endParaRPr lang="en-IN" dirty="0"/>
          </a:p>
        </p:txBody>
      </p:sp>
      <p:pic>
        <p:nvPicPr>
          <p:cNvPr id="5" name="Picture 4">
            <a:extLst>
              <a:ext uri="{FF2B5EF4-FFF2-40B4-BE49-F238E27FC236}">
                <a16:creationId xmlns:a16="http://schemas.microsoft.com/office/drawing/2014/main" id="{7325E93D-7A01-4405-9DB5-600BDBF08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151" y="1691323"/>
            <a:ext cx="6675698" cy="4404742"/>
          </a:xfrm>
          <a:prstGeom prst="rect">
            <a:avLst/>
          </a:prstGeom>
        </p:spPr>
      </p:pic>
    </p:spTree>
    <p:extLst>
      <p:ext uri="{BB962C8B-B14F-4D97-AF65-F5344CB8AC3E}">
        <p14:creationId xmlns:p14="http://schemas.microsoft.com/office/powerpoint/2010/main" val="113134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911D-1161-493B-A958-B4C6E28D76E4}"/>
              </a:ext>
            </a:extLst>
          </p:cNvPr>
          <p:cNvSpPr>
            <a:spLocks noGrp="1"/>
          </p:cNvSpPr>
          <p:nvPr>
            <p:ph type="title"/>
          </p:nvPr>
        </p:nvSpPr>
        <p:spPr/>
        <p:txBody>
          <a:bodyPr/>
          <a:lstStyle/>
          <a:p>
            <a:r>
              <a:rPr lang="en-US" dirty="0"/>
              <a:t>Light GBM – Parameters Tuning</a:t>
            </a:r>
            <a:endParaRPr lang="en-IN" dirty="0"/>
          </a:p>
        </p:txBody>
      </p:sp>
      <p:sp>
        <p:nvSpPr>
          <p:cNvPr id="3" name="Content Placeholder 2">
            <a:extLst>
              <a:ext uri="{FF2B5EF4-FFF2-40B4-BE49-F238E27FC236}">
                <a16:creationId xmlns:a16="http://schemas.microsoft.com/office/drawing/2014/main" id="{7A722C32-6569-4120-9C18-18A36BABAAE8}"/>
              </a:ext>
            </a:extLst>
          </p:cNvPr>
          <p:cNvSpPr>
            <a:spLocks noGrp="1"/>
          </p:cNvSpPr>
          <p:nvPr>
            <p:ph idx="1"/>
          </p:nvPr>
        </p:nvSpPr>
        <p:spPr/>
        <p:txBody>
          <a:bodyPr>
            <a:normAutofit fontScale="77500" lnSpcReduction="20000"/>
          </a:bodyPr>
          <a:lstStyle/>
          <a:p>
            <a:pPr marL="0" indent="0" algn="l">
              <a:buNone/>
            </a:pPr>
            <a:r>
              <a:rPr lang="en-IN" sz="2800" b="0" i="0" u="none" strike="noStrike" baseline="0" dirty="0">
                <a:latin typeface="NimbusRomNo9L-ReguItal"/>
              </a:rPr>
              <a:t>Core parameters: </a:t>
            </a:r>
          </a:p>
          <a:p>
            <a:r>
              <a:rPr lang="en-IN" sz="2800" b="0" i="0" u="none" strike="noStrike" baseline="0" dirty="0">
                <a:latin typeface="NimbusRomNo9L-Regu"/>
              </a:rPr>
              <a:t>boosting: defines the type of algorithm, for my model I have selected default=</a:t>
            </a:r>
            <a:r>
              <a:rPr lang="en-IN" sz="2800" b="0" i="0" u="none" strike="noStrike" baseline="0" dirty="0" err="1">
                <a:latin typeface="NimbusRomNo9L-Regu"/>
              </a:rPr>
              <a:t>gdbt</a:t>
            </a:r>
            <a:r>
              <a:rPr lang="en-IN" sz="2800" b="0" i="0" u="none" strike="noStrike" baseline="0" dirty="0">
                <a:latin typeface="NimbusRomNo9L-Regu"/>
              </a:rPr>
              <a:t> (Gradient boosting)</a:t>
            </a:r>
          </a:p>
          <a:p>
            <a:pPr algn="l"/>
            <a:r>
              <a:rPr lang="en-IN" sz="2800" b="0" i="0" u="none" strike="noStrike" baseline="0" dirty="0">
                <a:latin typeface="NimbusRomNo9L-Regu"/>
              </a:rPr>
              <a:t>learning rate: This is a crucial parameter that can affect final outcome. Generally, GBM starts with it as an initial estimate of learning which gets updated using output of each tree. By setting up this parameter we can control the magnitude of this change. Commonly 0.1, 0.01,0.001 are used.</a:t>
            </a:r>
          </a:p>
          <a:p>
            <a:pPr algn="l"/>
            <a:r>
              <a:rPr lang="en-IN" dirty="0" err="1">
                <a:latin typeface="NimbusRomNo9L-Regu"/>
              </a:rPr>
              <a:t>n</a:t>
            </a:r>
            <a:r>
              <a:rPr lang="en-IN" sz="2800" b="0" i="0" u="none" strike="noStrike" baseline="0" dirty="0" err="1">
                <a:latin typeface="NimbusRomNo9L-Regu"/>
              </a:rPr>
              <a:t>um</a:t>
            </a:r>
            <a:r>
              <a:rPr lang="en-IN" dirty="0" err="1">
                <a:latin typeface="NimbusRomNo9L-Regu"/>
              </a:rPr>
              <a:t>_</a:t>
            </a:r>
            <a:r>
              <a:rPr lang="en-IN" sz="2800" b="0" i="0" u="none" strike="noStrike" baseline="0" dirty="0" err="1">
                <a:latin typeface="NimbusRomNo9L-Regu"/>
              </a:rPr>
              <a:t>leaves</a:t>
            </a:r>
            <a:r>
              <a:rPr lang="en-IN" sz="2800" b="0" i="0" u="none" strike="noStrike" baseline="0" dirty="0">
                <a:latin typeface="NimbusRomNo9L-Regu"/>
              </a:rPr>
              <a:t>: this is total number of leaves in full tree. By default is </a:t>
            </a:r>
            <a:r>
              <a:rPr lang="en-IN" sz="2800" b="0" i="0" u="none" strike="noStrike" baseline="0" dirty="0" err="1">
                <a:latin typeface="NimbusRomNo9L-Regu"/>
              </a:rPr>
              <a:t>is</a:t>
            </a:r>
            <a:r>
              <a:rPr lang="en-IN" sz="2800" b="0" i="0" u="none" strike="noStrike" baseline="0" dirty="0">
                <a:latin typeface="NimbusRomNo9L-Regu"/>
              </a:rPr>
              <a:t> set to 31 but as for my work</a:t>
            </a:r>
          </a:p>
          <a:p>
            <a:pPr algn="l"/>
            <a:r>
              <a:rPr lang="en-IN" sz="2800" b="0" i="0" u="none" strike="noStrike" baseline="0" dirty="0">
                <a:latin typeface="NimbusRomNo9L-Regu"/>
              </a:rPr>
              <a:t>objective: used ’binary’ as this is classification problem</a:t>
            </a:r>
          </a:p>
          <a:p>
            <a:pPr algn="l"/>
            <a:r>
              <a:rPr lang="en-IN" sz="2800" b="0" i="0" u="none" strike="noStrike" baseline="0" dirty="0">
                <a:latin typeface="NimbusRomNo9L-Regu"/>
              </a:rPr>
              <a:t>metric: ’</a:t>
            </a:r>
            <a:r>
              <a:rPr lang="en-IN" sz="2800" b="0" i="0" u="none" strike="noStrike" baseline="0" dirty="0" err="1">
                <a:latin typeface="NimbusRomNo9L-Regu"/>
              </a:rPr>
              <a:t>auc</a:t>
            </a:r>
            <a:r>
              <a:rPr lang="en-IN" sz="2800" b="0" i="0" u="none" strike="noStrike" baseline="0" dirty="0">
                <a:latin typeface="NimbusRomNo9L-Regu"/>
              </a:rPr>
              <a:t>’ as we need roc </a:t>
            </a:r>
            <a:r>
              <a:rPr lang="en-IN" sz="2800" b="0" i="0" u="none" strike="noStrike" baseline="0" dirty="0" err="1">
                <a:latin typeface="NimbusRomNo9L-Regu"/>
              </a:rPr>
              <a:t>auc</a:t>
            </a:r>
            <a:r>
              <a:rPr lang="en-IN" sz="2800" b="0" i="0" u="none" strike="noStrike" baseline="0" dirty="0">
                <a:latin typeface="NimbusRomNo9L-Regu"/>
              </a:rPr>
              <a:t> score.</a:t>
            </a:r>
            <a:endParaRPr lang="en-IN" dirty="0"/>
          </a:p>
          <a:p>
            <a:endParaRPr lang="en-IN" dirty="0"/>
          </a:p>
        </p:txBody>
      </p:sp>
    </p:spTree>
    <p:extLst>
      <p:ext uri="{BB962C8B-B14F-4D97-AF65-F5344CB8AC3E}">
        <p14:creationId xmlns:p14="http://schemas.microsoft.com/office/powerpoint/2010/main" val="153736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911D-1161-493B-A958-B4C6E28D76E4}"/>
              </a:ext>
            </a:extLst>
          </p:cNvPr>
          <p:cNvSpPr>
            <a:spLocks noGrp="1"/>
          </p:cNvSpPr>
          <p:nvPr>
            <p:ph type="title"/>
          </p:nvPr>
        </p:nvSpPr>
        <p:spPr/>
        <p:txBody>
          <a:bodyPr/>
          <a:lstStyle/>
          <a:p>
            <a:r>
              <a:rPr lang="en-US" dirty="0"/>
              <a:t>Light GBM – Parameters Tuning</a:t>
            </a:r>
            <a:endParaRPr lang="en-IN" dirty="0"/>
          </a:p>
        </p:txBody>
      </p:sp>
      <p:sp>
        <p:nvSpPr>
          <p:cNvPr id="3" name="Content Placeholder 2">
            <a:extLst>
              <a:ext uri="{FF2B5EF4-FFF2-40B4-BE49-F238E27FC236}">
                <a16:creationId xmlns:a16="http://schemas.microsoft.com/office/drawing/2014/main" id="{7A722C32-6569-4120-9C18-18A36BABAAE8}"/>
              </a:ext>
            </a:extLst>
          </p:cNvPr>
          <p:cNvSpPr>
            <a:spLocks noGrp="1"/>
          </p:cNvSpPr>
          <p:nvPr>
            <p:ph idx="1"/>
          </p:nvPr>
        </p:nvSpPr>
        <p:spPr/>
        <p:txBody>
          <a:bodyPr>
            <a:normAutofit fontScale="92500" lnSpcReduction="10000"/>
          </a:bodyPr>
          <a:lstStyle/>
          <a:p>
            <a:pPr marL="0" indent="0" algn="l">
              <a:buNone/>
            </a:pPr>
            <a:r>
              <a:rPr lang="en-IN" sz="2000" b="0" i="0" u="none" strike="noStrike" baseline="0" dirty="0">
                <a:latin typeface="NimbusRomNo9L-ReguItal"/>
              </a:rPr>
              <a:t>Control Parameters: </a:t>
            </a:r>
          </a:p>
          <a:p>
            <a:r>
              <a:rPr lang="en-IN" sz="2000" b="0" i="0" u="none" strike="noStrike" baseline="0" dirty="0">
                <a:latin typeface="NimbusRomNo9L-Regu"/>
              </a:rPr>
              <a:t>max-depth: it dictates the maximum depth of the tree and generally used to deal with overfitting for small data. Default value is -1 which means no limit.</a:t>
            </a:r>
          </a:p>
          <a:p>
            <a:pPr algn="l"/>
            <a:r>
              <a:rPr lang="en-IN" sz="2000" b="0" i="0" u="none" strike="noStrike" baseline="0" dirty="0">
                <a:latin typeface="NimbusRomNo9L-Regu"/>
              </a:rPr>
              <a:t>feature fraction: Typically ranges from 0 to 1 and it means the percent fraction that Light GBM will select randomly in each iteration for construction of tree. As, for this work, I have used 0.85 means 85% of parameters will be selected randomly. I have used near to 1 value to speed up the training time.</a:t>
            </a:r>
          </a:p>
          <a:p>
            <a:pPr algn="l"/>
            <a:r>
              <a:rPr lang="en-IN" sz="2000" b="0" i="0" u="none" strike="noStrike" baseline="0" dirty="0">
                <a:latin typeface="NimbusRomNo9L-Regu"/>
              </a:rPr>
              <a:t>bagging fraction: default=1.0 just like feature fraction, this parameter specifies the fraction of data to be utilized at each iteration. Purpose of this parameter is to fasten up the training time and avoid overfitting.</a:t>
            </a:r>
          </a:p>
          <a:p>
            <a:pPr algn="l"/>
            <a:r>
              <a:rPr lang="en-IN" sz="2000" b="0" i="0" u="none" strike="noStrike" baseline="0" dirty="0">
                <a:latin typeface="NimbusRomNo9L-Regu"/>
              </a:rPr>
              <a:t>early stopping round: This is really useful parameter as it helps to speed up the analysis. If one metric of one validation data is not able to improve from last iteration then the model will stop training. So, excessive iterations can be avoided.</a:t>
            </a:r>
            <a:endParaRPr lang="en-IN" sz="3200" dirty="0"/>
          </a:p>
        </p:txBody>
      </p:sp>
    </p:spTree>
    <p:extLst>
      <p:ext uri="{BB962C8B-B14F-4D97-AF65-F5344CB8AC3E}">
        <p14:creationId xmlns:p14="http://schemas.microsoft.com/office/powerpoint/2010/main" val="1752393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911D-1161-493B-A958-B4C6E28D76E4}"/>
              </a:ext>
            </a:extLst>
          </p:cNvPr>
          <p:cNvSpPr>
            <a:spLocks noGrp="1"/>
          </p:cNvSpPr>
          <p:nvPr>
            <p:ph type="title"/>
          </p:nvPr>
        </p:nvSpPr>
        <p:spPr/>
        <p:txBody>
          <a:bodyPr/>
          <a:lstStyle/>
          <a:p>
            <a:r>
              <a:rPr lang="en-US" dirty="0"/>
              <a:t>Light GBM – Performance – Trial 1</a:t>
            </a:r>
            <a:endParaRPr lang="en-IN" dirty="0"/>
          </a:p>
        </p:txBody>
      </p:sp>
      <p:sp>
        <p:nvSpPr>
          <p:cNvPr id="3" name="TextBox 2">
            <a:extLst>
              <a:ext uri="{FF2B5EF4-FFF2-40B4-BE49-F238E27FC236}">
                <a16:creationId xmlns:a16="http://schemas.microsoft.com/office/drawing/2014/main" id="{71ED51D0-F62E-465E-8712-4E9C0CABD29F}"/>
              </a:ext>
            </a:extLst>
          </p:cNvPr>
          <p:cNvSpPr txBox="1"/>
          <p:nvPr/>
        </p:nvSpPr>
        <p:spPr>
          <a:xfrm>
            <a:off x="5141748" y="1691323"/>
            <a:ext cx="4829452" cy="3416320"/>
          </a:xfrm>
          <a:prstGeom prst="rect">
            <a:avLst/>
          </a:prstGeom>
          <a:noFill/>
        </p:spPr>
        <p:txBody>
          <a:bodyPr wrap="square" rtlCol="0">
            <a:spAutoFit/>
          </a:bodyPr>
          <a:lstStyle/>
          <a:p>
            <a:r>
              <a:rPr lang="en-IN" b="0" dirty="0">
                <a:solidFill>
                  <a:schemeClr val="bg1"/>
                </a:solidFill>
                <a:effectLst/>
                <a:latin typeface="Consolas" panose="020B0609020204030204" pitchFamily="49" charset="0"/>
              </a:rPr>
              <a:t>params=</a:t>
            </a:r>
          </a:p>
          <a:p>
            <a:r>
              <a:rPr lang="en-IN" b="0" dirty="0">
                <a:solidFill>
                  <a:schemeClr val="bg1"/>
                </a:solidFill>
                <a:effectLst/>
                <a:latin typeface="Consolas" panose="020B0609020204030204" pitchFamily="49" charset="0"/>
              </a:rPr>
              <a:t>{'</a:t>
            </a:r>
            <a:r>
              <a:rPr lang="en-IN" b="0" dirty="0" err="1">
                <a:solidFill>
                  <a:schemeClr val="bg1"/>
                </a:solidFill>
                <a:effectLst/>
                <a:latin typeface="Consolas" panose="020B0609020204030204" pitchFamily="49" charset="0"/>
              </a:rPr>
              <a:t>learning_rate</a:t>
            </a:r>
            <a:r>
              <a:rPr lang="en-IN" b="0" dirty="0">
                <a:solidFill>
                  <a:schemeClr val="bg1"/>
                </a:solidFill>
                <a:effectLst/>
                <a:latin typeface="Consolas" panose="020B0609020204030204" pitchFamily="49" charset="0"/>
              </a:rPr>
              <a:t>': 0.01,</a:t>
            </a:r>
          </a:p>
          <a:p>
            <a:r>
              <a:rPr lang="en-IN" b="0" dirty="0">
                <a:solidFill>
                  <a:schemeClr val="bg1"/>
                </a:solidFill>
                <a:effectLst/>
                <a:latin typeface="Consolas" panose="020B0609020204030204" pitchFamily="49" charset="0"/>
              </a:rPr>
              <a:t>  'objective': 'binary',</a:t>
            </a:r>
          </a:p>
          <a:p>
            <a:r>
              <a:rPr lang="en-IN" b="0" dirty="0">
                <a:solidFill>
                  <a:schemeClr val="bg1"/>
                </a:solidFill>
                <a:effectLst/>
                <a:latin typeface="Consolas" panose="020B0609020204030204" pitchFamily="49" charset="0"/>
              </a:rPr>
              <a:t>  'metric': '</a:t>
            </a:r>
            <a:r>
              <a:rPr lang="en-IN" b="0" dirty="0" err="1">
                <a:solidFill>
                  <a:schemeClr val="bg1"/>
                </a:solidFill>
                <a:effectLst/>
                <a:latin typeface="Consolas" panose="020B0609020204030204" pitchFamily="49" charset="0"/>
              </a:rPr>
              <a:t>auc</a:t>
            </a:r>
            <a:r>
              <a:rPr lang="en-IN" b="0" dirty="0">
                <a:solidFill>
                  <a:schemeClr val="bg1"/>
                </a:solidFill>
                <a:effectLst/>
                <a:latin typeface="Consolas" panose="020B0609020204030204" pitchFamily="49" charset="0"/>
              </a:rPr>
              <a:t>',</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num_threads</a:t>
            </a:r>
            <a:r>
              <a:rPr lang="en-IN" b="0" dirty="0">
                <a:solidFill>
                  <a:schemeClr val="bg1"/>
                </a:solidFill>
                <a:effectLst/>
                <a:latin typeface="Consolas" panose="020B0609020204030204" pitchFamily="49" charset="0"/>
              </a:rPr>
              <a:t>': -1,</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num_leaves</a:t>
            </a:r>
            <a:r>
              <a:rPr lang="en-IN" b="0" dirty="0">
                <a:solidFill>
                  <a:schemeClr val="bg1"/>
                </a:solidFill>
                <a:effectLst/>
                <a:latin typeface="Consolas" panose="020B0609020204030204" pitchFamily="49" charset="0"/>
              </a:rPr>
              <a:t>': 200,</a:t>
            </a:r>
          </a:p>
          <a:p>
            <a:r>
              <a:rPr lang="en-IN" b="0" dirty="0">
                <a:solidFill>
                  <a:schemeClr val="bg1"/>
                </a:solidFill>
                <a:effectLst/>
                <a:latin typeface="Consolas" panose="020B0609020204030204" pitchFamily="49" charset="0"/>
              </a:rPr>
              <a:t>  'verbose': 100,</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random_state</a:t>
            </a:r>
            <a:r>
              <a:rPr lang="en-IN" b="0" dirty="0">
                <a:solidFill>
                  <a:schemeClr val="bg1"/>
                </a:solidFill>
                <a:effectLst/>
                <a:latin typeface="Consolas" panose="020B0609020204030204" pitchFamily="49" charset="0"/>
              </a:rPr>
              <a:t>': 42,</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bagging_fraction</a:t>
            </a:r>
            <a:r>
              <a:rPr lang="en-IN" b="0" dirty="0">
                <a:solidFill>
                  <a:schemeClr val="bg1"/>
                </a:solidFill>
                <a:effectLst/>
                <a:latin typeface="Consolas" panose="020B0609020204030204" pitchFamily="49" charset="0"/>
              </a:rPr>
              <a:t>': 0.8,</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feature_fraction</a:t>
            </a:r>
            <a:r>
              <a:rPr lang="en-IN" b="0" dirty="0">
                <a:solidFill>
                  <a:schemeClr val="bg1"/>
                </a:solidFill>
                <a:effectLst/>
                <a:latin typeface="Consolas" panose="020B0609020204030204" pitchFamily="49" charset="0"/>
              </a:rPr>
              <a:t>': 0.85}</a:t>
            </a:r>
          </a:p>
          <a:p>
            <a:r>
              <a:rPr lang="en-IN" dirty="0" err="1">
                <a:solidFill>
                  <a:schemeClr val="bg1"/>
                </a:solidFill>
                <a:latin typeface="Consolas" panose="020B0609020204030204" pitchFamily="49" charset="0"/>
              </a:rPr>
              <a:t>N_estimators</a:t>
            </a:r>
            <a:r>
              <a:rPr lang="en-IN" dirty="0">
                <a:solidFill>
                  <a:schemeClr val="bg1"/>
                </a:solidFill>
                <a:latin typeface="Consolas" panose="020B0609020204030204" pitchFamily="49" charset="0"/>
              </a:rPr>
              <a:t> = 1000</a:t>
            </a:r>
            <a:endParaRPr lang="en-IN" b="0" dirty="0">
              <a:solidFill>
                <a:schemeClr val="bg1"/>
              </a:solidFill>
              <a:effectLst/>
              <a:latin typeface="Consolas" panose="020B0609020204030204" pitchFamily="49" charset="0"/>
            </a:endParaRPr>
          </a:p>
          <a:p>
            <a:endParaRPr lang="en-IN" dirty="0"/>
          </a:p>
        </p:txBody>
      </p:sp>
      <p:pic>
        <p:nvPicPr>
          <p:cNvPr id="5" name="Picture 4">
            <a:extLst>
              <a:ext uri="{FF2B5EF4-FFF2-40B4-BE49-F238E27FC236}">
                <a16:creationId xmlns:a16="http://schemas.microsoft.com/office/drawing/2014/main" id="{B133E15F-18A2-4957-A6CE-2B35FD96C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02987"/>
            <a:ext cx="3673158" cy="3101609"/>
          </a:xfrm>
          <a:prstGeom prst="rect">
            <a:avLst/>
          </a:prstGeom>
        </p:spPr>
      </p:pic>
      <p:sp>
        <p:nvSpPr>
          <p:cNvPr id="6" name="TextBox 5">
            <a:extLst>
              <a:ext uri="{FF2B5EF4-FFF2-40B4-BE49-F238E27FC236}">
                <a16:creationId xmlns:a16="http://schemas.microsoft.com/office/drawing/2014/main" id="{45CFF114-3913-4BF5-A56E-7EA42B60B5CD}"/>
              </a:ext>
            </a:extLst>
          </p:cNvPr>
          <p:cNvSpPr txBox="1"/>
          <p:nvPr/>
        </p:nvSpPr>
        <p:spPr>
          <a:xfrm>
            <a:off x="838199" y="5255013"/>
            <a:ext cx="3673157" cy="369332"/>
          </a:xfrm>
          <a:prstGeom prst="rect">
            <a:avLst/>
          </a:prstGeom>
          <a:noFill/>
        </p:spPr>
        <p:txBody>
          <a:bodyPr wrap="square" rtlCol="0">
            <a:spAutoFit/>
          </a:bodyPr>
          <a:lstStyle/>
          <a:p>
            <a:r>
              <a:rPr lang="en-US" dirty="0">
                <a:solidFill>
                  <a:schemeClr val="bg1"/>
                </a:solidFill>
              </a:rPr>
              <a:t>Training Time : 725 Seconds</a:t>
            </a:r>
            <a:endParaRPr lang="en-IN" dirty="0">
              <a:solidFill>
                <a:schemeClr val="bg1"/>
              </a:solidFill>
            </a:endParaRPr>
          </a:p>
        </p:txBody>
      </p:sp>
      <p:sp>
        <p:nvSpPr>
          <p:cNvPr id="10" name="TextBox 9">
            <a:extLst>
              <a:ext uri="{FF2B5EF4-FFF2-40B4-BE49-F238E27FC236}">
                <a16:creationId xmlns:a16="http://schemas.microsoft.com/office/drawing/2014/main" id="{EEAA2F4A-B1CF-44EE-93F5-E4A1ACE92073}"/>
              </a:ext>
            </a:extLst>
          </p:cNvPr>
          <p:cNvSpPr txBox="1"/>
          <p:nvPr/>
        </p:nvSpPr>
        <p:spPr>
          <a:xfrm>
            <a:off x="838198" y="5805430"/>
            <a:ext cx="3673157" cy="369332"/>
          </a:xfrm>
          <a:prstGeom prst="rect">
            <a:avLst/>
          </a:prstGeom>
          <a:noFill/>
        </p:spPr>
        <p:txBody>
          <a:bodyPr wrap="square" rtlCol="0">
            <a:spAutoFit/>
          </a:bodyPr>
          <a:lstStyle/>
          <a:p>
            <a:r>
              <a:rPr lang="en-US" dirty="0" err="1">
                <a:solidFill>
                  <a:schemeClr val="bg1"/>
                </a:solidFill>
              </a:rPr>
              <a:t>ROC_AUC_Score</a:t>
            </a:r>
            <a:r>
              <a:rPr lang="en-US" dirty="0">
                <a:solidFill>
                  <a:schemeClr val="bg1"/>
                </a:solidFill>
              </a:rPr>
              <a:t> : 78%</a:t>
            </a:r>
            <a:endParaRPr lang="en-IN" dirty="0">
              <a:solidFill>
                <a:schemeClr val="bg1"/>
              </a:solidFill>
            </a:endParaRPr>
          </a:p>
        </p:txBody>
      </p:sp>
    </p:spTree>
    <p:extLst>
      <p:ext uri="{BB962C8B-B14F-4D97-AF65-F5344CB8AC3E}">
        <p14:creationId xmlns:p14="http://schemas.microsoft.com/office/powerpoint/2010/main" val="2651361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911D-1161-493B-A958-B4C6E28D76E4}"/>
              </a:ext>
            </a:extLst>
          </p:cNvPr>
          <p:cNvSpPr>
            <a:spLocks noGrp="1"/>
          </p:cNvSpPr>
          <p:nvPr>
            <p:ph type="title"/>
          </p:nvPr>
        </p:nvSpPr>
        <p:spPr/>
        <p:txBody>
          <a:bodyPr/>
          <a:lstStyle/>
          <a:p>
            <a:r>
              <a:rPr lang="en-US" dirty="0"/>
              <a:t>Light GBM – Performance – Trial 2</a:t>
            </a:r>
            <a:endParaRPr lang="en-IN" dirty="0"/>
          </a:p>
        </p:txBody>
      </p:sp>
      <p:pic>
        <p:nvPicPr>
          <p:cNvPr id="9" name="Picture 8">
            <a:extLst>
              <a:ext uri="{FF2B5EF4-FFF2-40B4-BE49-F238E27FC236}">
                <a16:creationId xmlns:a16="http://schemas.microsoft.com/office/drawing/2014/main" id="{5CF175E0-7D5E-4050-A320-FFEF7ED86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87" y="1691323"/>
            <a:ext cx="3703641" cy="3215919"/>
          </a:xfrm>
          <a:prstGeom prst="rect">
            <a:avLst/>
          </a:prstGeom>
        </p:spPr>
      </p:pic>
      <p:sp>
        <p:nvSpPr>
          <p:cNvPr id="3" name="TextBox 2">
            <a:extLst>
              <a:ext uri="{FF2B5EF4-FFF2-40B4-BE49-F238E27FC236}">
                <a16:creationId xmlns:a16="http://schemas.microsoft.com/office/drawing/2014/main" id="{71ED51D0-F62E-465E-8712-4E9C0CABD29F}"/>
              </a:ext>
            </a:extLst>
          </p:cNvPr>
          <p:cNvSpPr txBox="1"/>
          <p:nvPr/>
        </p:nvSpPr>
        <p:spPr>
          <a:xfrm>
            <a:off x="5141748" y="1691323"/>
            <a:ext cx="4829452" cy="3416320"/>
          </a:xfrm>
          <a:prstGeom prst="rect">
            <a:avLst/>
          </a:prstGeom>
          <a:noFill/>
        </p:spPr>
        <p:txBody>
          <a:bodyPr wrap="square" rtlCol="0">
            <a:spAutoFit/>
          </a:bodyPr>
          <a:lstStyle/>
          <a:p>
            <a:r>
              <a:rPr lang="en-IN" b="0" dirty="0">
                <a:solidFill>
                  <a:schemeClr val="bg1"/>
                </a:solidFill>
                <a:effectLst/>
                <a:latin typeface="Consolas" panose="020B0609020204030204" pitchFamily="49" charset="0"/>
              </a:rPr>
              <a:t>params=</a:t>
            </a:r>
          </a:p>
          <a:p>
            <a:r>
              <a:rPr lang="en-IN" b="0" dirty="0">
                <a:solidFill>
                  <a:schemeClr val="bg1"/>
                </a:solidFill>
                <a:effectLst/>
                <a:latin typeface="Consolas" panose="020B0609020204030204" pitchFamily="49" charset="0"/>
              </a:rPr>
              <a:t>{'</a:t>
            </a:r>
            <a:r>
              <a:rPr lang="en-IN" b="0" dirty="0" err="1">
                <a:solidFill>
                  <a:schemeClr val="bg1"/>
                </a:solidFill>
                <a:effectLst/>
                <a:latin typeface="Consolas" panose="020B0609020204030204" pitchFamily="49" charset="0"/>
              </a:rPr>
              <a:t>learning_rate</a:t>
            </a:r>
            <a:r>
              <a:rPr lang="en-IN" b="0" dirty="0">
                <a:solidFill>
                  <a:schemeClr val="bg1"/>
                </a:solidFill>
                <a:effectLst/>
                <a:latin typeface="Consolas" panose="020B0609020204030204" pitchFamily="49" charset="0"/>
              </a:rPr>
              <a:t>': 0.03,</a:t>
            </a:r>
          </a:p>
          <a:p>
            <a:r>
              <a:rPr lang="en-IN" b="0" dirty="0">
                <a:solidFill>
                  <a:schemeClr val="bg1"/>
                </a:solidFill>
                <a:effectLst/>
                <a:latin typeface="Consolas" panose="020B0609020204030204" pitchFamily="49" charset="0"/>
              </a:rPr>
              <a:t>  'objective': 'binary',</a:t>
            </a:r>
          </a:p>
          <a:p>
            <a:r>
              <a:rPr lang="en-IN" b="0" dirty="0">
                <a:solidFill>
                  <a:schemeClr val="bg1"/>
                </a:solidFill>
                <a:effectLst/>
                <a:latin typeface="Consolas" panose="020B0609020204030204" pitchFamily="49" charset="0"/>
              </a:rPr>
              <a:t>  'metric': '</a:t>
            </a:r>
            <a:r>
              <a:rPr lang="en-IN" b="0" dirty="0" err="1">
                <a:solidFill>
                  <a:schemeClr val="bg1"/>
                </a:solidFill>
                <a:effectLst/>
                <a:latin typeface="Consolas" panose="020B0609020204030204" pitchFamily="49" charset="0"/>
              </a:rPr>
              <a:t>auc</a:t>
            </a:r>
            <a:r>
              <a:rPr lang="en-IN" b="0" dirty="0">
                <a:solidFill>
                  <a:schemeClr val="bg1"/>
                </a:solidFill>
                <a:effectLst/>
                <a:latin typeface="Consolas" panose="020B0609020204030204" pitchFamily="49" charset="0"/>
              </a:rPr>
              <a:t>',</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num_threads</a:t>
            </a:r>
            <a:r>
              <a:rPr lang="en-IN" b="0" dirty="0">
                <a:solidFill>
                  <a:schemeClr val="bg1"/>
                </a:solidFill>
                <a:effectLst/>
                <a:latin typeface="Consolas" panose="020B0609020204030204" pitchFamily="49" charset="0"/>
              </a:rPr>
              <a:t>': -1,</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num_leaves</a:t>
            </a:r>
            <a:r>
              <a:rPr lang="en-IN" b="0" dirty="0">
                <a:solidFill>
                  <a:schemeClr val="bg1"/>
                </a:solidFill>
                <a:effectLst/>
                <a:latin typeface="Consolas" panose="020B0609020204030204" pitchFamily="49" charset="0"/>
              </a:rPr>
              <a:t>': 256,</a:t>
            </a:r>
          </a:p>
          <a:p>
            <a:r>
              <a:rPr lang="en-IN" b="0" dirty="0">
                <a:solidFill>
                  <a:schemeClr val="bg1"/>
                </a:solidFill>
                <a:effectLst/>
                <a:latin typeface="Consolas" panose="020B0609020204030204" pitchFamily="49" charset="0"/>
              </a:rPr>
              <a:t>  'verbose': 400,</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random_state</a:t>
            </a:r>
            <a:r>
              <a:rPr lang="en-IN" b="0" dirty="0">
                <a:solidFill>
                  <a:schemeClr val="bg1"/>
                </a:solidFill>
                <a:effectLst/>
                <a:latin typeface="Consolas" panose="020B0609020204030204" pitchFamily="49" charset="0"/>
              </a:rPr>
              <a:t>': 42,</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bagging_fraction</a:t>
            </a:r>
            <a:r>
              <a:rPr lang="en-IN" b="0" dirty="0">
                <a:solidFill>
                  <a:schemeClr val="bg1"/>
                </a:solidFill>
                <a:effectLst/>
                <a:latin typeface="Consolas" panose="020B0609020204030204" pitchFamily="49" charset="0"/>
              </a:rPr>
              <a:t>': 0.7,</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feature_fraction</a:t>
            </a:r>
            <a:r>
              <a:rPr lang="en-IN" b="0" dirty="0">
                <a:solidFill>
                  <a:schemeClr val="bg1"/>
                </a:solidFill>
                <a:effectLst/>
                <a:latin typeface="Consolas" panose="020B0609020204030204" pitchFamily="49" charset="0"/>
              </a:rPr>
              <a:t>': 0.85}</a:t>
            </a:r>
          </a:p>
          <a:p>
            <a:r>
              <a:rPr lang="en-IN" dirty="0" err="1">
                <a:solidFill>
                  <a:schemeClr val="bg1"/>
                </a:solidFill>
                <a:latin typeface="Consolas" panose="020B0609020204030204" pitchFamily="49" charset="0"/>
              </a:rPr>
              <a:t>N_estimators</a:t>
            </a:r>
            <a:r>
              <a:rPr lang="en-IN" dirty="0">
                <a:solidFill>
                  <a:schemeClr val="bg1"/>
                </a:solidFill>
                <a:latin typeface="Consolas" panose="020B0609020204030204" pitchFamily="49" charset="0"/>
              </a:rPr>
              <a:t> = 2000</a:t>
            </a:r>
            <a:endParaRPr lang="en-IN" b="0" dirty="0">
              <a:solidFill>
                <a:schemeClr val="bg1"/>
              </a:solidFill>
              <a:effectLst/>
              <a:latin typeface="Consolas" panose="020B0609020204030204" pitchFamily="49" charset="0"/>
            </a:endParaRPr>
          </a:p>
          <a:p>
            <a:endParaRPr lang="en-IN" dirty="0"/>
          </a:p>
        </p:txBody>
      </p:sp>
      <p:sp>
        <p:nvSpPr>
          <p:cNvPr id="5" name="TextBox 4">
            <a:extLst>
              <a:ext uri="{FF2B5EF4-FFF2-40B4-BE49-F238E27FC236}">
                <a16:creationId xmlns:a16="http://schemas.microsoft.com/office/drawing/2014/main" id="{EF55C6F6-4853-4B94-8CDE-7C3D135272C5}"/>
              </a:ext>
            </a:extLst>
          </p:cNvPr>
          <p:cNvSpPr txBox="1"/>
          <p:nvPr/>
        </p:nvSpPr>
        <p:spPr>
          <a:xfrm>
            <a:off x="838199" y="5255013"/>
            <a:ext cx="3673157" cy="369332"/>
          </a:xfrm>
          <a:prstGeom prst="rect">
            <a:avLst/>
          </a:prstGeom>
          <a:noFill/>
        </p:spPr>
        <p:txBody>
          <a:bodyPr wrap="square" rtlCol="0">
            <a:spAutoFit/>
          </a:bodyPr>
          <a:lstStyle/>
          <a:p>
            <a:r>
              <a:rPr lang="en-US" dirty="0">
                <a:solidFill>
                  <a:schemeClr val="bg1"/>
                </a:solidFill>
              </a:rPr>
              <a:t>Training Time : 1262 Seconds</a:t>
            </a:r>
            <a:endParaRPr lang="en-IN" dirty="0">
              <a:solidFill>
                <a:schemeClr val="bg1"/>
              </a:solidFill>
            </a:endParaRPr>
          </a:p>
        </p:txBody>
      </p:sp>
      <p:sp>
        <p:nvSpPr>
          <p:cNvPr id="6" name="TextBox 5">
            <a:extLst>
              <a:ext uri="{FF2B5EF4-FFF2-40B4-BE49-F238E27FC236}">
                <a16:creationId xmlns:a16="http://schemas.microsoft.com/office/drawing/2014/main" id="{341AF946-11F3-482F-A1AA-F428084D378C}"/>
              </a:ext>
            </a:extLst>
          </p:cNvPr>
          <p:cNvSpPr txBox="1"/>
          <p:nvPr/>
        </p:nvSpPr>
        <p:spPr>
          <a:xfrm>
            <a:off x="838198" y="5863473"/>
            <a:ext cx="3673157" cy="369332"/>
          </a:xfrm>
          <a:prstGeom prst="rect">
            <a:avLst/>
          </a:prstGeom>
          <a:noFill/>
        </p:spPr>
        <p:txBody>
          <a:bodyPr wrap="square" rtlCol="0">
            <a:spAutoFit/>
          </a:bodyPr>
          <a:lstStyle/>
          <a:p>
            <a:r>
              <a:rPr lang="en-US" dirty="0" err="1">
                <a:solidFill>
                  <a:schemeClr val="bg1"/>
                </a:solidFill>
              </a:rPr>
              <a:t>ROC_AUC_Score</a:t>
            </a:r>
            <a:r>
              <a:rPr lang="en-US" dirty="0">
                <a:solidFill>
                  <a:schemeClr val="bg1"/>
                </a:solidFill>
              </a:rPr>
              <a:t> : 84%</a:t>
            </a:r>
            <a:endParaRPr lang="en-IN" dirty="0">
              <a:solidFill>
                <a:schemeClr val="bg1"/>
              </a:solidFill>
            </a:endParaRPr>
          </a:p>
        </p:txBody>
      </p:sp>
    </p:spTree>
    <p:extLst>
      <p:ext uri="{BB962C8B-B14F-4D97-AF65-F5344CB8AC3E}">
        <p14:creationId xmlns:p14="http://schemas.microsoft.com/office/powerpoint/2010/main" val="877594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911D-1161-493B-A958-B4C6E28D76E4}"/>
              </a:ext>
            </a:extLst>
          </p:cNvPr>
          <p:cNvSpPr>
            <a:spLocks noGrp="1"/>
          </p:cNvSpPr>
          <p:nvPr>
            <p:ph type="title"/>
          </p:nvPr>
        </p:nvSpPr>
        <p:spPr/>
        <p:txBody>
          <a:bodyPr/>
          <a:lstStyle/>
          <a:p>
            <a:r>
              <a:rPr lang="en-US" dirty="0"/>
              <a:t>Light GBM – Performance – Trial 3</a:t>
            </a:r>
            <a:endParaRPr lang="en-IN" dirty="0"/>
          </a:p>
        </p:txBody>
      </p:sp>
      <p:pic>
        <p:nvPicPr>
          <p:cNvPr id="9" name="Picture 8">
            <a:extLst>
              <a:ext uri="{FF2B5EF4-FFF2-40B4-BE49-F238E27FC236}">
                <a16:creationId xmlns:a16="http://schemas.microsoft.com/office/drawing/2014/main" id="{5CF175E0-7D5E-4050-A320-FFEF7ED86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87" y="1691323"/>
            <a:ext cx="3703641" cy="3215919"/>
          </a:xfrm>
          <a:prstGeom prst="rect">
            <a:avLst/>
          </a:prstGeom>
        </p:spPr>
      </p:pic>
      <p:sp>
        <p:nvSpPr>
          <p:cNvPr id="3" name="TextBox 2">
            <a:extLst>
              <a:ext uri="{FF2B5EF4-FFF2-40B4-BE49-F238E27FC236}">
                <a16:creationId xmlns:a16="http://schemas.microsoft.com/office/drawing/2014/main" id="{71ED51D0-F62E-465E-8712-4E9C0CABD29F}"/>
              </a:ext>
            </a:extLst>
          </p:cNvPr>
          <p:cNvSpPr txBox="1"/>
          <p:nvPr/>
        </p:nvSpPr>
        <p:spPr>
          <a:xfrm>
            <a:off x="5149047" y="1691323"/>
            <a:ext cx="4829452" cy="3416320"/>
          </a:xfrm>
          <a:prstGeom prst="rect">
            <a:avLst/>
          </a:prstGeom>
          <a:noFill/>
        </p:spPr>
        <p:txBody>
          <a:bodyPr wrap="square" rtlCol="0">
            <a:spAutoFit/>
          </a:bodyPr>
          <a:lstStyle/>
          <a:p>
            <a:r>
              <a:rPr lang="en-IN" b="0" dirty="0">
                <a:solidFill>
                  <a:schemeClr val="bg1"/>
                </a:solidFill>
                <a:effectLst/>
                <a:latin typeface="Consolas" panose="020B0609020204030204" pitchFamily="49" charset="0"/>
              </a:rPr>
              <a:t>params=</a:t>
            </a:r>
          </a:p>
          <a:p>
            <a:r>
              <a:rPr lang="en-IN" b="0" dirty="0">
                <a:solidFill>
                  <a:schemeClr val="bg1"/>
                </a:solidFill>
                <a:effectLst/>
                <a:latin typeface="Consolas" panose="020B0609020204030204" pitchFamily="49" charset="0"/>
              </a:rPr>
              <a:t>{'</a:t>
            </a:r>
            <a:r>
              <a:rPr lang="en-IN" b="0" dirty="0" err="1">
                <a:solidFill>
                  <a:schemeClr val="bg1"/>
                </a:solidFill>
                <a:effectLst/>
                <a:latin typeface="Consolas" panose="020B0609020204030204" pitchFamily="49" charset="0"/>
              </a:rPr>
              <a:t>learning_rate</a:t>
            </a:r>
            <a:r>
              <a:rPr lang="en-IN" b="0" dirty="0">
                <a:solidFill>
                  <a:schemeClr val="bg1"/>
                </a:solidFill>
                <a:effectLst/>
                <a:latin typeface="Consolas" panose="020B0609020204030204" pitchFamily="49" charset="0"/>
              </a:rPr>
              <a:t>': 0.03,</a:t>
            </a:r>
          </a:p>
          <a:p>
            <a:r>
              <a:rPr lang="en-IN" b="0" dirty="0">
                <a:solidFill>
                  <a:schemeClr val="bg1"/>
                </a:solidFill>
                <a:effectLst/>
                <a:latin typeface="Consolas" panose="020B0609020204030204" pitchFamily="49" charset="0"/>
              </a:rPr>
              <a:t>  'objective': 'binary',</a:t>
            </a:r>
          </a:p>
          <a:p>
            <a:r>
              <a:rPr lang="en-IN" b="0" dirty="0">
                <a:solidFill>
                  <a:schemeClr val="bg1"/>
                </a:solidFill>
                <a:effectLst/>
                <a:latin typeface="Consolas" panose="020B0609020204030204" pitchFamily="49" charset="0"/>
              </a:rPr>
              <a:t>  'metric': '</a:t>
            </a:r>
            <a:r>
              <a:rPr lang="en-IN" b="0" dirty="0" err="1">
                <a:solidFill>
                  <a:schemeClr val="bg1"/>
                </a:solidFill>
                <a:effectLst/>
                <a:latin typeface="Consolas" panose="020B0609020204030204" pitchFamily="49" charset="0"/>
              </a:rPr>
              <a:t>auc</a:t>
            </a:r>
            <a:r>
              <a:rPr lang="en-IN" b="0" dirty="0">
                <a:solidFill>
                  <a:schemeClr val="bg1"/>
                </a:solidFill>
                <a:effectLst/>
                <a:latin typeface="Consolas" panose="020B0609020204030204" pitchFamily="49" charset="0"/>
              </a:rPr>
              <a:t>',</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num_threads</a:t>
            </a:r>
            <a:r>
              <a:rPr lang="en-IN" b="0" dirty="0">
                <a:solidFill>
                  <a:schemeClr val="bg1"/>
                </a:solidFill>
                <a:effectLst/>
                <a:latin typeface="Consolas" panose="020B0609020204030204" pitchFamily="49" charset="0"/>
              </a:rPr>
              <a:t>': 2,</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num_leaves</a:t>
            </a:r>
            <a:r>
              <a:rPr lang="en-IN" b="0" dirty="0">
                <a:solidFill>
                  <a:schemeClr val="bg1"/>
                </a:solidFill>
                <a:effectLst/>
                <a:latin typeface="Consolas" panose="020B0609020204030204" pitchFamily="49" charset="0"/>
              </a:rPr>
              <a:t>': 256,</a:t>
            </a:r>
          </a:p>
          <a:p>
            <a:r>
              <a:rPr lang="en-IN" b="0" dirty="0">
                <a:solidFill>
                  <a:schemeClr val="bg1"/>
                </a:solidFill>
                <a:effectLst/>
                <a:latin typeface="Consolas" panose="020B0609020204030204" pitchFamily="49" charset="0"/>
              </a:rPr>
              <a:t>  'verbose': 200,</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random_state</a:t>
            </a:r>
            <a:r>
              <a:rPr lang="en-IN" b="0" dirty="0">
                <a:solidFill>
                  <a:schemeClr val="bg1"/>
                </a:solidFill>
                <a:effectLst/>
                <a:latin typeface="Consolas" panose="020B0609020204030204" pitchFamily="49" charset="0"/>
              </a:rPr>
              <a:t>': 42,</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bagging_fraction</a:t>
            </a:r>
            <a:r>
              <a:rPr lang="en-IN" b="0" dirty="0">
                <a:solidFill>
                  <a:schemeClr val="bg1"/>
                </a:solidFill>
                <a:effectLst/>
                <a:latin typeface="Consolas" panose="020B0609020204030204" pitchFamily="49" charset="0"/>
              </a:rPr>
              <a:t>': 0.95,</a:t>
            </a:r>
          </a:p>
          <a:p>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feature_fraction</a:t>
            </a:r>
            <a:r>
              <a:rPr lang="en-IN" b="0" dirty="0">
                <a:solidFill>
                  <a:schemeClr val="bg1"/>
                </a:solidFill>
                <a:effectLst/>
                <a:latin typeface="Consolas" panose="020B0609020204030204" pitchFamily="49" charset="0"/>
              </a:rPr>
              <a:t>': 0.85}</a:t>
            </a:r>
          </a:p>
          <a:p>
            <a:r>
              <a:rPr lang="en-IN" dirty="0" err="1">
                <a:solidFill>
                  <a:schemeClr val="bg1"/>
                </a:solidFill>
                <a:latin typeface="Consolas" panose="020B0609020204030204" pitchFamily="49" charset="0"/>
              </a:rPr>
              <a:t>N_estimators</a:t>
            </a:r>
            <a:r>
              <a:rPr lang="en-IN" dirty="0">
                <a:solidFill>
                  <a:schemeClr val="bg1"/>
                </a:solidFill>
                <a:latin typeface="Consolas" panose="020B0609020204030204" pitchFamily="49" charset="0"/>
              </a:rPr>
              <a:t> = 1500</a:t>
            </a:r>
            <a:endParaRPr lang="en-IN" b="0" dirty="0">
              <a:solidFill>
                <a:schemeClr val="bg1"/>
              </a:solidFill>
              <a:effectLst/>
              <a:latin typeface="Consolas" panose="020B0609020204030204" pitchFamily="49" charset="0"/>
            </a:endParaRPr>
          </a:p>
          <a:p>
            <a:endParaRPr lang="en-IN" dirty="0"/>
          </a:p>
        </p:txBody>
      </p:sp>
      <p:sp>
        <p:nvSpPr>
          <p:cNvPr id="5" name="TextBox 4">
            <a:extLst>
              <a:ext uri="{FF2B5EF4-FFF2-40B4-BE49-F238E27FC236}">
                <a16:creationId xmlns:a16="http://schemas.microsoft.com/office/drawing/2014/main" id="{0CE8C4B6-25F6-4A8E-A4DE-E433B7849ED6}"/>
              </a:ext>
            </a:extLst>
          </p:cNvPr>
          <p:cNvSpPr txBox="1"/>
          <p:nvPr/>
        </p:nvSpPr>
        <p:spPr>
          <a:xfrm>
            <a:off x="838199" y="5255013"/>
            <a:ext cx="3673157" cy="369332"/>
          </a:xfrm>
          <a:prstGeom prst="rect">
            <a:avLst/>
          </a:prstGeom>
          <a:noFill/>
        </p:spPr>
        <p:txBody>
          <a:bodyPr wrap="square" rtlCol="0">
            <a:spAutoFit/>
          </a:bodyPr>
          <a:lstStyle/>
          <a:p>
            <a:r>
              <a:rPr lang="en-US" dirty="0">
                <a:solidFill>
                  <a:schemeClr val="bg1"/>
                </a:solidFill>
              </a:rPr>
              <a:t>Training Time : 948 Seconds</a:t>
            </a:r>
            <a:endParaRPr lang="en-IN" dirty="0">
              <a:solidFill>
                <a:schemeClr val="bg1"/>
              </a:solidFill>
            </a:endParaRPr>
          </a:p>
        </p:txBody>
      </p:sp>
      <p:sp>
        <p:nvSpPr>
          <p:cNvPr id="6" name="TextBox 5">
            <a:extLst>
              <a:ext uri="{FF2B5EF4-FFF2-40B4-BE49-F238E27FC236}">
                <a16:creationId xmlns:a16="http://schemas.microsoft.com/office/drawing/2014/main" id="{1EDDAA6A-01B1-411E-A948-812905953832}"/>
              </a:ext>
            </a:extLst>
          </p:cNvPr>
          <p:cNvSpPr txBox="1"/>
          <p:nvPr/>
        </p:nvSpPr>
        <p:spPr>
          <a:xfrm>
            <a:off x="838198" y="5863473"/>
            <a:ext cx="3673157" cy="369332"/>
          </a:xfrm>
          <a:prstGeom prst="rect">
            <a:avLst/>
          </a:prstGeom>
          <a:noFill/>
        </p:spPr>
        <p:txBody>
          <a:bodyPr wrap="square" rtlCol="0">
            <a:spAutoFit/>
          </a:bodyPr>
          <a:lstStyle/>
          <a:p>
            <a:r>
              <a:rPr lang="en-US" dirty="0" err="1">
                <a:solidFill>
                  <a:schemeClr val="bg1"/>
                </a:solidFill>
              </a:rPr>
              <a:t>ROC_AUC_Score</a:t>
            </a:r>
            <a:r>
              <a:rPr lang="en-US" dirty="0">
                <a:solidFill>
                  <a:schemeClr val="bg1"/>
                </a:solidFill>
              </a:rPr>
              <a:t> : 84%</a:t>
            </a:r>
            <a:endParaRPr lang="en-IN" dirty="0">
              <a:solidFill>
                <a:schemeClr val="bg1"/>
              </a:solidFill>
            </a:endParaRPr>
          </a:p>
        </p:txBody>
      </p:sp>
    </p:spTree>
    <p:extLst>
      <p:ext uri="{BB962C8B-B14F-4D97-AF65-F5344CB8AC3E}">
        <p14:creationId xmlns:p14="http://schemas.microsoft.com/office/powerpoint/2010/main" val="2300912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911D-1161-493B-A958-B4C6E28D76E4}"/>
              </a:ext>
            </a:extLst>
          </p:cNvPr>
          <p:cNvSpPr>
            <a:spLocks noGrp="1"/>
          </p:cNvSpPr>
          <p:nvPr>
            <p:ph type="title"/>
          </p:nvPr>
        </p:nvSpPr>
        <p:spPr/>
        <p:txBody>
          <a:bodyPr/>
          <a:lstStyle/>
          <a:p>
            <a:r>
              <a:rPr lang="en-US" dirty="0"/>
              <a:t>Light GBM – Performance</a:t>
            </a:r>
            <a:endParaRPr lang="en-IN" dirty="0"/>
          </a:p>
        </p:txBody>
      </p:sp>
      <p:pic>
        <p:nvPicPr>
          <p:cNvPr id="9" name="Picture 8">
            <a:extLst>
              <a:ext uri="{FF2B5EF4-FFF2-40B4-BE49-F238E27FC236}">
                <a16:creationId xmlns:a16="http://schemas.microsoft.com/office/drawing/2014/main" id="{5CF175E0-7D5E-4050-A320-FFEF7ED86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87" y="1691323"/>
            <a:ext cx="3703641" cy="3215919"/>
          </a:xfrm>
          <a:prstGeom prst="rect">
            <a:avLst/>
          </a:prstGeom>
        </p:spPr>
      </p:pic>
      <p:pic>
        <p:nvPicPr>
          <p:cNvPr id="11" name="Picture 10">
            <a:extLst>
              <a:ext uri="{FF2B5EF4-FFF2-40B4-BE49-F238E27FC236}">
                <a16:creationId xmlns:a16="http://schemas.microsoft.com/office/drawing/2014/main" id="{5BFFA521-B5BA-47B1-9443-2F9940FCC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647" y="1691323"/>
            <a:ext cx="5996333" cy="4709449"/>
          </a:xfrm>
          <a:prstGeom prst="rect">
            <a:avLst/>
          </a:prstGeom>
        </p:spPr>
      </p:pic>
      <p:sp>
        <p:nvSpPr>
          <p:cNvPr id="5" name="TextBox 4">
            <a:extLst>
              <a:ext uri="{FF2B5EF4-FFF2-40B4-BE49-F238E27FC236}">
                <a16:creationId xmlns:a16="http://schemas.microsoft.com/office/drawing/2014/main" id="{48271FFC-BCC3-4406-BC5E-7D8900968879}"/>
              </a:ext>
            </a:extLst>
          </p:cNvPr>
          <p:cNvSpPr txBox="1"/>
          <p:nvPr/>
        </p:nvSpPr>
        <p:spPr>
          <a:xfrm>
            <a:off x="838199" y="5255013"/>
            <a:ext cx="3673157" cy="369332"/>
          </a:xfrm>
          <a:prstGeom prst="rect">
            <a:avLst/>
          </a:prstGeom>
          <a:noFill/>
        </p:spPr>
        <p:txBody>
          <a:bodyPr wrap="square" rtlCol="0">
            <a:spAutoFit/>
          </a:bodyPr>
          <a:lstStyle/>
          <a:p>
            <a:r>
              <a:rPr lang="en-US" dirty="0" err="1">
                <a:solidFill>
                  <a:schemeClr val="bg1"/>
                </a:solidFill>
              </a:rPr>
              <a:t>ROC_AUC_Score</a:t>
            </a:r>
            <a:r>
              <a:rPr lang="en-US" dirty="0">
                <a:solidFill>
                  <a:schemeClr val="bg1"/>
                </a:solidFill>
              </a:rPr>
              <a:t> : 84%</a:t>
            </a:r>
            <a:endParaRPr lang="en-IN" dirty="0">
              <a:solidFill>
                <a:schemeClr val="bg1"/>
              </a:solidFill>
            </a:endParaRPr>
          </a:p>
        </p:txBody>
      </p:sp>
    </p:spTree>
    <p:extLst>
      <p:ext uri="{BB962C8B-B14F-4D97-AF65-F5344CB8AC3E}">
        <p14:creationId xmlns:p14="http://schemas.microsoft.com/office/powerpoint/2010/main" val="355908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1F09-AA27-46F7-9A3C-CEE911873700}"/>
              </a:ext>
            </a:extLst>
          </p:cNvPr>
          <p:cNvSpPr>
            <a:spLocks noGrp="1"/>
          </p:cNvSpPr>
          <p:nvPr>
            <p:ph type="title"/>
          </p:nvPr>
        </p:nvSpPr>
        <p:spPr/>
        <p:txBody>
          <a:bodyPr/>
          <a:lstStyle/>
          <a:p>
            <a:r>
              <a:rPr lang="en-US" dirty="0"/>
              <a:t>Dataset Information</a:t>
            </a:r>
            <a:endParaRPr lang="en-IN" dirty="0"/>
          </a:p>
        </p:txBody>
      </p:sp>
      <p:pic>
        <p:nvPicPr>
          <p:cNvPr id="5" name="Content Placeholder 4">
            <a:extLst>
              <a:ext uri="{FF2B5EF4-FFF2-40B4-BE49-F238E27FC236}">
                <a16:creationId xmlns:a16="http://schemas.microsoft.com/office/drawing/2014/main" id="{580FEE38-EAC2-41AC-B50E-153D4F588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5942" y="3790270"/>
            <a:ext cx="5170315" cy="2545181"/>
          </a:xfrm>
        </p:spPr>
      </p:pic>
      <p:pic>
        <p:nvPicPr>
          <p:cNvPr id="7" name="Picture 6">
            <a:extLst>
              <a:ext uri="{FF2B5EF4-FFF2-40B4-BE49-F238E27FC236}">
                <a16:creationId xmlns:a16="http://schemas.microsoft.com/office/drawing/2014/main" id="{26E89E87-5B25-4CBF-B462-C63E00354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458" y="1645209"/>
            <a:ext cx="5578323" cy="2248095"/>
          </a:xfrm>
          <a:prstGeom prst="rect">
            <a:avLst/>
          </a:prstGeom>
        </p:spPr>
      </p:pic>
    </p:spTree>
    <p:extLst>
      <p:ext uri="{BB962C8B-B14F-4D97-AF65-F5344CB8AC3E}">
        <p14:creationId xmlns:p14="http://schemas.microsoft.com/office/powerpoint/2010/main" val="27460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911D-1161-493B-A958-B4C6E28D76E4}"/>
              </a:ext>
            </a:extLst>
          </p:cNvPr>
          <p:cNvSpPr>
            <a:spLocks noGrp="1"/>
          </p:cNvSpPr>
          <p:nvPr>
            <p:ph type="title"/>
          </p:nvPr>
        </p:nvSpPr>
        <p:spPr/>
        <p:txBody>
          <a:bodyPr/>
          <a:lstStyle/>
          <a:p>
            <a:r>
              <a:rPr lang="en-US" dirty="0"/>
              <a:t>Light GBM – Parameters Tuning</a:t>
            </a:r>
            <a:endParaRPr lang="en-IN" dirty="0"/>
          </a:p>
        </p:txBody>
      </p:sp>
      <p:pic>
        <p:nvPicPr>
          <p:cNvPr id="7" name="Picture 6">
            <a:extLst>
              <a:ext uri="{FF2B5EF4-FFF2-40B4-BE49-F238E27FC236}">
                <a16:creationId xmlns:a16="http://schemas.microsoft.com/office/drawing/2014/main" id="{D2FCD658-99AA-41DB-B787-5A7032DF1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97" y="1702420"/>
            <a:ext cx="6629278" cy="4860082"/>
          </a:xfrm>
          <a:prstGeom prst="rect">
            <a:avLst/>
          </a:prstGeom>
        </p:spPr>
      </p:pic>
    </p:spTree>
    <p:extLst>
      <p:ext uri="{BB962C8B-B14F-4D97-AF65-F5344CB8AC3E}">
        <p14:creationId xmlns:p14="http://schemas.microsoft.com/office/powerpoint/2010/main" val="2855879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3EF4-2948-4FDE-93C3-AE4B8188AFC6}"/>
              </a:ext>
            </a:extLst>
          </p:cNvPr>
          <p:cNvSpPr>
            <a:spLocks noGrp="1"/>
          </p:cNvSpPr>
          <p:nvPr>
            <p:ph type="title"/>
          </p:nvPr>
        </p:nvSpPr>
        <p:spPr>
          <a:xfrm>
            <a:off x="4313438" y="2653853"/>
            <a:ext cx="3565124" cy="1325563"/>
          </a:xfrm>
        </p:spPr>
        <p:txBody>
          <a:bodyPr/>
          <a:lstStyle/>
          <a:p>
            <a:r>
              <a:rPr lang="en-US" dirty="0"/>
              <a:t>Thank You</a:t>
            </a:r>
            <a:endParaRPr lang="en-IN" dirty="0"/>
          </a:p>
        </p:txBody>
      </p:sp>
    </p:spTree>
    <p:extLst>
      <p:ext uri="{BB962C8B-B14F-4D97-AF65-F5344CB8AC3E}">
        <p14:creationId xmlns:p14="http://schemas.microsoft.com/office/powerpoint/2010/main" val="258420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D135-D544-4FDA-B089-3430A186616D}"/>
              </a:ext>
            </a:extLst>
          </p:cNvPr>
          <p:cNvSpPr>
            <a:spLocks noGrp="1"/>
          </p:cNvSpPr>
          <p:nvPr>
            <p:ph type="title"/>
          </p:nvPr>
        </p:nvSpPr>
        <p:spPr/>
        <p:txBody>
          <a:bodyPr/>
          <a:lstStyle/>
          <a:p>
            <a:r>
              <a:rPr lang="en-US" dirty="0"/>
              <a:t>Target Variable </a:t>
            </a:r>
            <a:endParaRPr lang="en-IN" dirty="0"/>
          </a:p>
        </p:txBody>
      </p:sp>
      <p:pic>
        <p:nvPicPr>
          <p:cNvPr id="5" name="Content Placeholder 4">
            <a:extLst>
              <a:ext uri="{FF2B5EF4-FFF2-40B4-BE49-F238E27FC236}">
                <a16:creationId xmlns:a16="http://schemas.microsoft.com/office/drawing/2014/main" id="{EE262AAF-0C7C-496A-9290-6CBA68E8A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638" y="2667992"/>
            <a:ext cx="9266723" cy="2758679"/>
          </a:xfrm>
        </p:spPr>
      </p:pic>
    </p:spTree>
    <p:extLst>
      <p:ext uri="{BB962C8B-B14F-4D97-AF65-F5344CB8AC3E}">
        <p14:creationId xmlns:p14="http://schemas.microsoft.com/office/powerpoint/2010/main" val="68862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340E-F3A9-457B-8A82-6D181FE2805F}"/>
              </a:ext>
            </a:extLst>
          </p:cNvPr>
          <p:cNvSpPr>
            <a:spLocks noGrp="1"/>
          </p:cNvSpPr>
          <p:nvPr>
            <p:ph type="title"/>
          </p:nvPr>
        </p:nvSpPr>
        <p:spPr/>
        <p:txBody>
          <a:bodyPr/>
          <a:lstStyle/>
          <a:p>
            <a:r>
              <a:rPr lang="en-US" dirty="0" err="1"/>
              <a:t>TransactionDT</a:t>
            </a:r>
            <a:r>
              <a:rPr lang="en-US" dirty="0"/>
              <a:t> and Transaction hour</a:t>
            </a:r>
            <a:endParaRPr lang="en-IN" dirty="0"/>
          </a:p>
        </p:txBody>
      </p:sp>
      <p:pic>
        <p:nvPicPr>
          <p:cNvPr id="7" name="Picture 6">
            <a:extLst>
              <a:ext uri="{FF2B5EF4-FFF2-40B4-BE49-F238E27FC236}">
                <a16:creationId xmlns:a16="http://schemas.microsoft.com/office/drawing/2014/main" id="{0DEE5120-A68C-49C0-BF6D-53B49E6C8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705" y="2194318"/>
            <a:ext cx="10011557" cy="3664945"/>
          </a:xfrm>
          <a:prstGeom prst="rect">
            <a:avLst/>
          </a:prstGeom>
        </p:spPr>
      </p:pic>
    </p:spTree>
    <p:extLst>
      <p:ext uri="{BB962C8B-B14F-4D97-AF65-F5344CB8AC3E}">
        <p14:creationId xmlns:p14="http://schemas.microsoft.com/office/powerpoint/2010/main" val="232289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340E-F3A9-457B-8A82-6D181FE2805F}"/>
              </a:ext>
            </a:extLst>
          </p:cNvPr>
          <p:cNvSpPr>
            <a:spLocks noGrp="1"/>
          </p:cNvSpPr>
          <p:nvPr>
            <p:ph type="title"/>
          </p:nvPr>
        </p:nvSpPr>
        <p:spPr/>
        <p:txBody>
          <a:bodyPr/>
          <a:lstStyle/>
          <a:p>
            <a:r>
              <a:rPr lang="en-US" dirty="0" err="1"/>
              <a:t>TransactionDT</a:t>
            </a:r>
            <a:r>
              <a:rPr lang="en-US" dirty="0"/>
              <a:t> and Transaction hour</a:t>
            </a:r>
            <a:endParaRPr lang="en-IN" dirty="0"/>
          </a:p>
        </p:txBody>
      </p:sp>
      <p:pic>
        <p:nvPicPr>
          <p:cNvPr id="5" name="Content Placeholder 4">
            <a:extLst>
              <a:ext uri="{FF2B5EF4-FFF2-40B4-BE49-F238E27FC236}">
                <a16:creationId xmlns:a16="http://schemas.microsoft.com/office/drawing/2014/main" id="{C8F752E2-A9C9-4713-AD0D-D968F65A3D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792" y="2142166"/>
            <a:ext cx="8710415" cy="3810330"/>
          </a:xfrm>
        </p:spPr>
      </p:pic>
    </p:spTree>
    <p:extLst>
      <p:ext uri="{BB962C8B-B14F-4D97-AF65-F5344CB8AC3E}">
        <p14:creationId xmlns:p14="http://schemas.microsoft.com/office/powerpoint/2010/main" val="108789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E291-347E-41A5-9243-19F78FD8D7CC}"/>
              </a:ext>
            </a:extLst>
          </p:cNvPr>
          <p:cNvSpPr>
            <a:spLocks noGrp="1"/>
          </p:cNvSpPr>
          <p:nvPr>
            <p:ph type="title"/>
          </p:nvPr>
        </p:nvSpPr>
        <p:spPr/>
        <p:txBody>
          <a:bodyPr/>
          <a:lstStyle/>
          <a:p>
            <a:r>
              <a:rPr lang="en-US" dirty="0"/>
              <a:t>Reduce Memory Usage</a:t>
            </a:r>
            <a:endParaRPr lang="en-IN" dirty="0"/>
          </a:p>
        </p:txBody>
      </p:sp>
      <p:pic>
        <p:nvPicPr>
          <p:cNvPr id="5" name="Content Placeholder 4">
            <a:extLst>
              <a:ext uri="{FF2B5EF4-FFF2-40B4-BE49-F238E27FC236}">
                <a16:creationId xmlns:a16="http://schemas.microsoft.com/office/drawing/2014/main" id="{8B74CE2A-BBC1-45D1-83A7-9DF3107FEC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386164"/>
            <a:ext cx="4427604" cy="1196444"/>
          </a:xfrm>
        </p:spPr>
      </p:pic>
      <p:sp>
        <p:nvSpPr>
          <p:cNvPr id="6" name="TextBox 5">
            <a:extLst>
              <a:ext uri="{FF2B5EF4-FFF2-40B4-BE49-F238E27FC236}">
                <a16:creationId xmlns:a16="http://schemas.microsoft.com/office/drawing/2014/main" id="{75FFA134-16C4-4423-9744-D0514F7DDEAE}"/>
              </a:ext>
            </a:extLst>
          </p:cNvPr>
          <p:cNvSpPr txBox="1"/>
          <p:nvPr/>
        </p:nvSpPr>
        <p:spPr>
          <a:xfrm rot="10800000" flipH="1" flipV="1">
            <a:off x="777425" y="1471837"/>
            <a:ext cx="10637149" cy="4200574"/>
          </a:xfrm>
          <a:prstGeom prst="rect">
            <a:avLst/>
          </a:prstGeom>
          <a:noFill/>
        </p:spPr>
        <p:txBody>
          <a:bodyPr wrap="square" numCol="1" rtlCol="0">
            <a:spAutoFit/>
          </a:bodyPr>
          <a:lstStyle/>
          <a:p>
            <a:pPr algn="l">
              <a:lnSpc>
                <a:spcPct val="150000"/>
              </a:lnSpc>
              <a:buFont typeface="Arial" panose="020B0604020202020204" pitchFamily="34" charset="0"/>
              <a:buChar char="•"/>
            </a:pPr>
            <a:r>
              <a:rPr lang="en-IN" b="0" i="0" dirty="0">
                <a:solidFill>
                  <a:schemeClr val="bg1"/>
                </a:solidFill>
                <a:effectLst/>
                <a:latin typeface="Roboto"/>
              </a:rPr>
              <a:t>The integer datatypes have the following ranges:</a:t>
            </a:r>
          </a:p>
          <a:p>
            <a:pPr algn="l">
              <a:lnSpc>
                <a:spcPct val="150000"/>
              </a:lnSpc>
              <a:buFont typeface="+mj-lt"/>
              <a:buAutoNum type="arabicPeriod"/>
            </a:pPr>
            <a:r>
              <a:rPr lang="en-IN" b="0" i="0" dirty="0">
                <a:solidFill>
                  <a:schemeClr val="bg1"/>
                </a:solidFill>
                <a:effectLst/>
                <a:latin typeface="Roboto"/>
              </a:rPr>
              <a:t>int8: -128 to 127 | range = 255</a:t>
            </a:r>
          </a:p>
          <a:p>
            <a:pPr algn="l">
              <a:lnSpc>
                <a:spcPct val="150000"/>
              </a:lnSpc>
              <a:buFont typeface="+mj-lt"/>
              <a:buAutoNum type="arabicPeriod"/>
            </a:pPr>
            <a:r>
              <a:rPr lang="en-IN" b="0" i="0" dirty="0">
                <a:solidFill>
                  <a:schemeClr val="bg1"/>
                </a:solidFill>
                <a:effectLst/>
                <a:latin typeface="Roboto"/>
              </a:rPr>
              <a:t>int16: -32,768 to 32,767 | range = 65,535</a:t>
            </a:r>
          </a:p>
          <a:p>
            <a:pPr algn="l">
              <a:lnSpc>
                <a:spcPct val="150000"/>
              </a:lnSpc>
              <a:buFont typeface="+mj-lt"/>
              <a:buAutoNum type="arabicPeriod"/>
            </a:pPr>
            <a:r>
              <a:rPr lang="en-IN" b="0" i="0" dirty="0">
                <a:solidFill>
                  <a:schemeClr val="bg1"/>
                </a:solidFill>
                <a:effectLst/>
                <a:latin typeface="Roboto"/>
              </a:rPr>
              <a:t>int32: -2,147,483,648 to 2,147,483,647 | range = 4,294,967,295</a:t>
            </a:r>
          </a:p>
          <a:p>
            <a:pPr algn="l">
              <a:lnSpc>
                <a:spcPct val="150000"/>
              </a:lnSpc>
              <a:buFont typeface="+mj-lt"/>
              <a:buAutoNum type="arabicPeriod"/>
            </a:pPr>
            <a:r>
              <a:rPr lang="en-IN" b="0" i="0" dirty="0">
                <a:solidFill>
                  <a:schemeClr val="bg1"/>
                </a:solidFill>
                <a:effectLst/>
                <a:latin typeface="Roboto"/>
              </a:rPr>
              <a:t>int64: -9,223,372,036,854,775,808 to 9,223,372,036,854,775,807 | range = 18,446,744,073,709,551,615</a:t>
            </a:r>
          </a:p>
          <a:p>
            <a:pPr algn="l">
              <a:lnSpc>
                <a:spcPct val="150000"/>
              </a:lnSpc>
              <a:buFont typeface="Arial" panose="020B0604020202020204" pitchFamily="34" charset="0"/>
              <a:buChar char="•"/>
            </a:pPr>
            <a:r>
              <a:rPr lang="en-IN" b="0" i="0" dirty="0">
                <a:solidFill>
                  <a:schemeClr val="bg1"/>
                </a:solidFill>
                <a:effectLst/>
                <a:latin typeface="Roboto"/>
              </a:rPr>
              <a:t>By default all numerical columns in pandas are in int64 or float64.</a:t>
            </a:r>
          </a:p>
          <a:p>
            <a:pPr algn="l">
              <a:lnSpc>
                <a:spcPct val="150000"/>
              </a:lnSpc>
              <a:buFont typeface="Arial" panose="020B0604020202020204" pitchFamily="34" charset="0"/>
              <a:buChar char="•"/>
            </a:pPr>
            <a:r>
              <a:rPr lang="en-IN" b="0" i="0" dirty="0">
                <a:solidFill>
                  <a:schemeClr val="bg1"/>
                </a:solidFill>
                <a:effectLst/>
                <a:latin typeface="Roboto"/>
              </a:rPr>
              <a:t>This means that when we find a numerical integer column whose values do not exceed one of the ranges shown above, we can then convert this datatype down to a smaller one.</a:t>
            </a:r>
          </a:p>
          <a:p>
            <a:pPr>
              <a:lnSpc>
                <a:spcPct val="150000"/>
              </a:lnSpc>
            </a:pPr>
            <a:endParaRPr lang="en-IN" dirty="0">
              <a:solidFill>
                <a:schemeClr val="bg1"/>
              </a:solidFill>
            </a:endParaRPr>
          </a:p>
        </p:txBody>
      </p:sp>
    </p:spTree>
    <p:extLst>
      <p:ext uri="{BB962C8B-B14F-4D97-AF65-F5344CB8AC3E}">
        <p14:creationId xmlns:p14="http://schemas.microsoft.com/office/powerpoint/2010/main" val="108762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BA43-833D-4C6F-A51B-3F9227170C80}"/>
              </a:ext>
            </a:extLst>
          </p:cNvPr>
          <p:cNvSpPr>
            <a:spLocks noGrp="1"/>
          </p:cNvSpPr>
          <p:nvPr>
            <p:ph type="title"/>
          </p:nvPr>
        </p:nvSpPr>
        <p:spPr/>
        <p:txBody>
          <a:bodyPr/>
          <a:lstStyle/>
          <a:p>
            <a:r>
              <a:rPr lang="en-US" dirty="0"/>
              <a:t>Addr1 - Insights</a:t>
            </a:r>
            <a:endParaRPr lang="en-IN" dirty="0"/>
          </a:p>
        </p:txBody>
      </p:sp>
      <p:pic>
        <p:nvPicPr>
          <p:cNvPr id="9" name="Content Placeholder 8">
            <a:extLst>
              <a:ext uri="{FF2B5EF4-FFF2-40B4-BE49-F238E27FC236}">
                <a16:creationId xmlns:a16="http://schemas.microsoft.com/office/drawing/2014/main" id="{2949AB07-0C05-4177-82AC-A9C8E1ACC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1275" y="1452301"/>
            <a:ext cx="8217024" cy="5205952"/>
          </a:xfrm>
        </p:spPr>
      </p:pic>
    </p:spTree>
    <p:extLst>
      <p:ext uri="{BB962C8B-B14F-4D97-AF65-F5344CB8AC3E}">
        <p14:creationId xmlns:p14="http://schemas.microsoft.com/office/powerpoint/2010/main" val="261723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BA43-833D-4C6F-A51B-3F9227170C80}"/>
              </a:ext>
            </a:extLst>
          </p:cNvPr>
          <p:cNvSpPr>
            <a:spLocks noGrp="1"/>
          </p:cNvSpPr>
          <p:nvPr>
            <p:ph type="title"/>
          </p:nvPr>
        </p:nvSpPr>
        <p:spPr/>
        <p:txBody>
          <a:bodyPr/>
          <a:lstStyle/>
          <a:p>
            <a:r>
              <a:rPr lang="en-US" dirty="0"/>
              <a:t>Device Info - Insights</a:t>
            </a:r>
            <a:endParaRPr lang="en-IN" dirty="0"/>
          </a:p>
        </p:txBody>
      </p:sp>
      <p:pic>
        <p:nvPicPr>
          <p:cNvPr id="7" name="Content Placeholder 6">
            <a:extLst>
              <a:ext uri="{FF2B5EF4-FFF2-40B4-BE49-F238E27FC236}">
                <a16:creationId xmlns:a16="http://schemas.microsoft.com/office/drawing/2014/main" id="{4B11C026-C37E-4833-9918-BCD02A9DC7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1893" y="1479819"/>
            <a:ext cx="6478639" cy="5012421"/>
          </a:xfrm>
        </p:spPr>
      </p:pic>
    </p:spTree>
    <p:extLst>
      <p:ext uri="{BB962C8B-B14F-4D97-AF65-F5344CB8AC3E}">
        <p14:creationId xmlns:p14="http://schemas.microsoft.com/office/powerpoint/2010/main" val="66719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7EAC-FBBD-47F7-90EA-68E56B94EF15}"/>
              </a:ext>
            </a:extLst>
          </p:cNvPr>
          <p:cNvSpPr>
            <a:spLocks noGrp="1"/>
          </p:cNvSpPr>
          <p:nvPr>
            <p:ph type="title"/>
          </p:nvPr>
        </p:nvSpPr>
        <p:spPr/>
        <p:txBody>
          <a:bodyPr/>
          <a:lstStyle/>
          <a:p>
            <a:r>
              <a:rPr lang="en-US" dirty="0"/>
              <a:t>Model Selection </a:t>
            </a:r>
            <a:endParaRPr lang="en-IN" dirty="0"/>
          </a:p>
        </p:txBody>
      </p:sp>
      <p:sp>
        <p:nvSpPr>
          <p:cNvPr id="3" name="Content Placeholder 2">
            <a:extLst>
              <a:ext uri="{FF2B5EF4-FFF2-40B4-BE49-F238E27FC236}">
                <a16:creationId xmlns:a16="http://schemas.microsoft.com/office/drawing/2014/main" id="{4CC97F9B-F2A6-43C1-BEEF-B82E95C44002}"/>
              </a:ext>
            </a:extLst>
          </p:cNvPr>
          <p:cNvSpPr>
            <a:spLocks noGrp="1"/>
          </p:cNvSpPr>
          <p:nvPr>
            <p:ph idx="1"/>
          </p:nvPr>
        </p:nvSpPr>
        <p:spPr/>
        <p:txBody>
          <a:bodyPr/>
          <a:lstStyle/>
          <a:p>
            <a:r>
              <a:rPr lang="en-US" dirty="0"/>
              <a:t>Total 4 models used…</a:t>
            </a:r>
          </a:p>
          <a:p>
            <a:pPr marL="514350" indent="-514350">
              <a:buFont typeface="+mj-lt"/>
              <a:buAutoNum type="arabicPeriod"/>
            </a:pPr>
            <a:r>
              <a:rPr lang="en-US" dirty="0"/>
              <a:t>Linear regression</a:t>
            </a:r>
          </a:p>
          <a:p>
            <a:pPr marL="514350" indent="-514350">
              <a:buFont typeface="+mj-lt"/>
              <a:buAutoNum type="arabicPeriod"/>
            </a:pPr>
            <a:r>
              <a:rPr lang="en-US" dirty="0"/>
              <a:t>Decision Tree</a:t>
            </a:r>
          </a:p>
          <a:p>
            <a:pPr marL="514350" indent="-514350">
              <a:buFont typeface="+mj-lt"/>
              <a:buAutoNum type="arabicPeriod"/>
            </a:pPr>
            <a:r>
              <a:rPr lang="en-US" dirty="0"/>
              <a:t>Random Forest</a:t>
            </a:r>
          </a:p>
          <a:p>
            <a:pPr marL="514350" indent="-514350">
              <a:buFont typeface="+mj-lt"/>
              <a:buAutoNum type="arabicPeriod"/>
            </a:pPr>
            <a:r>
              <a:rPr lang="en-US" dirty="0"/>
              <a:t>Light GBM (with and without K-Fold Cross Validation)</a:t>
            </a:r>
            <a:endParaRPr lang="en-IN" dirty="0"/>
          </a:p>
        </p:txBody>
      </p:sp>
    </p:spTree>
    <p:extLst>
      <p:ext uri="{BB962C8B-B14F-4D97-AF65-F5344CB8AC3E}">
        <p14:creationId xmlns:p14="http://schemas.microsoft.com/office/powerpoint/2010/main" val="3736718015"/>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C2031"/>
      </a:dk2>
      <a:lt2>
        <a:srgbClr val="F0F3F1"/>
      </a:lt2>
      <a:accent1>
        <a:srgbClr val="DD3397"/>
      </a:accent1>
      <a:accent2>
        <a:srgbClr val="CA21CB"/>
      </a:accent2>
      <a:accent3>
        <a:srgbClr val="9533DD"/>
      </a:accent3>
      <a:accent4>
        <a:srgbClr val="4A31CF"/>
      </a:accent4>
      <a:accent5>
        <a:srgbClr val="335FDD"/>
      </a:accent5>
      <a:accent6>
        <a:srgbClr val="2194CB"/>
      </a:accent6>
      <a:hlink>
        <a:srgbClr val="3F4B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29</TotalTime>
  <Words>786</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Avenir Next LT Pro</vt:lpstr>
      <vt:lpstr>AvenirNext LT Pro Medium</vt:lpstr>
      <vt:lpstr>Consolas</vt:lpstr>
      <vt:lpstr>NimbusRomNo9L-Regu</vt:lpstr>
      <vt:lpstr>NimbusRomNo9L-ReguItal</vt:lpstr>
      <vt:lpstr>Roboto</vt:lpstr>
      <vt:lpstr>BlockprintVTI</vt:lpstr>
      <vt:lpstr> CP610 – Data Analysis</vt:lpstr>
      <vt:lpstr>Dataset Information</vt:lpstr>
      <vt:lpstr>Target Variable </vt:lpstr>
      <vt:lpstr>TransactionDT and Transaction hour</vt:lpstr>
      <vt:lpstr>TransactionDT and Transaction hour</vt:lpstr>
      <vt:lpstr>Reduce Memory Usage</vt:lpstr>
      <vt:lpstr>Addr1 - Insights</vt:lpstr>
      <vt:lpstr>Device Info - Insights</vt:lpstr>
      <vt:lpstr>Model Selection </vt:lpstr>
      <vt:lpstr>Linear Regression</vt:lpstr>
      <vt:lpstr>Linear Regression</vt:lpstr>
      <vt:lpstr>Decision Tree and Random Forest</vt:lpstr>
      <vt:lpstr>Light GBM</vt:lpstr>
      <vt:lpstr>Light GBM – Parameters Tuning</vt:lpstr>
      <vt:lpstr>Light GBM – Parameters Tuning</vt:lpstr>
      <vt:lpstr>Light GBM – Performance – Trial 1</vt:lpstr>
      <vt:lpstr>Light GBM – Performance – Trial 2</vt:lpstr>
      <vt:lpstr>Light GBM – Performance – Trial 3</vt:lpstr>
      <vt:lpstr>Light GBM – Performance</vt:lpstr>
      <vt:lpstr>Light GBM – Parameters Tuning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CP610 – Data Analysis</dc:title>
  <dc:creator>Harsh Shah</dc:creator>
  <cp:lastModifiedBy>Harsh Shah</cp:lastModifiedBy>
  <cp:revision>4</cp:revision>
  <dcterms:created xsi:type="dcterms:W3CDTF">2020-12-08T03:05:45Z</dcterms:created>
  <dcterms:modified xsi:type="dcterms:W3CDTF">2020-12-08T03:34:52Z</dcterms:modified>
</cp:coreProperties>
</file>