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58" r:id="rId3"/>
    <p:sldId id="282" r:id="rId4"/>
    <p:sldId id="279" r:id="rId5"/>
    <p:sldId id="280" r:id="rId6"/>
    <p:sldId id="259" r:id="rId7"/>
    <p:sldId id="283" r:id="rId8"/>
    <p:sldId id="260" r:id="rId9"/>
    <p:sldId id="284" r:id="rId10"/>
    <p:sldId id="262" r:id="rId11"/>
    <p:sldId id="285" r:id="rId12"/>
    <p:sldId id="263" r:id="rId13"/>
    <p:sldId id="286" r:id="rId14"/>
    <p:sldId id="265" r:id="rId15"/>
    <p:sldId id="266" r:id="rId16"/>
    <p:sldId id="267" r:id="rId17"/>
    <p:sldId id="268" r:id="rId18"/>
    <p:sldId id="287" r:id="rId19"/>
    <p:sldId id="269" r:id="rId20"/>
    <p:sldId id="270" r:id="rId21"/>
    <p:sldId id="271" r:id="rId22"/>
    <p:sldId id="289" r:id="rId23"/>
    <p:sldId id="288" r:id="rId24"/>
    <p:sldId id="290" r:id="rId25"/>
    <p:sldId id="291" r:id="rId26"/>
  </p:sldIdLst>
  <p:sldSz cx="12801600" cy="9144000"/>
  <p:notesSz cx="6858000" cy="9144000"/>
  <p:defaultTextStyle>
    <a:defPPr>
      <a:defRPr lang="en-US"/>
    </a:defPPr>
    <a:lvl1pPr marL="0" algn="l" defTabSz="1059885" rtl="0" eaLnBrk="1" latinLnBrk="0" hangingPunct="1">
      <a:defRPr sz="2100" kern="1200">
        <a:solidFill>
          <a:schemeClr val="tx1"/>
        </a:solidFill>
        <a:latin typeface="+mn-lt"/>
        <a:ea typeface="+mn-ea"/>
        <a:cs typeface="+mn-cs"/>
      </a:defRPr>
    </a:lvl1pPr>
    <a:lvl2pPr marL="529942" algn="l" defTabSz="1059885" rtl="0" eaLnBrk="1" latinLnBrk="0" hangingPunct="1">
      <a:defRPr sz="2100" kern="1200">
        <a:solidFill>
          <a:schemeClr val="tx1"/>
        </a:solidFill>
        <a:latin typeface="+mn-lt"/>
        <a:ea typeface="+mn-ea"/>
        <a:cs typeface="+mn-cs"/>
      </a:defRPr>
    </a:lvl2pPr>
    <a:lvl3pPr marL="1059885" algn="l" defTabSz="1059885" rtl="0" eaLnBrk="1" latinLnBrk="0" hangingPunct="1">
      <a:defRPr sz="2100" kern="1200">
        <a:solidFill>
          <a:schemeClr val="tx1"/>
        </a:solidFill>
        <a:latin typeface="+mn-lt"/>
        <a:ea typeface="+mn-ea"/>
        <a:cs typeface="+mn-cs"/>
      </a:defRPr>
    </a:lvl3pPr>
    <a:lvl4pPr marL="1589826" algn="l" defTabSz="1059885" rtl="0" eaLnBrk="1" latinLnBrk="0" hangingPunct="1">
      <a:defRPr sz="2100" kern="1200">
        <a:solidFill>
          <a:schemeClr val="tx1"/>
        </a:solidFill>
        <a:latin typeface="+mn-lt"/>
        <a:ea typeface="+mn-ea"/>
        <a:cs typeface="+mn-cs"/>
      </a:defRPr>
    </a:lvl4pPr>
    <a:lvl5pPr marL="2119768" algn="l" defTabSz="1059885" rtl="0" eaLnBrk="1" latinLnBrk="0" hangingPunct="1">
      <a:defRPr sz="2100" kern="1200">
        <a:solidFill>
          <a:schemeClr val="tx1"/>
        </a:solidFill>
        <a:latin typeface="+mn-lt"/>
        <a:ea typeface="+mn-ea"/>
        <a:cs typeface="+mn-cs"/>
      </a:defRPr>
    </a:lvl5pPr>
    <a:lvl6pPr marL="2649711" algn="l" defTabSz="1059885" rtl="0" eaLnBrk="1" latinLnBrk="0" hangingPunct="1">
      <a:defRPr sz="2100" kern="1200">
        <a:solidFill>
          <a:schemeClr val="tx1"/>
        </a:solidFill>
        <a:latin typeface="+mn-lt"/>
        <a:ea typeface="+mn-ea"/>
        <a:cs typeface="+mn-cs"/>
      </a:defRPr>
    </a:lvl6pPr>
    <a:lvl7pPr marL="3179653" algn="l" defTabSz="1059885" rtl="0" eaLnBrk="1" latinLnBrk="0" hangingPunct="1">
      <a:defRPr sz="2100" kern="1200">
        <a:solidFill>
          <a:schemeClr val="tx1"/>
        </a:solidFill>
        <a:latin typeface="+mn-lt"/>
        <a:ea typeface="+mn-ea"/>
        <a:cs typeface="+mn-cs"/>
      </a:defRPr>
    </a:lvl7pPr>
    <a:lvl8pPr marL="3709594" algn="l" defTabSz="1059885" rtl="0" eaLnBrk="1" latinLnBrk="0" hangingPunct="1">
      <a:defRPr sz="2100" kern="1200">
        <a:solidFill>
          <a:schemeClr val="tx1"/>
        </a:solidFill>
        <a:latin typeface="+mn-lt"/>
        <a:ea typeface="+mn-ea"/>
        <a:cs typeface="+mn-cs"/>
      </a:defRPr>
    </a:lvl8pPr>
    <a:lvl9pPr marL="4239537" algn="l" defTabSz="1059885" rtl="0" eaLnBrk="1" latinLnBrk="0" hangingPunct="1">
      <a:defRPr sz="21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1" d="100"/>
          <a:sy n="51" d="100"/>
        </p:scale>
        <p:origin x="-1338" y="-102"/>
      </p:cViewPr>
      <p:guideLst>
        <p:guide orient="horz" pos="2880"/>
        <p:guide pos="403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690CA9-0BE5-478A-9624-44B5BC008E5A}" type="datetimeFigureOut">
              <a:rPr lang="en-US" smtClean="0"/>
              <a:t>9/29/2025</a:t>
            </a:fld>
            <a:endParaRPr lang="en-US"/>
          </a:p>
        </p:txBody>
      </p:sp>
      <p:sp>
        <p:nvSpPr>
          <p:cNvPr id="4" name="Slide Image Placeholder 3"/>
          <p:cNvSpPr>
            <a:spLocks noGrp="1" noRot="1" noChangeAspect="1"/>
          </p:cNvSpPr>
          <p:nvPr>
            <p:ph type="sldImg" idx="2"/>
          </p:nvPr>
        </p:nvSpPr>
        <p:spPr>
          <a:xfrm>
            <a:off x="1028700" y="685800"/>
            <a:ext cx="48006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2E6FF9-3B67-46FF-BF07-F4F06E6B6DBA}" type="slidenum">
              <a:rPr lang="en-US" smtClean="0"/>
              <a:t>‹#›</a:t>
            </a:fld>
            <a:endParaRPr lang="en-US"/>
          </a:p>
        </p:txBody>
      </p:sp>
    </p:spTree>
    <p:extLst>
      <p:ext uri="{BB962C8B-B14F-4D97-AF65-F5344CB8AC3E}">
        <p14:creationId xmlns:p14="http://schemas.microsoft.com/office/powerpoint/2010/main" val="3308952684"/>
      </p:ext>
    </p:extLst>
  </p:cSld>
  <p:clrMap bg1="lt1" tx1="dk1" bg2="lt2" tx2="dk2" accent1="accent1" accent2="accent2" accent3="accent3" accent4="accent4" accent5="accent5" accent6="accent6" hlink="hlink" folHlink="folHlink"/>
  <p:notesStyle>
    <a:lvl1pPr marL="0" algn="l" defTabSz="1059885" rtl="0" eaLnBrk="1" latinLnBrk="0" hangingPunct="1">
      <a:defRPr sz="1400" kern="1200">
        <a:solidFill>
          <a:schemeClr val="tx1"/>
        </a:solidFill>
        <a:latin typeface="+mn-lt"/>
        <a:ea typeface="+mn-ea"/>
        <a:cs typeface="+mn-cs"/>
      </a:defRPr>
    </a:lvl1pPr>
    <a:lvl2pPr marL="529942" algn="l" defTabSz="1059885" rtl="0" eaLnBrk="1" latinLnBrk="0" hangingPunct="1">
      <a:defRPr sz="1400" kern="1200">
        <a:solidFill>
          <a:schemeClr val="tx1"/>
        </a:solidFill>
        <a:latin typeface="+mn-lt"/>
        <a:ea typeface="+mn-ea"/>
        <a:cs typeface="+mn-cs"/>
      </a:defRPr>
    </a:lvl2pPr>
    <a:lvl3pPr marL="1059885" algn="l" defTabSz="1059885" rtl="0" eaLnBrk="1" latinLnBrk="0" hangingPunct="1">
      <a:defRPr sz="1400" kern="1200">
        <a:solidFill>
          <a:schemeClr val="tx1"/>
        </a:solidFill>
        <a:latin typeface="+mn-lt"/>
        <a:ea typeface="+mn-ea"/>
        <a:cs typeface="+mn-cs"/>
      </a:defRPr>
    </a:lvl3pPr>
    <a:lvl4pPr marL="1589826" algn="l" defTabSz="1059885" rtl="0" eaLnBrk="1" latinLnBrk="0" hangingPunct="1">
      <a:defRPr sz="1400" kern="1200">
        <a:solidFill>
          <a:schemeClr val="tx1"/>
        </a:solidFill>
        <a:latin typeface="+mn-lt"/>
        <a:ea typeface="+mn-ea"/>
        <a:cs typeface="+mn-cs"/>
      </a:defRPr>
    </a:lvl4pPr>
    <a:lvl5pPr marL="2119768" algn="l" defTabSz="1059885" rtl="0" eaLnBrk="1" latinLnBrk="0" hangingPunct="1">
      <a:defRPr sz="1400" kern="1200">
        <a:solidFill>
          <a:schemeClr val="tx1"/>
        </a:solidFill>
        <a:latin typeface="+mn-lt"/>
        <a:ea typeface="+mn-ea"/>
        <a:cs typeface="+mn-cs"/>
      </a:defRPr>
    </a:lvl5pPr>
    <a:lvl6pPr marL="2649711" algn="l" defTabSz="1059885" rtl="0" eaLnBrk="1" latinLnBrk="0" hangingPunct="1">
      <a:defRPr sz="1400" kern="1200">
        <a:solidFill>
          <a:schemeClr val="tx1"/>
        </a:solidFill>
        <a:latin typeface="+mn-lt"/>
        <a:ea typeface="+mn-ea"/>
        <a:cs typeface="+mn-cs"/>
      </a:defRPr>
    </a:lvl6pPr>
    <a:lvl7pPr marL="3179653" algn="l" defTabSz="1059885" rtl="0" eaLnBrk="1" latinLnBrk="0" hangingPunct="1">
      <a:defRPr sz="1400" kern="1200">
        <a:solidFill>
          <a:schemeClr val="tx1"/>
        </a:solidFill>
        <a:latin typeface="+mn-lt"/>
        <a:ea typeface="+mn-ea"/>
        <a:cs typeface="+mn-cs"/>
      </a:defRPr>
    </a:lvl7pPr>
    <a:lvl8pPr marL="3709594" algn="l" defTabSz="1059885" rtl="0" eaLnBrk="1" latinLnBrk="0" hangingPunct="1">
      <a:defRPr sz="1400" kern="1200">
        <a:solidFill>
          <a:schemeClr val="tx1"/>
        </a:solidFill>
        <a:latin typeface="+mn-lt"/>
        <a:ea typeface="+mn-ea"/>
        <a:cs typeface="+mn-cs"/>
      </a:defRPr>
    </a:lvl8pPr>
    <a:lvl9pPr marL="4239537" algn="l" defTabSz="1059885"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2E6FF9-3B67-46FF-BF07-F4F06E6B6DBA}" type="slidenum">
              <a:rPr lang="en-US" smtClean="0"/>
              <a:t>3</a:t>
            </a:fld>
            <a:endParaRPr lang="en-US"/>
          </a:p>
        </p:txBody>
      </p:sp>
    </p:spTree>
    <p:extLst>
      <p:ext uri="{BB962C8B-B14F-4D97-AF65-F5344CB8AC3E}">
        <p14:creationId xmlns:p14="http://schemas.microsoft.com/office/powerpoint/2010/main" val="25527458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8700" y="685800"/>
            <a:ext cx="48006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2E6FF9-3B67-46FF-BF07-F4F06E6B6DBA}" type="slidenum">
              <a:rPr lang="en-US" smtClean="0"/>
              <a:t>18</a:t>
            </a:fld>
            <a:endParaRPr lang="en-US"/>
          </a:p>
        </p:txBody>
      </p:sp>
    </p:spTree>
    <p:extLst>
      <p:ext uri="{BB962C8B-B14F-4D97-AF65-F5344CB8AC3E}">
        <p14:creationId xmlns:p14="http://schemas.microsoft.com/office/powerpoint/2010/main" val="4009584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8700" y="685800"/>
            <a:ext cx="48006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2E6FF9-3B67-46FF-BF07-F4F06E6B6DBA}" type="slidenum">
              <a:rPr lang="en-US" smtClean="0"/>
              <a:t>19</a:t>
            </a:fld>
            <a:endParaRPr lang="en-US"/>
          </a:p>
        </p:txBody>
      </p:sp>
    </p:spTree>
    <p:extLst>
      <p:ext uri="{BB962C8B-B14F-4D97-AF65-F5344CB8AC3E}">
        <p14:creationId xmlns:p14="http://schemas.microsoft.com/office/powerpoint/2010/main" val="4009584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8700" y="685800"/>
            <a:ext cx="48006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2E6FF9-3B67-46FF-BF07-F4F06E6B6DBA}" type="slidenum">
              <a:rPr lang="en-US" smtClean="0"/>
              <a:t>20</a:t>
            </a:fld>
            <a:endParaRPr lang="en-US"/>
          </a:p>
        </p:txBody>
      </p:sp>
    </p:spTree>
    <p:extLst>
      <p:ext uri="{BB962C8B-B14F-4D97-AF65-F5344CB8AC3E}">
        <p14:creationId xmlns:p14="http://schemas.microsoft.com/office/powerpoint/2010/main" val="40095845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8700" y="685800"/>
            <a:ext cx="48006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2E6FF9-3B67-46FF-BF07-F4F06E6B6DBA}" type="slidenum">
              <a:rPr lang="en-US" smtClean="0"/>
              <a:t>21</a:t>
            </a:fld>
            <a:endParaRPr lang="en-US"/>
          </a:p>
        </p:txBody>
      </p:sp>
    </p:spTree>
    <p:extLst>
      <p:ext uri="{BB962C8B-B14F-4D97-AF65-F5344CB8AC3E}">
        <p14:creationId xmlns:p14="http://schemas.microsoft.com/office/powerpoint/2010/main" val="4009584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8700" y="685800"/>
            <a:ext cx="48006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2E6FF9-3B67-46FF-BF07-F4F06E6B6DBA}" type="slidenum">
              <a:rPr lang="en-US" smtClean="0"/>
              <a:t>23</a:t>
            </a:fld>
            <a:endParaRPr lang="en-US"/>
          </a:p>
        </p:txBody>
      </p:sp>
    </p:spTree>
    <p:extLst>
      <p:ext uri="{BB962C8B-B14F-4D97-AF65-F5344CB8AC3E}">
        <p14:creationId xmlns:p14="http://schemas.microsoft.com/office/powerpoint/2010/main" val="4009584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8700" y="685800"/>
            <a:ext cx="48006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2E6FF9-3B67-46FF-BF07-F4F06E6B6DBA}" type="slidenum">
              <a:rPr lang="en-US" smtClean="0"/>
              <a:t>10</a:t>
            </a:fld>
            <a:endParaRPr lang="en-US"/>
          </a:p>
        </p:txBody>
      </p:sp>
    </p:spTree>
    <p:extLst>
      <p:ext uri="{BB962C8B-B14F-4D97-AF65-F5344CB8AC3E}">
        <p14:creationId xmlns:p14="http://schemas.microsoft.com/office/powerpoint/2010/main" val="4009584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8700" y="685800"/>
            <a:ext cx="48006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2E6FF9-3B67-46FF-BF07-F4F06E6B6DBA}" type="slidenum">
              <a:rPr lang="en-US" smtClean="0"/>
              <a:t>11</a:t>
            </a:fld>
            <a:endParaRPr lang="en-US"/>
          </a:p>
        </p:txBody>
      </p:sp>
    </p:spTree>
    <p:extLst>
      <p:ext uri="{BB962C8B-B14F-4D97-AF65-F5344CB8AC3E}">
        <p14:creationId xmlns:p14="http://schemas.microsoft.com/office/powerpoint/2010/main" val="4009584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8700" y="685800"/>
            <a:ext cx="48006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2E6FF9-3B67-46FF-BF07-F4F06E6B6DBA}" type="slidenum">
              <a:rPr lang="en-US" smtClean="0"/>
              <a:t>12</a:t>
            </a:fld>
            <a:endParaRPr lang="en-US"/>
          </a:p>
        </p:txBody>
      </p:sp>
    </p:spTree>
    <p:extLst>
      <p:ext uri="{BB962C8B-B14F-4D97-AF65-F5344CB8AC3E}">
        <p14:creationId xmlns:p14="http://schemas.microsoft.com/office/powerpoint/2010/main" val="4009584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8700" y="685800"/>
            <a:ext cx="48006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2E6FF9-3B67-46FF-BF07-F4F06E6B6DBA}" type="slidenum">
              <a:rPr lang="en-US" smtClean="0"/>
              <a:t>13</a:t>
            </a:fld>
            <a:endParaRPr lang="en-US"/>
          </a:p>
        </p:txBody>
      </p:sp>
    </p:spTree>
    <p:extLst>
      <p:ext uri="{BB962C8B-B14F-4D97-AF65-F5344CB8AC3E}">
        <p14:creationId xmlns:p14="http://schemas.microsoft.com/office/powerpoint/2010/main" val="4009584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8700" y="685800"/>
            <a:ext cx="48006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2E6FF9-3B67-46FF-BF07-F4F06E6B6DBA}" type="slidenum">
              <a:rPr lang="en-US" smtClean="0"/>
              <a:t>14</a:t>
            </a:fld>
            <a:endParaRPr lang="en-US"/>
          </a:p>
        </p:txBody>
      </p:sp>
    </p:spTree>
    <p:extLst>
      <p:ext uri="{BB962C8B-B14F-4D97-AF65-F5344CB8AC3E}">
        <p14:creationId xmlns:p14="http://schemas.microsoft.com/office/powerpoint/2010/main" val="40095845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8700" y="685800"/>
            <a:ext cx="48006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2E6FF9-3B67-46FF-BF07-F4F06E6B6DBA}" type="slidenum">
              <a:rPr lang="en-US" smtClean="0"/>
              <a:t>15</a:t>
            </a:fld>
            <a:endParaRPr lang="en-US"/>
          </a:p>
        </p:txBody>
      </p:sp>
    </p:spTree>
    <p:extLst>
      <p:ext uri="{BB962C8B-B14F-4D97-AF65-F5344CB8AC3E}">
        <p14:creationId xmlns:p14="http://schemas.microsoft.com/office/powerpoint/2010/main" val="40095845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8700" y="685800"/>
            <a:ext cx="48006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2E6FF9-3B67-46FF-BF07-F4F06E6B6DBA}" type="slidenum">
              <a:rPr lang="en-US" smtClean="0"/>
              <a:t>16</a:t>
            </a:fld>
            <a:endParaRPr lang="en-US"/>
          </a:p>
        </p:txBody>
      </p:sp>
    </p:spTree>
    <p:extLst>
      <p:ext uri="{BB962C8B-B14F-4D97-AF65-F5344CB8AC3E}">
        <p14:creationId xmlns:p14="http://schemas.microsoft.com/office/powerpoint/2010/main" val="4009584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28700" y="685800"/>
            <a:ext cx="48006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2E6FF9-3B67-46FF-BF07-F4F06E6B6DBA}" type="slidenum">
              <a:rPr lang="en-US" smtClean="0"/>
              <a:t>17</a:t>
            </a:fld>
            <a:endParaRPr lang="en-US"/>
          </a:p>
        </p:txBody>
      </p:sp>
    </p:spTree>
    <p:extLst>
      <p:ext uri="{BB962C8B-B14F-4D97-AF65-F5344CB8AC3E}">
        <p14:creationId xmlns:p14="http://schemas.microsoft.com/office/powerpoint/2010/main" val="4009584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2840572"/>
            <a:ext cx="10881360" cy="1960034"/>
          </a:xfrm>
        </p:spPr>
        <p:txBody>
          <a:bodyPr/>
          <a:lstStyle/>
          <a:p>
            <a:r>
              <a:rPr lang="en-US" smtClean="0"/>
              <a:t>Click to edit Master title style</a:t>
            </a:r>
            <a:endParaRPr lang="en-US"/>
          </a:p>
        </p:txBody>
      </p:sp>
      <p:sp>
        <p:nvSpPr>
          <p:cNvPr id="3" name="Subtitle 2"/>
          <p:cNvSpPr>
            <a:spLocks noGrp="1"/>
          </p:cNvSpPr>
          <p:nvPr>
            <p:ph type="subTitle" idx="1"/>
          </p:nvPr>
        </p:nvSpPr>
        <p:spPr>
          <a:xfrm>
            <a:off x="1920240" y="5181600"/>
            <a:ext cx="8961120" cy="2336800"/>
          </a:xfrm>
        </p:spPr>
        <p:txBody>
          <a:bodyPr/>
          <a:lstStyle>
            <a:lvl1pPr marL="0" indent="0" algn="ctr">
              <a:buNone/>
              <a:defRPr>
                <a:solidFill>
                  <a:schemeClr val="tx1">
                    <a:tint val="75000"/>
                  </a:schemeClr>
                </a:solidFill>
              </a:defRPr>
            </a:lvl1pPr>
            <a:lvl2pPr marL="529942" indent="0" algn="ctr">
              <a:buNone/>
              <a:defRPr>
                <a:solidFill>
                  <a:schemeClr val="tx1">
                    <a:tint val="75000"/>
                  </a:schemeClr>
                </a:solidFill>
              </a:defRPr>
            </a:lvl2pPr>
            <a:lvl3pPr marL="1059885" indent="0" algn="ctr">
              <a:buNone/>
              <a:defRPr>
                <a:solidFill>
                  <a:schemeClr val="tx1">
                    <a:tint val="75000"/>
                  </a:schemeClr>
                </a:solidFill>
              </a:defRPr>
            </a:lvl3pPr>
            <a:lvl4pPr marL="1589826" indent="0" algn="ctr">
              <a:buNone/>
              <a:defRPr>
                <a:solidFill>
                  <a:schemeClr val="tx1">
                    <a:tint val="75000"/>
                  </a:schemeClr>
                </a:solidFill>
              </a:defRPr>
            </a:lvl4pPr>
            <a:lvl5pPr marL="2119768" indent="0" algn="ctr">
              <a:buNone/>
              <a:defRPr>
                <a:solidFill>
                  <a:schemeClr val="tx1">
                    <a:tint val="75000"/>
                  </a:schemeClr>
                </a:solidFill>
              </a:defRPr>
            </a:lvl5pPr>
            <a:lvl6pPr marL="2649711" indent="0" algn="ctr">
              <a:buNone/>
              <a:defRPr>
                <a:solidFill>
                  <a:schemeClr val="tx1">
                    <a:tint val="75000"/>
                  </a:schemeClr>
                </a:solidFill>
              </a:defRPr>
            </a:lvl6pPr>
            <a:lvl7pPr marL="3179653" indent="0" algn="ctr">
              <a:buNone/>
              <a:defRPr>
                <a:solidFill>
                  <a:schemeClr val="tx1">
                    <a:tint val="75000"/>
                  </a:schemeClr>
                </a:solidFill>
              </a:defRPr>
            </a:lvl7pPr>
            <a:lvl8pPr marL="3709594" indent="0" algn="ctr">
              <a:buNone/>
              <a:defRPr>
                <a:solidFill>
                  <a:schemeClr val="tx1">
                    <a:tint val="75000"/>
                  </a:schemeClr>
                </a:solidFill>
              </a:defRPr>
            </a:lvl8pPr>
            <a:lvl9pPr marL="4239537"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4B10C2-0E57-4418-8F44-CB651FC3213E}" type="datetimeFigureOut">
              <a:rPr lang="en-US" smtClean="0"/>
              <a:t>9/29/2025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81C28-1DE3-45C1-9E6D-68F357F83200}" type="slidenum">
              <a:rPr lang="en-US" smtClean="0"/>
              <a:t>‹#›</a:t>
            </a:fld>
            <a:endParaRPr lang="en-US"/>
          </a:p>
        </p:txBody>
      </p:sp>
    </p:spTree>
    <p:extLst>
      <p:ext uri="{BB962C8B-B14F-4D97-AF65-F5344CB8AC3E}">
        <p14:creationId xmlns:p14="http://schemas.microsoft.com/office/powerpoint/2010/main" val="1658695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4B10C2-0E57-4418-8F44-CB651FC3213E}" type="datetimeFigureOut">
              <a:rPr lang="en-US" smtClean="0"/>
              <a:t>9/29/2025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81C28-1DE3-45C1-9E6D-68F357F83200}" type="slidenum">
              <a:rPr lang="en-US" smtClean="0"/>
              <a:t>‹#›</a:t>
            </a:fld>
            <a:endParaRPr lang="en-US"/>
          </a:p>
        </p:txBody>
      </p:sp>
    </p:spTree>
    <p:extLst>
      <p:ext uri="{BB962C8B-B14F-4D97-AF65-F5344CB8AC3E}">
        <p14:creationId xmlns:p14="http://schemas.microsoft.com/office/powerpoint/2010/main" val="1346310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0872" y="488955"/>
            <a:ext cx="2160271" cy="104013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80065" y="488955"/>
            <a:ext cx="6267451" cy="104013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4B10C2-0E57-4418-8F44-CB651FC3213E}" type="datetimeFigureOut">
              <a:rPr lang="en-US" smtClean="0"/>
              <a:t>9/29/2025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81C28-1DE3-45C1-9E6D-68F357F83200}" type="slidenum">
              <a:rPr lang="en-US" smtClean="0"/>
              <a:t>‹#›</a:t>
            </a:fld>
            <a:endParaRPr lang="en-US"/>
          </a:p>
        </p:txBody>
      </p:sp>
    </p:spTree>
    <p:extLst>
      <p:ext uri="{BB962C8B-B14F-4D97-AF65-F5344CB8AC3E}">
        <p14:creationId xmlns:p14="http://schemas.microsoft.com/office/powerpoint/2010/main" val="1075716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4B10C2-0E57-4418-8F44-CB651FC3213E}" type="datetimeFigureOut">
              <a:rPr lang="en-US" smtClean="0"/>
              <a:t>9/29/2025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81C28-1DE3-45C1-9E6D-68F357F83200}" type="slidenum">
              <a:rPr lang="en-US" smtClean="0"/>
              <a:t>‹#›</a:t>
            </a:fld>
            <a:endParaRPr lang="en-US"/>
          </a:p>
        </p:txBody>
      </p:sp>
    </p:spTree>
    <p:extLst>
      <p:ext uri="{BB962C8B-B14F-4D97-AF65-F5344CB8AC3E}">
        <p14:creationId xmlns:p14="http://schemas.microsoft.com/office/powerpoint/2010/main" val="91424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1240" y="5875870"/>
            <a:ext cx="10881360" cy="1816100"/>
          </a:xfrm>
        </p:spPr>
        <p:txBody>
          <a:bodyPr anchor="t"/>
          <a:lstStyle>
            <a:lvl1pPr algn="l">
              <a:defRPr sz="4600" b="1" cap="all"/>
            </a:lvl1pPr>
          </a:lstStyle>
          <a:p>
            <a:r>
              <a:rPr lang="en-US" smtClean="0"/>
              <a:t>Click to edit Master title style</a:t>
            </a:r>
            <a:endParaRPr lang="en-US"/>
          </a:p>
        </p:txBody>
      </p:sp>
      <p:sp>
        <p:nvSpPr>
          <p:cNvPr id="3" name="Text Placeholder 2"/>
          <p:cNvSpPr>
            <a:spLocks noGrp="1"/>
          </p:cNvSpPr>
          <p:nvPr>
            <p:ph type="body" idx="1"/>
          </p:nvPr>
        </p:nvSpPr>
        <p:spPr>
          <a:xfrm>
            <a:off x="1011240" y="3875622"/>
            <a:ext cx="10881360" cy="2000248"/>
          </a:xfrm>
        </p:spPr>
        <p:txBody>
          <a:bodyPr anchor="b"/>
          <a:lstStyle>
            <a:lvl1pPr marL="0" indent="0">
              <a:buNone/>
              <a:defRPr sz="2300">
                <a:solidFill>
                  <a:schemeClr val="tx1">
                    <a:tint val="75000"/>
                  </a:schemeClr>
                </a:solidFill>
              </a:defRPr>
            </a:lvl1pPr>
            <a:lvl2pPr marL="529942" indent="0">
              <a:buNone/>
              <a:defRPr sz="2100">
                <a:solidFill>
                  <a:schemeClr val="tx1">
                    <a:tint val="75000"/>
                  </a:schemeClr>
                </a:solidFill>
              </a:defRPr>
            </a:lvl2pPr>
            <a:lvl3pPr marL="1059885" indent="0">
              <a:buNone/>
              <a:defRPr sz="1800">
                <a:solidFill>
                  <a:schemeClr val="tx1">
                    <a:tint val="75000"/>
                  </a:schemeClr>
                </a:solidFill>
              </a:defRPr>
            </a:lvl3pPr>
            <a:lvl4pPr marL="1589826" indent="0">
              <a:buNone/>
              <a:defRPr sz="1700">
                <a:solidFill>
                  <a:schemeClr val="tx1">
                    <a:tint val="75000"/>
                  </a:schemeClr>
                </a:solidFill>
              </a:defRPr>
            </a:lvl4pPr>
            <a:lvl5pPr marL="2119768" indent="0">
              <a:buNone/>
              <a:defRPr sz="1700">
                <a:solidFill>
                  <a:schemeClr val="tx1">
                    <a:tint val="75000"/>
                  </a:schemeClr>
                </a:solidFill>
              </a:defRPr>
            </a:lvl5pPr>
            <a:lvl6pPr marL="2649711" indent="0">
              <a:buNone/>
              <a:defRPr sz="1700">
                <a:solidFill>
                  <a:schemeClr val="tx1">
                    <a:tint val="75000"/>
                  </a:schemeClr>
                </a:solidFill>
              </a:defRPr>
            </a:lvl6pPr>
            <a:lvl7pPr marL="3179653" indent="0">
              <a:buNone/>
              <a:defRPr sz="1700">
                <a:solidFill>
                  <a:schemeClr val="tx1">
                    <a:tint val="75000"/>
                  </a:schemeClr>
                </a:solidFill>
              </a:defRPr>
            </a:lvl7pPr>
            <a:lvl8pPr marL="3709594" indent="0">
              <a:buNone/>
              <a:defRPr sz="1700">
                <a:solidFill>
                  <a:schemeClr val="tx1">
                    <a:tint val="75000"/>
                  </a:schemeClr>
                </a:solidFill>
              </a:defRPr>
            </a:lvl8pPr>
            <a:lvl9pPr marL="4239537" indent="0">
              <a:buNone/>
              <a:defRPr sz="1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4B10C2-0E57-4418-8F44-CB651FC3213E}" type="datetimeFigureOut">
              <a:rPr lang="en-US" smtClean="0"/>
              <a:t>9/29/2025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C81C28-1DE3-45C1-9E6D-68F357F83200}" type="slidenum">
              <a:rPr lang="en-US" smtClean="0"/>
              <a:t>‹#›</a:t>
            </a:fld>
            <a:endParaRPr lang="en-US"/>
          </a:p>
        </p:txBody>
      </p:sp>
    </p:spTree>
    <p:extLst>
      <p:ext uri="{BB962C8B-B14F-4D97-AF65-F5344CB8AC3E}">
        <p14:creationId xmlns:p14="http://schemas.microsoft.com/office/powerpoint/2010/main" val="4142886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80063" y="2844803"/>
            <a:ext cx="4213860" cy="8045452"/>
          </a:xfrm>
        </p:spPr>
        <p:txBody>
          <a:bodyPr/>
          <a:lstStyle>
            <a:lvl1pPr>
              <a:defRPr sz="32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07283" y="2844803"/>
            <a:ext cx="4213860" cy="8045452"/>
          </a:xfrm>
        </p:spPr>
        <p:txBody>
          <a:bodyPr/>
          <a:lstStyle>
            <a:lvl1pPr>
              <a:defRPr sz="3200"/>
            </a:lvl1pPr>
            <a:lvl2pPr>
              <a:defRPr sz="28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4B10C2-0E57-4418-8F44-CB651FC3213E}" type="datetimeFigureOut">
              <a:rPr lang="en-US" smtClean="0"/>
              <a:t>9/29/2025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C81C28-1DE3-45C1-9E6D-68F357F83200}" type="slidenum">
              <a:rPr lang="en-US" smtClean="0"/>
              <a:t>‹#›</a:t>
            </a:fld>
            <a:endParaRPr lang="en-US"/>
          </a:p>
        </p:txBody>
      </p:sp>
    </p:spTree>
    <p:extLst>
      <p:ext uri="{BB962C8B-B14F-4D97-AF65-F5344CB8AC3E}">
        <p14:creationId xmlns:p14="http://schemas.microsoft.com/office/powerpoint/2010/main" val="478291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40080" y="366185"/>
            <a:ext cx="11521440" cy="1524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40084" y="2046818"/>
            <a:ext cx="5656263" cy="853015"/>
          </a:xfrm>
        </p:spPr>
        <p:txBody>
          <a:bodyPr anchor="b"/>
          <a:lstStyle>
            <a:lvl1pPr marL="0" indent="0">
              <a:buNone/>
              <a:defRPr sz="2800" b="1"/>
            </a:lvl1pPr>
            <a:lvl2pPr marL="529942" indent="0">
              <a:buNone/>
              <a:defRPr sz="2300" b="1"/>
            </a:lvl2pPr>
            <a:lvl3pPr marL="1059885" indent="0">
              <a:buNone/>
              <a:defRPr sz="2100" b="1"/>
            </a:lvl3pPr>
            <a:lvl4pPr marL="1589826" indent="0">
              <a:buNone/>
              <a:defRPr sz="1800" b="1"/>
            </a:lvl4pPr>
            <a:lvl5pPr marL="2119768" indent="0">
              <a:buNone/>
              <a:defRPr sz="1800" b="1"/>
            </a:lvl5pPr>
            <a:lvl6pPr marL="2649711" indent="0">
              <a:buNone/>
              <a:defRPr sz="1800" b="1"/>
            </a:lvl6pPr>
            <a:lvl7pPr marL="3179653" indent="0">
              <a:buNone/>
              <a:defRPr sz="1800" b="1"/>
            </a:lvl7pPr>
            <a:lvl8pPr marL="3709594" indent="0">
              <a:buNone/>
              <a:defRPr sz="1800" b="1"/>
            </a:lvl8pPr>
            <a:lvl9pPr marL="4239537"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640084" y="2899833"/>
            <a:ext cx="5656263" cy="5268385"/>
          </a:xfrm>
        </p:spPr>
        <p:txBody>
          <a:bodyPr/>
          <a:lstStyle>
            <a:lvl1pPr>
              <a:defRPr sz="28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503040" y="2046818"/>
            <a:ext cx="5658485" cy="853015"/>
          </a:xfrm>
        </p:spPr>
        <p:txBody>
          <a:bodyPr anchor="b"/>
          <a:lstStyle>
            <a:lvl1pPr marL="0" indent="0">
              <a:buNone/>
              <a:defRPr sz="2800" b="1"/>
            </a:lvl1pPr>
            <a:lvl2pPr marL="529942" indent="0">
              <a:buNone/>
              <a:defRPr sz="2300" b="1"/>
            </a:lvl2pPr>
            <a:lvl3pPr marL="1059885" indent="0">
              <a:buNone/>
              <a:defRPr sz="2100" b="1"/>
            </a:lvl3pPr>
            <a:lvl4pPr marL="1589826" indent="0">
              <a:buNone/>
              <a:defRPr sz="1800" b="1"/>
            </a:lvl4pPr>
            <a:lvl5pPr marL="2119768" indent="0">
              <a:buNone/>
              <a:defRPr sz="1800" b="1"/>
            </a:lvl5pPr>
            <a:lvl6pPr marL="2649711" indent="0">
              <a:buNone/>
              <a:defRPr sz="1800" b="1"/>
            </a:lvl6pPr>
            <a:lvl7pPr marL="3179653" indent="0">
              <a:buNone/>
              <a:defRPr sz="1800" b="1"/>
            </a:lvl7pPr>
            <a:lvl8pPr marL="3709594" indent="0">
              <a:buNone/>
              <a:defRPr sz="1800" b="1"/>
            </a:lvl8pPr>
            <a:lvl9pPr marL="4239537"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6503040" y="2899833"/>
            <a:ext cx="5658485" cy="5268385"/>
          </a:xfrm>
        </p:spPr>
        <p:txBody>
          <a:bodyPr/>
          <a:lstStyle>
            <a:lvl1pPr>
              <a:defRPr sz="28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4B10C2-0E57-4418-8F44-CB651FC3213E}" type="datetimeFigureOut">
              <a:rPr lang="en-US" smtClean="0"/>
              <a:t>9/29/2025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C81C28-1DE3-45C1-9E6D-68F357F83200}" type="slidenum">
              <a:rPr lang="en-US" smtClean="0"/>
              <a:t>‹#›</a:t>
            </a:fld>
            <a:endParaRPr lang="en-US"/>
          </a:p>
        </p:txBody>
      </p:sp>
    </p:spTree>
    <p:extLst>
      <p:ext uri="{BB962C8B-B14F-4D97-AF65-F5344CB8AC3E}">
        <p14:creationId xmlns:p14="http://schemas.microsoft.com/office/powerpoint/2010/main" val="182861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4B10C2-0E57-4418-8F44-CB651FC3213E}" type="datetimeFigureOut">
              <a:rPr lang="en-US" smtClean="0"/>
              <a:t>9/29/2025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C81C28-1DE3-45C1-9E6D-68F357F83200}" type="slidenum">
              <a:rPr lang="en-US" smtClean="0"/>
              <a:t>‹#›</a:t>
            </a:fld>
            <a:endParaRPr lang="en-US"/>
          </a:p>
        </p:txBody>
      </p:sp>
    </p:spTree>
    <p:extLst>
      <p:ext uri="{BB962C8B-B14F-4D97-AF65-F5344CB8AC3E}">
        <p14:creationId xmlns:p14="http://schemas.microsoft.com/office/powerpoint/2010/main" val="27507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B10C2-0E57-4418-8F44-CB651FC3213E}" type="datetimeFigureOut">
              <a:rPr lang="en-US" smtClean="0"/>
              <a:t>9/29/2025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C81C28-1DE3-45C1-9E6D-68F357F83200}" type="slidenum">
              <a:rPr lang="en-US" smtClean="0"/>
              <a:t>‹#›</a:t>
            </a:fld>
            <a:endParaRPr lang="en-US"/>
          </a:p>
        </p:txBody>
      </p:sp>
    </p:spTree>
    <p:extLst>
      <p:ext uri="{BB962C8B-B14F-4D97-AF65-F5344CB8AC3E}">
        <p14:creationId xmlns:p14="http://schemas.microsoft.com/office/powerpoint/2010/main" val="2665135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0085" y="364066"/>
            <a:ext cx="4211640" cy="1549400"/>
          </a:xfrm>
        </p:spPr>
        <p:txBody>
          <a:bodyPr anchor="b"/>
          <a:lstStyle>
            <a:lvl1pPr algn="l">
              <a:defRPr sz="2300" b="1"/>
            </a:lvl1pPr>
          </a:lstStyle>
          <a:p>
            <a:r>
              <a:rPr lang="en-US" smtClean="0"/>
              <a:t>Click to edit Master title style</a:t>
            </a:r>
            <a:endParaRPr lang="en-US"/>
          </a:p>
        </p:txBody>
      </p:sp>
      <p:sp>
        <p:nvSpPr>
          <p:cNvPr id="3" name="Content Placeholder 2"/>
          <p:cNvSpPr>
            <a:spLocks noGrp="1"/>
          </p:cNvSpPr>
          <p:nvPr>
            <p:ph idx="1"/>
          </p:nvPr>
        </p:nvSpPr>
        <p:spPr>
          <a:xfrm>
            <a:off x="5005073" y="364070"/>
            <a:ext cx="7156451" cy="7804152"/>
          </a:xfrm>
        </p:spPr>
        <p:txBody>
          <a:bodyPr/>
          <a:lstStyle>
            <a:lvl1pPr>
              <a:defRPr sz="3700"/>
            </a:lvl1pPr>
            <a:lvl2pPr>
              <a:defRPr sz="3200"/>
            </a:lvl2pPr>
            <a:lvl3pPr>
              <a:defRPr sz="28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40085" y="1913470"/>
            <a:ext cx="4211640" cy="6254752"/>
          </a:xfrm>
        </p:spPr>
        <p:txBody>
          <a:bodyPr/>
          <a:lstStyle>
            <a:lvl1pPr marL="0" indent="0">
              <a:buNone/>
              <a:defRPr sz="1700"/>
            </a:lvl1pPr>
            <a:lvl2pPr marL="529942" indent="0">
              <a:buNone/>
              <a:defRPr sz="1400"/>
            </a:lvl2pPr>
            <a:lvl3pPr marL="1059885" indent="0">
              <a:buNone/>
              <a:defRPr sz="1200"/>
            </a:lvl3pPr>
            <a:lvl4pPr marL="1589826" indent="0">
              <a:buNone/>
              <a:defRPr sz="1000"/>
            </a:lvl4pPr>
            <a:lvl5pPr marL="2119768" indent="0">
              <a:buNone/>
              <a:defRPr sz="1000"/>
            </a:lvl5pPr>
            <a:lvl6pPr marL="2649711" indent="0">
              <a:buNone/>
              <a:defRPr sz="1000"/>
            </a:lvl6pPr>
            <a:lvl7pPr marL="3179653" indent="0">
              <a:buNone/>
              <a:defRPr sz="1000"/>
            </a:lvl7pPr>
            <a:lvl8pPr marL="3709594" indent="0">
              <a:buNone/>
              <a:defRPr sz="1000"/>
            </a:lvl8pPr>
            <a:lvl9pPr marL="4239537"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4B10C2-0E57-4418-8F44-CB651FC3213E}" type="datetimeFigureOut">
              <a:rPr lang="en-US" smtClean="0"/>
              <a:t>9/29/2025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C81C28-1DE3-45C1-9E6D-68F357F83200}" type="slidenum">
              <a:rPr lang="en-US" smtClean="0"/>
              <a:t>‹#›</a:t>
            </a:fld>
            <a:endParaRPr lang="en-US"/>
          </a:p>
        </p:txBody>
      </p:sp>
    </p:spTree>
    <p:extLst>
      <p:ext uri="{BB962C8B-B14F-4D97-AF65-F5344CB8AC3E}">
        <p14:creationId xmlns:p14="http://schemas.microsoft.com/office/powerpoint/2010/main" val="3557403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09203" y="6400803"/>
            <a:ext cx="7680960" cy="755652"/>
          </a:xfrm>
        </p:spPr>
        <p:txBody>
          <a:bodyPr anchor="b"/>
          <a:lstStyle>
            <a:lvl1pPr algn="l">
              <a:defRPr sz="2300" b="1"/>
            </a:lvl1pPr>
          </a:lstStyle>
          <a:p>
            <a:r>
              <a:rPr lang="en-US" smtClean="0"/>
              <a:t>Click to edit Master title style</a:t>
            </a:r>
            <a:endParaRPr lang="en-US"/>
          </a:p>
        </p:txBody>
      </p:sp>
      <p:sp>
        <p:nvSpPr>
          <p:cNvPr id="3" name="Picture Placeholder 2"/>
          <p:cNvSpPr>
            <a:spLocks noGrp="1"/>
          </p:cNvSpPr>
          <p:nvPr>
            <p:ph type="pic" idx="1"/>
          </p:nvPr>
        </p:nvSpPr>
        <p:spPr>
          <a:xfrm>
            <a:off x="2509203" y="817034"/>
            <a:ext cx="7680960" cy="5486400"/>
          </a:xfrm>
        </p:spPr>
        <p:txBody>
          <a:bodyPr/>
          <a:lstStyle>
            <a:lvl1pPr marL="0" indent="0">
              <a:buNone/>
              <a:defRPr sz="3700"/>
            </a:lvl1pPr>
            <a:lvl2pPr marL="529942" indent="0">
              <a:buNone/>
              <a:defRPr sz="3200"/>
            </a:lvl2pPr>
            <a:lvl3pPr marL="1059885" indent="0">
              <a:buNone/>
              <a:defRPr sz="2800"/>
            </a:lvl3pPr>
            <a:lvl4pPr marL="1589826" indent="0">
              <a:buNone/>
              <a:defRPr sz="2300"/>
            </a:lvl4pPr>
            <a:lvl5pPr marL="2119768" indent="0">
              <a:buNone/>
              <a:defRPr sz="2300"/>
            </a:lvl5pPr>
            <a:lvl6pPr marL="2649711" indent="0">
              <a:buNone/>
              <a:defRPr sz="2300"/>
            </a:lvl6pPr>
            <a:lvl7pPr marL="3179653" indent="0">
              <a:buNone/>
              <a:defRPr sz="2300"/>
            </a:lvl7pPr>
            <a:lvl8pPr marL="3709594" indent="0">
              <a:buNone/>
              <a:defRPr sz="2300"/>
            </a:lvl8pPr>
            <a:lvl9pPr marL="4239537" indent="0">
              <a:buNone/>
              <a:defRPr sz="2300"/>
            </a:lvl9pPr>
          </a:lstStyle>
          <a:p>
            <a:endParaRPr lang="en-US"/>
          </a:p>
        </p:txBody>
      </p:sp>
      <p:sp>
        <p:nvSpPr>
          <p:cNvPr id="4" name="Text Placeholder 3"/>
          <p:cNvSpPr>
            <a:spLocks noGrp="1"/>
          </p:cNvSpPr>
          <p:nvPr>
            <p:ph type="body" sz="half" idx="2"/>
          </p:nvPr>
        </p:nvSpPr>
        <p:spPr>
          <a:xfrm>
            <a:off x="2509203" y="7156455"/>
            <a:ext cx="7680960" cy="1073148"/>
          </a:xfrm>
        </p:spPr>
        <p:txBody>
          <a:bodyPr/>
          <a:lstStyle>
            <a:lvl1pPr marL="0" indent="0">
              <a:buNone/>
              <a:defRPr sz="1700"/>
            </a:lvl1pPr>
            <a:lvl2pPr marL="529942" indent="0">
              <a:buNone/>
              <a:defRPr sz="1400"/>
            </a:lvl2pPr>
            <a:lvl3pPr marL="1059885" indent="0">
              <a:buNone/>
              <a:defRPr sz="1200"/>
            </a:lvl3pPr>
            <a:lvl4pPr marL="1589826" indent="0">
              <a:buNone/>
              <a:defRPr sz="1000"/>
            </a:lvl4pPr>
            <a:lvl5pPr marL="2119768" indent="0">
              <a:buNone/>
              <a:defRPr sz="1000"/>
            </a:lvl5pPr>
            <a:lvl6pPr marL="2649711" indent="0">
              <a:buNone/>
              <a:defRPr sz="1000"/>
            </a:lvl6pPr>
            <a:lvl7pPr marL="3179653" indent="0">
              <a:buNone/>
              <a:defRPr sz="1000"/>
            </a:lvl7pPr>
            <a:lvl8pPr marL="3709594" indent="0">
              <a:buNone/>
              <a:defRPr sz="1000"/>
            </a:lvl8pPr>
            <a:lvl9pPr marL="4239537"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4B10C2-0E57-4418-8F44-CB651FC3213E}" type="datetimeFigureOut">
              <a:rPr lang="en-US" smtClean="0"/>
              <a:t>9/29/2025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C81C28-1DE3-45C1-9E6D-68F357F83200}" type="slidenum">
              <a:rPr lang="en-US" smtClean="0"/>
              <a:t>‹#›</a:t>
            </a:fld>
            <a:endParaRPr lang="en-US"/>
          </a:p>
        </p:txBody>
      </p:sp>
    </p:spTree>
    <p:extLst>
      <p:ext uri="{BB962C8B-B14F-4D97-AF65-F5344CB8AC3E}">
        <p14:creationId xmlns:p14="http://schemas.microsoft.com/office/powerpoint/2010/main" val="2560956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0080" y="366185"/>
            <a:ext cx="11521440" cy="1524000"/>
          </a:xfrm>
          <a:prstGeom prst="rect">
            <a:avLst/>
          </a:prstGeom>
        </p:spPr>
        <p:txBody>
          <a:bodyPr vert="horz" lIns="105988" tIns="52994" rIns="105988" bIns="52994"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40080" y="2133605"/>
            <a:ext cx="11521440" cy="6034616"/>
          </a:xfrm>
          <a:prstGeom prst="rect">
            <a:avLst/>
          </a:prstGeom>
        </p:spPr>
        <p:txBody>
          <a:bodyPr vert="horz" lIns="105988" tIns="52994" rIns="105988" bIns="5299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40080" y="8475138"/>
            <a:ext cx="2987040" cy="486834"/>
          </a:xfrm>
          <a:prstGeom prst="rect">
            <a:avLst/>
          </a:prstGeom>
        </p:spPr>
        <p:txBody>
          <a:bodyPr vert="horz" lIns="105988" tIns="52994" rIns="105988" bIns="52994" rtlCol="0" anchor="ctr"/>
          <a:lstStyle>
            <a:lvl1pPr algn="l">
              <a:defRPr sz="1400">
                <a:solidFill>
                  <a:schemeClr val="tx1">
                    <a:tint val="75000"/>
                  </a:schemeClr>
                </a:solidFill>
              </a:defRPr>
            </a:lvl1pPr>
          </a:lstStyle>
          <a:p>
            <a:fld id="{EC4B10C2-0E57-4418-8F44-CB651FC3213E}" type="datetimeFigureOut">
              <a:rPr lang="en-US" smtClean="0"/>
              <a:t>9/29/2025</a:t>
            </a:fld>
            <a:endParaRPr lang="en-US"/>
          </a:p>
        </p:txBody>
      </p:sp>
      <p:sp>
        <p:nvSpPr>
          <p:cNvPr id="5" name="Footer Placeholder 4"/>
          <p:cNvSpPr>
            <a:spLocks noGrp="1"/>
          </p:cNvSpPr>
          <p:nvPr>
            <p:ph type="ftr" sz="quarter" idx="3"/>
          </p:nvPr>
        </p:nvSpPr>
        <p:spPr>
          <a:xfrm>
            <a:off x="4373880" y="8475138"/>
            <a:ext cx="4053840" cy="486834"/>
          </a:xfrm>
          <a:prstGeom prst="rect">
            <a:avLst/>
          </a:prstGeom>
        </p:spPr>
        <p:txBody>
          <a:bodyPr vert="horz" lIns="105988" tIns="52994" rIns="105988" bIns="52994" rtlCol="0" anchor="ctr"/>
          <a:lstStyle>
            <a:lvl1pPr algn="ctr">
              <a:defRPr sz="1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174480" y="8475138"/>
            <a:ext cx="2987040" cy="486834"/>
          </a:xfrm>
          <a:prstGeom prst="rect">
            <a:avLst/>
          </a:prstGeom>
        </p:spPr>
        <p:txBody>
          <a:bodyPr vert="horz" lIns="105988" tIns="52994" rIns="105988" bIns="52994" rtlCol="0" anchor="ctr"/>
          <a:lstStyle>
            <a:lvl1pPr algn="r">
              <a:defRPr sz="1400">
                <a:solidFill>
                  <a:schemeClr val="tx1">
                    <a:tint val="75000"/>
                  </a:schemeClr>
                </a:solidFill>
              </a:defRPr>
            </a:lvl1pPr>
          </a:lstStyle>
          <a:p>
            <a:fld id="{AEC81C28-1DE3-45C1-9E6D-68F357F83200}" type="slidenum">
              <a:rPr lang="en-US" smtClean="0"/>
              <a:t>‹#›</a:t>
            </a:fld>
            <a:endParaRPr lang="en-US"/>
          </a:p>
        </p:txBody>
      </p:sp>
    </p:spTree>
    <p:extLst>
      <p:ext uri="{BB962C8B-B14F-4D97-AF65-F5344CB8AC3E}">
        <p14:creationId xmlns:p14="http://schemas.microsoft.com/office/powerpoint/2010/main" val="3401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059885" rtl="0" eaLnBrk="1" latinLnBrk="0" hangingPunct="1">
        <a:spcBef>
          <a:spcPct val="0"/>
        </a:spcBef>
        <a:buNone/>
        <a:defRPr sz="5100" kern="1200">
          <a:solidFill>
            <a:schemeClr val="tx1"/>
          </a:solidFill>
          <a:latin typeface="+mj-lt"/>
          <a:ea typeface="+mj-ea"/>
          <a:cs typeface="+mj-cs"/>
        </a:defRPr>
      </a:lvl1pPr>
    </p:titleStyle>
    <p:bodyStyle>
      <a:lvl1pPr marL="397457" indent="-397457" algn="l" defTabSz="1059885" rtl="0" eaLnBrk="1" latinLnBrk="0" hangingPunct="1">
        <a:spcBef>
          <a:spcPct val="20000"/>
        </a:spcBef>
        <a:buFont typeface="Arial" pitchFamily="34" charset="0"/>
        <a:buChar char="•"/>
        <a:defRPr sz="3700" kern="1200">
          <a:solidFill>
            <a:schemeClr val="tx1"/>
          </a:solidFill>
          <a:latin typeface="+mn-lt"/>
          <a:ea typeface="+mn-ea"/>
          <a:cs typeface="+mn-cs"/>
        </a:defRPr>
      </a:lvl1pPr>
      <a:lvl2pPr marL="861156" indent="-331214" algn="l" defTabSz="1059885" rtl="0" eaLnBrk="1" latinLnBrk="0" hangingPunct="1">
        <a:spcBef>
          <a:spcPct val="20000"/>
        </a:spcBef>
        <a:buFont typeface="Arial" pitchFamily="34" charset="0"/>
        <a:buChar char="–"/>
        <a:defRPr sz="3200" kern="1200">
          <a:solidFill>
            <a:schemeClr val="tx1"/>
          </a:solidFill>
          <a:latin typeface="+mn-lt"/>
          <a:ea typeface="+mn-ea"/>
          <a:cs typeface="+mn-cs"/>
        </a:defRPr>
      </a:lvl2pPr>
      <a:lvl3pPr marL="1324855" indent="-264971" algn="l" defTabSz="1059885" rtl="0" eaLnBrk="1" latinLnBrk="0" hangingPunct="1">
        <a:spcBef>
          <a:spcPct val="20000"/>
        </a:spcBef>
        <a:buFont typeface="Arial" pitchFamily="34" charset="0"/>
        <a:buChar char="•"/>
        <a:defRPr sz="2800" kern="1200">
          <a:solidFill>
            <a:schemeClr val="tx1"/>
          </a:solidFill>
          <a:latin typeface="+mn-lt"/>
          <a:ea typeface="+mn-ea"/>
          <a:cs typeface="+mn-cs"/>
        </a:defRPr>
      </a:lvl3pPr>
      <a:lvl4pPr marL="1854797" indent="-264971" algn="l" defTabSz="1059885" rtl="0" eaLnBrk="1" latinLnBrk="0" hangingPunct="1">
        <a:spcBef>
          <a:spcPct val="20000"/>
        </a:spcBef>
        <a:buFont typeface="Arial" pitchFamily="34" charset="0"/>
        <a:buChar char="–"/>
        <a:defRPr sz="2300" kern="1200">
          <a:solidFill>
            <a:schemeClr val="tx1"/>
          </a:solidFill>
          <a:latin typeface="+mn-lt"/>
          <a:ea typeface="+mn-ea"/>
          <a:cs typeface="+mn-cs"/>
        </a:defRPr>
      </a:lvl4pPr>
      <a:lvl5pPr marL="2384739" indent="-264971" algn="l" defTabSz="1059885" rtl="0" eaLnBrk="1" latinLnBrk="0" hangingPunct="1">
        <a:spcBef>
          <a:spcPct val="20000"/>
        </a:spcBef>
        <a:buFont typeface="Arial" pitchFamily="34" charset="0"/>
        <a:buChar char="»"/>
        <a:defRPr sz="2300" kern="1200">
          <a:solidFill>
            <a:schemeClr val="tx1"/>
          </a:solidFill>
          <a:latin typeface="+mn-lt"/>
          <a:ea typeface="+mn-ea"/>
          <a:cs typeface="+mn-cs"/>
        </a:defRPr>
      </a:lvl5pPr>
      <a:lvl6pPr marL="2914682" indent="-264971" algn="l" defTabSz="1059885"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444623" indent="-264971" algn="l" defTabSz="1059885"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74565" indent="-264971" algn="l" defTabSz="1059885"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504508" indent="-264971" algn="l" defTabSz="1059885"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59885" rtl="0" eaLnBrk="1" latinLnBrk="0" hangingPunct="1">
        <a:defRPr sz="2100" kern="1200">
          <a:solidFill>
            <a:schemeClr val="tx1"/>
          </a:solidFill>
          <a:latin typeface="+mn-lt"/>
          <a:ea typeface="+mn-ea"/>
          <a:cs typeface="+mn-cs"/>
        </a:defRPr>
      </a:lvl1pPr>
      <a:lvl2pPr marL="529942" algn="l" defTabSz="1059885" rtl="0" eaLnBrk="1" latinLnBrk="0" hangingPunct="1">
        <a:defRPr sz="2100" kern="1200">
          <a:solidFill>
            <a:schemeClr val="tx1"/>
          </a:solidFill>
          <a:latin typeface="+mn-lt"/>
          <a:ea typeface="+mn-ea"/>
          <a:cs typeface="+mn-cs"/>
        </a:defRPr>
      </a:lvl2pPr>
      <a:lvl3pPr marL="1059885" algn="l" defTabSz="1059885" rtl="0" eaLnBrk="1" latinLnBrk="0" hangingPunct="1">
        <a:defRPr sz="2100" kern="1200">
          <a:solidFill>
            <a:schemeClr val="tx1"/>
          </a:solidFill>
          <a:latin typeface="+mn-lt"/>
          <a:ea typeface="+mn-ea"/>
          <a:cs typeface="+mn-cs"/>
        </a:defRPr>
      </a:lvl3pPr>
      <a:lvl4pPr marL="1589826" algn="l" defTabSz="1059885" rtl="0" eaLnBrk="1" latinLnBrk="0" hangingPunct="1">
        <a:defRPr sz="2100" kern="1200">
          <a:solidFill>
            <a:schemeClr val="tx1"/>
          </a:solidFill>
          <a:latin typeface="+mn-lt"/>
          <a:ea typeface="+mn-ea"/>
          <a:cs typeface="+mn-cs"/>
        </a:defRPr>
      </a:lvl4pPr>
      <a:lvl5pPr marL="2119768" algn="l" defTabSz="1059885" rtl="0" eaLnBrk="1" latinLnBrk="0" hangingPunct="1">
        <a:defRPr sz="2100" kern="1200">
          <a:solidFill>
            <a:schemeClr val="tx1"/>
          </a:solidFill>
          <a:latin typeface="+mn-lt"/>
          <a:ea typeface="+mn-ea"/>
          <a:cs typeface="+mn-cs"/>
        </a:defRPr>
      </a:lvl5pPr>
      <a:lvl6pPr marL="2649711" algn="l" defTabSz="1059885" rtl="0" eaLnBrk="1" latinLnBrk="0" hangingPunct="1">
        <a:defRPr sz="2100" kern="1200">
          <a:solidFill>
            <a:schemeClr val="tx1"/>
          </a:solidFill>
          <a:latin typeface="+mn-lt"/>
          <a:ea typeface="+mn-ea"/>
          <a:cs typeface="+mn-cs"/>
        </a:defRPr>
      </a:lvl6pPr>
      <a:lvl7pPr marL="3179653" algn="l" defTabSz="1059885" rtl="0" eaLnBrk="1" latinLnBrk="0" hangingPunct="1">
        <a:defRPr sz="2100" kern="1200">
          <a:solidFill>
            <a:schemeClr val="tx1"/>
          </a:solidFill>
          <a:latin typeface="+mn-lt"/>
          <a:ea typeface="+mn-ea"/>
          <a:cs typeface="+mn-cs"/>
        </a:defRPr>
      </a:lvl7pPr>
      <a:lvl8pPr marL="3709594" algn="l" defTabSz="1059885" rtl="0" eaLnBrk="1" latinLnBrk="0" hangingPunct="1">
        <a:defRPr sz="2100" kern="1200">
          <a:solidFill>
            <a:schemeClr val="tx1"/>
          </a:solidFill>
          <a:latin typeface="+mn-lt"/>
          <a:ea typeface="+mn-ea"/>
          <a:cs typeface="+mn-cs"/>
        </a:defRPr>
      </a:lvl8pPr>
      <a:lvl9pPr marL="4239537" algn="l" defTabSz="1059885"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4510" y="290288"/>
            <a:ext cx="12412617" cy="6708830"/>
          </a:xfrm>
          <a:prstGeom prst="rect">
            <a:avLst/>
          </a:prstGeom>
        </p:spPr>
        <p:txBody>
          <a:bodyPr wrap="square" lIns="105988" tIns="52994" rIns="105988" bIns="52994">
            <a:spAutoFit/>
          </a:bodyPr>
          <a:lstStyle/>
          <a:p>
            <a:pPr algn="ctr" defTabSz="1162798"/>
            <a:r>
              <a:rPr lang="en-US" sz="3600" b="1" u="sng" dirty="0" smtClean="0">
                <a:solidFill>
                  <a:prstClr val="black"/>
                </a:solidFill>
                <a:latin typeface="Algerian" pitchFamily="82" charset="0"/>
                <a:cs typeface="Arial" pitchFamily="34" charset="0"/>
              </a:rPr>
              <a:t>Project </a:t>
            </a:r>
            <a:r>
              <a:rPr lang="en-US" sz="3600" b="1" u="sng" dirty="0">
                <a:solidFill>
                  <a:prstClr val="black"/>
                </a:solidFill>
                <a:latin typeface="Algerian" pitchFamily="82" charset="0"/>
                <a:cs typeface="Arial" pitchFamily="34" charset="0"/>
              </a:rPr>
              <a:t>Id: 78G0OL </a:t>
            </a:r>
            <a:endParaRPr lang="en-US" sz="3600" b="1" u="sng" dirty="0" smtClean="0">
              <a:solidFill>
                <a:prstClr val="black"/>
              </a:solidFill>
              <a:latin typeface="Algerian" pitchFamily="82" charset="0"/>
              <a:cs typeface="Arial" pitchFamily="34" charset="0"/>
            </a:endParaRPr>
          </a:p>
          <a:p>
            <a:pPr algn="ctr" defTabSz="1162798"/>
            <a:endParaRPr lang="en-US" sz="2800" b="1" dirty="0">
              <a:solidFill>
                <a:prstClr val="black"/>
              </a:solidFill>
              <a:latin typeface="Arial" pitchFamily="34" charset="0"/>
              <a:cs typeface="Arial" pitchFamily="34" charset="0"/>
            </a:endParaRPr>
          </a:p>
          <a:p>
            <a:pPr algn="ctr" defTabSz="1162798"/>
            <a:endParaRPr lang="en-US" sz="2800" b="1" dirty="0">
              <a:solidFill>
                <a:prstClr val="black"/>
              </a:solidFill>
              <a:latin typeface="Arial" pitchFamily="34" charset="0"/>
              <a:cs typeface="Arial" pitchFamily="34" charset="0"/>
            </a:endParaRPr>
          </a:p>
          <a:p>
            <a:pPr algn="ctr" defTabSz="1162798"/>
            <a:r>
              <a:rPr lang="en-US" sz="2800" b="1" u="sng" dirty="0">
                <a:solidFill>
                  <a:prstClr val="black"/>
                </a:solidFill>
                <a:latin typeface="Arial" pitchFamily="34" charset="0"/>
                <a:cs typeface="Arial" pitchFamily="34" charset="0"/>
              </a:rPr>
              <a:t>Problem Statement</a:t>
            </a:r>
            <a:endParaRPr lang="en-US" sz="2300" b="1" dirty="0">
              <a:solidFill>
                <a:prstClr val="black"/>
              </a:solidFill>
              <a:latin typeface="Arial" pitchFamily="34" charset="0"/>
              <a:cs typeface="Arial" pitchFamily="34" charset="0"/>
            </a:endParaRPr>
          </a:p>
          <a:p>
            <a:pPr algn="ctr" defTabSz="1162798"/>
            <a:r>
              <a:rPr lang="en-US" sz="2300" dirty="0">
                <a:solidFill>
                  <a:prstClr val="black"/>
                </a:solidFill>
                <a:latin typeface="Arial" pitchFamily="34" charset="0"/>
                <a:cs typeface="Arial" pitchFamily="34" charset="0"/>
              </a:rPr>
              <a:t>Analyze and Provide Insights on Amazon Sales Report.</a:t>
            </a:r>
          </a:p>
          <a:p>
            <a:pPr defTabSz="1162798"/>
            <a:endParaRPr lang="en-US" sz="2300" dirty="0">
              <a:solidFill>
                <a:prstClr val="black"/>
              </a:solidFill>
              <a:latin typeface="Arial" pitchFamily="34" charset="0"/>
              <a:cs typeface="Arial" pitchFamily="34" charset="0"/>
            </a:endParaRPr>
          </a:p>
          <a:p>
            <a:pPr algn="ctr" defTabSz="1162798"/>
            <a:r>
              <a:rPr lang="en-US" sz="2800" b="1" u="sng" dirty="0">
                <a:solidFill>
                  <a:prstClr val="black"/>
                </a:solidFill>
                <a:latin typeface="Arial" pitchFamily="34" charset="0"/>
                <a:cs typeface="Arial" pitchFamily="34" charset="0"/>
              </a:rPr>
              <a:t>Problem Description</a:t>
            </a:r>
          </a:p>
          <a:p>
            <a:pPr defTabSz="1162798"/>
            <a:r>
              <a:rPr lang="en-US" sz="2300" dirty="0">
                <a:solidFill>
                  <a:prstClr val="black"/>
                </a:solidFill>
                <a:latin typeface="Arial" pitchFamily="34" charset="0"/>
                <a:cs typeface="Arial" pitchFamily="34" charset="0"/>
              </a:rPr>
              <a:t>The provided dataset contains information about sales transactions on Amazon, including details such as order ID, date, status, </a:t>
            </a:r>
            <a:r>
              <a:rPr lang="en-US" sz="2300" dirty="0" err="1">
                <a:solidFill>
                  <a:prstClr val="black"/>
                </a:solidFill>
                <a:latin typeface="Arial" pitchFamily="34" charset="0"/>
                <a:cs typeface="Arial" pitchFamily="34" charset="0"/>
              </a:rPr>
              <a:t>fulfilment</a:t>
            </a:r>
            <a:r>
              <a:rPr lang="en-US" sz="2300" dirty="0">
                <a:solidFill>
                  <a:prstClr val="black"/>
                </a:solidFill>
                <a:latin typeface="Arial" pitchFamily="34" charset="0"/>
                <a:cs typeface="Arial" pitchFamily="34" charset="0"/>
              </a:rPr>
              <a:t> method, sales channel, product category, size, quantity, amount, shipping details, and more. The objective is to conduct a comprehensive analysis of the data and extract actionable insights to support business decision-making.</a:t>
            </a:r>
          </a:p>
          <a:p>
            <a:pPr defTabSz="1162798"/>
            <a:endParaRPr lang="en-US" sz="2300" dirty="0">
              <a:solidFill>
                <a:prstClr val="black"/>
              </a:solidFill>
              <a:latin typeface="Arial" pitchFamily="34" charset="0"/>
              <a:cs typeface="Arial" pitchFamily="34" charset="0"/>
            </a:endParaRPr>
          </a:p>
          <a:p>
            <a:pPr algn="ctr" defTabSz="1162798"/>
            <a:r>
              <a:rPr lang="en-US" sz="2800" b="1" u="sng" dirty="0">
                <a:latin typeface="Arial" pitchFamily="34" charset="0"/>
                <a:cs typeface="Arial" pitchFamily="34" charset="0"/>
              </a:rPr>
              <a:t>Expected Outcome</a:t>
            </a:r>
            <a:r>
              <a:rPr lang="en-US" sz="2300" dirty="0">
                <a:latin typeface="Arial" pitchFamily="34" charset="0"/>
                <a:cs typeface="Arial" pitchFamily="34" charset="0"/>
              </a:rPr>
              <a:t>: </a:t>
            </a:r>
          </a:p>
          <a:p>
            <a:pPr defTabSz="1162798"/>
            <a:r>
              <a:rPr lang="en-US" sz="2300" dirty="0">
                <a:latin typeface="Arial" pitchFamily="34" charset="0"/>
                <a:cs typeface="Arial" pitchFamily="34" charset="0"/>
              </a:rPr>
              <a:t>By conducting a thorough analysis of the Amazon sales report, the goal is to gain valuable insights that can be leveraged to optimize business operations, enhance customer experience, and drive revenue growth. The analysis should provide actionable recommendations tailored to the specific needs and challenges of the business. </a:t>
            </a:r>
            <a:endParaRPr lang="en-US" sz="2300"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1005651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480" y="217720"/>
            <a:ext cx="12517120" cy="968797"/>
          </a:xfrm>
          <a:prstGeom prst="rect">
            <a:avLst/>
          </a:prstGeom>
        </p:spPr>
        <p:txBody>
          <a:bodyPr wrap="square" lIns="105988" tIns="52994" rIns="105988" bIns="52994">
            <a:spAutoFit/>
          </a:bodyPr>
          <a:lstStyle/>
          <a:p>
            <a:pPr algn="ctr"/>
            <a:endParaRPr lang="en-US" sz="2800" dirty="0"/>
          </a:p>
          <a:p>
            <a:endParaRPr lang="en-US" sz="2800" dirty="0"/>
          </a:p>
        </p:txBody>
      </p:sp>
      <p:cxnSp>
        <p:nvCxnSpPr>
          <p:cNvPr id="9" name="Straight Connector 8"/>
          <p:cNvCxnSpPr/>
          <p:nvPr/>
        </p:nvCxnSpPr>
        <p:spPr>
          <a:xfrm>
            <a:off x="284480" y="2294141"/>
            <a:ext cx="11948160" cy="0"/>
          </a:xfrm>
          <a:prstGeom prst="line">
            <a:avLst/>
          </a:prstGeom>
        </p:spPr>
        <p:style>
          <a:lnRef idx="1">
            <a:schemeClr val="dk1"/>
          </a:lnRef>
          <a:fillRef idx="0">
            <a:schemeClr val="dk1"/>
          </a:fillRef>
          <a:effectRef idx="0">
            <a:schemeClr val="dk1"/>
          </a:effectRef>
          <a:fontRef idx="minor">
            <a:schemeClr val="tx1"/>
          </a:fontRef>
        </p:style>
      </p:cxnSp>
      <p:sp>
        <p:nvSpPr>
          <p:cNvPr id="12" name="Rectangle 11"/>
          <p:cNvSpPr/>
          <p:nvPr/>
        </p:nvSpPr>
        <p:spPr>
          <a:xfrm>
            <a:off x="1969" y="1756231"/>
            <a:ext cx="12797013" cy="537910"/>
          </a:xfrm>
          <a:prstGeom prst="rect">
            <a:avLst/>
          </a:prstGeom>
        </p:spPr>
        <p:txBody>
          <a:bodyPr wrap="square" lIns="105988" tIns="52994" rIns="105988" bIns="52994">
            <a:spAutoFit/>
          </a:bodyPr>
          <a:lstStyle/>
          <a:p>
            <a:pPr algn="ctr"/>
            <a:r>
              <a:rPr lang="en-US" sz="2800" b="1" dirty="0" smtClean="0"/>
              <a:t>2.1) Top </a:t>
            </a:r>
            <a:r>
              <a:rPr lang="en-US" sz="2800" b="1" dirty="0"/>
              <a:t>categories by quantity sold (completed orders):</a:t>
            </a:r>
          </a:p>
        </p:txBody>
      </p:sp>
      <p:sp>
        <p:nvSpPr>
          <p:cNvPr id="4" name="Title 3"/>
          <p:cNvSpPr>
            <a:spLocks noGrp="1"/>
          </p:cNvSpPr>
          <p:nvPr>
            <p:ph type="title"/>
          </p:nvPr>
        </p:nvSpPr>
        <p:spPr>
          <a:xfrm>
            <a:off x="-78003" y="217717"/>
            <a:ext cx="12801600" cy="1306286"/>
          </a:xfrm>
        </p:spPr>
        <p:txBody>
          <a:bodyPr>
            <a:normAutofit fontScale="90000"/>
          </a:bodyPr>
          <a:lstStyle/>
          <a:p>
            <a:r>
              <a:rPr lang="en-US" sz="3600" b="1" u="sng" dirty="0" smtClean="0">
                <a:solidFill>
                  <a:prstClr val="black"/>
                </a:solidFill>
                <a:latin typeface="Arial Black" pitchFamily="34" charset="0"/>
              </a:rPr>
              <a:t>2) Product </a:t>
            </a:r>
            <a:r>
              <a:rPr lang="en-US" sz="3600" b="1" u="sng" dirty="0">
                <a:solidFill>
                  <a:prstClr val="black"/>
                </a:solidFill>
                <a:latin typeface="Arial Black" pitchFamily="34" charset="0"/>
              </a:rPr>
              <a:t>Analysis:</a:t>
            </a:r>
            <a:r>
              <a:rPr lang="en-US" sz="3600" b="1" dirty="0">
                <a:solidFill>
                  <a:prstClr val="black"/>
                </a:solidFill>
                <a:latin typeface="Arial Black" pitchFamily="34" charset="0"/>
              </a:rPr>
              <a:t/>
            </a:r>
            <a:br>
              <a:rPr lang="en-US" sz="3600" b="1" dirty="0">
                <a:solidFill>
                  <a:prstClr val="black"/>
                </a:solidFill>
                <a:latin typeface="Arial Black" pitchFamily="34" charset="0"/>
              </a:rPr>
            </a:br>
            <a:r>
              <a:rPr lang="en-US" sz="2600" dirty="0">
                <a:solidFill>
                  <a:prstClr val="black"/>
                </a:solidFill>
              </a:rPr>
              <a:t>Analyze the distribution of product categories, sizes, and quantities sold to identify popular products.</a:t>
            </a:r>
            <a:br>
              <a:rPr lang="en-US" sz="2600" dirty="0">
                <a:solidFill>
                  <a:prstClr val="black"/>
                </a:solidFill>
              </a:rPr>
            </a:br>
            <a:endParaRPr lang="en-US" sz="2600" b="1"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86" y="2438400"/>
            <a:ext cx="12769479" cy="609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9419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480" y="217720"/>
            <a:ext cx="12517120" cy="968797"/>
          </a:xfrm>
          <a:prstGeom prst="rect">
            <a:avLst/>
          </a:prstGeom>
        </p:spPr>
        <p:txBody>
          <a:bodyPr wrap="square" lIns="105988" tIns="52994" rIns="105988" bIns="52994">
            <a:spAutoFit/>
          </a:bodyPr>
          <a:lstStyle/>
          <a:p>
            <a:pPr algn="ctr"/>
            <a:endParaRPr lang="en-US" sz="2800" dirty="0"/>
          </a:p>
          <a:p>
            <a:endParaRPr lang="en-US" sz="2800" dirty="0"/>
          </a:p>
        </p:txBody>
      </p:sp>
      <p:sp>
        <p:nvSpPr>
          <p:cNvPr id="5" name="Rectangle 4"/>
          <p:cNvSpPr/>
          <p:nvPr/>
        </p:nvSpPr>
        <p:spPr>
          <a:xfrm>
            <a:off x="-27530" y="433163"/>
            <a:ext cx="12797009" cy="537910"/>
          </a:xfrm>
          <a:prstGeom prst="rect">
            <a:avLst/>
          </a:prstGeom>
        </p:spPr>
        <p:txBody>
          <a:bodyPr wrap="square" lIns="105988" tIns="52994" rIns="105988" bIns="52994">
            <a:spAutoFit/>
          </a:bodyPr>
          <a:lstStyle/>
          <a:p>
            <a:pPr algn="ctr"/>
            <a:r>
              <a:rPr lang="en-US" sz="2800" b="1" dirty="0" smtClean="0"/>
              <a:t>2.2) Size </a:t>
            </a:r>
            <a:r>
              <a:rPr lang="en-US" sz="2800" b="1" dirty="0"/>
              <a:t>distribution by quantity (all categories):</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894" y="941576"/>
            <a:ext cx="11948160" cy="12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 y="1186517"/>
            <a:ext cx="12801595" cy="6814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9250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6351"/>
          <a:stretch/>
        </p:blipFill>
        <p:spPr bwMode="auto">
          <a:xfrm>
            <a:off x="185830" y="1176685"/>
            <a:ext cx="12387169" cy="6671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84480" y="217720"/>
            <a:ext cx="12517120" cy="968797"/>
          </a:xfrm>
          <a:prstGeom prst="rect">
            <a:avLst/>
          </a:prstGeom>
        </p:spPr>
        <p:txBody>
          <a:bodyPr wrap="square" lIns="105988" tIns="52994" rIns="105988" bIns="52994">
            <a:spAutoFit/>
          </a:bodyPr>
          <a:lstStyle/>
          <a:p>
            <a:pPr algn="ctr"/>
            <a:endParaRPr lang="en-US" sz="2800" dirty="0"/>
          </a:p>
          <a:p>
            <a:endParaRPr lang="en-US" sz="2800" dirty="0"/>
          </a:p>
        </p:txBody>
      </p:sp>
      <p:cxnSp>
        <p:nvCxnSpPr>
          <p:cNvPr id="9" name="Straight Connector 8"/>
          <p:cNvCxnSpPr/>
          <p:nvPr/>
        </p:nvCxnSpPr>
        <p:spPr>
          <a:xfrm>
            <a:off x="348717" y="914400"/>
            <a:ext cx="11948160" cy="0"/>
          </a:xfrm>
          <a:prstGeom prst="line">
            <a:avLst/>
          </a:prstGeom>
        </p:spPr>
        <p:style>
          <a:lnRef idx="1">
            <a:schemeClr val="dk1"/>
          </a:lnRef>
          <a:fillRef idx="0">
            <a:schemeClr val="dk1"/>
          </a:fillRef>
          <a:effectRef idx="0">
            <a:schemeClr val="dk1"/>
          </a:effectRef>
          <a:fontRef idx="minor">
            <a:schemeClr val="tx1"/>
          </a:fontRef>
        </p:style>
      </p:cxnSp>
      <p:sp>
        <p:nvSpPr>
          <p:cNvPr id="12" name="Rectangle 11"/>
          <p:cNvSpPr/>
          <p:nvPr/>
        </p:nvSpPr>
        <p:spPr>
          <a:xfrm>
            <a:off x="27535" y="372984"/>
            <a:ext cx="12797013" cy="537910"/>
          </a:xfrm>
          <a:prstGeom prst="rect">
            <a:avLst/>
          </a:prstGeom>
        </p:spPr>
        <p:txBody>
          <a:bodyPr wrap="square" lIns="105988" tIns="52994" rIns="105988" bIns="52994">
            <a:spAutoFit/>
          </a:bodyPr>
          <a:lstStyle/>
          <a:p>
            <a:pPr algn="ctr"/>
            <a:r>
              <a:rPr lang="en-US" sz="2800" b="1" dirty="0" smtClean="0"/>
              <a:t>2.3) Size </a:t>
            </a:r>
            <a:r>
              <a:rPr lang="en-US" sz="2800" b="1" dirty="0"/>
              <a:t>mix within the top categories (</a:t>
            </a:r>
            <a:r>
              <a:rPr lang="en-US" sz="2800" b="1" dirty="0" err="1"/>
              <a:t>heatmap</a:t>
            </a:r>
            <a:r>
              <a:rPr lang="en-US" sz="2800" b="1" dirty="0"/>
              <a:t>):</a:t>
            </a:r>
          </a:p>
        </p:txBody>
      </p:sp>
    </p:spTree>
    <p:extLst>
      <p:ext uri="{BB962C8B-B14F-4D97-AF65-F5344CB8AC3E}">
        <p14:creationId xmlns:p14="http://schemas.microsoft.com/office/powerpoint/2010/main" val="2887948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381000"/>
            <a:ext cx="12797009" cy="537910"/>
          </a:xfrm>
          <a:prstGeom prst="rect">
            <a:avLst/>
          </a:prstGeom>
        </p:spPr>
        <p:txBody>
          <a:bodyPr wrap="square" lIns="105988" tIns="52994" rIns="105988" bIns="52994">
            <a:spAutoFit/>
          </a:bodyPr>
          <a:lstStyle/>
          <a:p>
            <a:pPr algn="ctr"/>
            <a:r>
              <a:rPr lang="en-US" sz="2800" b="1" dirty="0" smtClean="0"/>
              <a:t>2.4) Top </a:t>
            </a:r>
            <a:r>
              <a:rPr lang="en-US" sz="2800" b="1" dirty="0"/>
              <a:t>products by quantity sold:</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251" y="921638"/>
            <a:ext cx="11948160" cy="12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531" y="1066800"/>
            <a:ext cx="12585945"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5190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480" y="217720"/>
            <a:ext cx="12517120" cy="968797"/>
          </a:xfrm>
          <a:prstGeom prst="rect">
            <a:avLst/>
          </a:prstGeom>
        </p:spPr>
        <p:txBody>
          <a:bodyPr wrap="square" lIns="105988" tIns="52994" rIns="105988" bIns="52994">
            <a:spAutoFit/>
          </a:bodyPr>
          <a:lstStyle/>
          <a:p>
            <a:pPr algn="ctr"/>
            <a:endParaRPr lang="en-US" sz="2800" dirty="0"/>
          </a:p>
          <a:p>
            <a:endParaRPr lang="en-US" sz="2800" dirty="0"/>
          </a:p>
        </p:txBody>
      </p:sp>
      <p:sp>
        <p:nvSpPr>
          <p:cNvPr id="12" name="Rectangle 11"/>
          <p:cNvSpPr/>
          <p:nvPr/>
        </p:nvSpPr>
        <p:spPr>
          <a:xfrm>
            <a:off x="27535" y="217719"/>
            <a:ext cx="12797013" cy="953409"/>
          </a:xfrm>
          <a:prstGeom prst="rect">
            <a:avLst/>
          </a:prstGeom>
        </p:spPr>
        <p:txBody>
          <a:bodyPr wrap="square" lIns="105988" tIns="52994" rIns="105988" bIns="52994">
            <a:spAutoFit/>
          </a:bodyPr>
          <a:lstStyle/>
          <a:p>
            <a:pPr algn="ctr"/>
            <a:r>
              <a:rPr lang="en-US" sz="3200" b="1" u="sng" dirty="0" smtClean="0">
                <a:latin typeface="Arial Black" pitchFamily="34" charset="0"/>
              </a:rPr>
              <a:t>3) Ful</a:t>
            </a:r>
            <a:r>
              <a:rPr lang="en-US" sz="3200" u="sng" dirty="0" smtClean="0">
                <a:latin typeface="Arial Black" pitchFamily="34" charset="0"/>
              </a:rPr>
              <a:t>fillmen</a:t>
            </a:r>
            <a:r>
              <a:rPr lang="en-US" sz="3200" b="1" u="sng" dirty="0" smtClean="0">
                <a:latin typeface="Arial Black" pitchFamily="34" charset="0"/>
              </a:rPr>
              <a:t>t </a:t>
            </a:r>
            <a:r>
              <a:rPr lang="en-US" sz="3200" b="1" u="sng" dirty="0">
                <a:latin typeface="Arial Black" pitchFamily="34" charset="0"/>
              </a:rPr>
              <a:t>Analysis: </a:t>
            </a:r>
          </a:p>
          <a:p>
            <a:pPr algn="ctr"/>
            <a:r>
              <a:rPr lang="en-US" sz="2300" dirty="0"/>
              <a:t>Investigate the fulfillment methods used and their effectiveness in delivering orders</a:t>
            </a:r>
            <a:endParaRPr lang="en-US" sz="2300" b="1" dirty="0">
              <a:latin typeface="Arial Black" pitchFamily="34" charset="0"/>
            </a:endParaRPr>
          </a:p>
        </p:txBody>
      </p:sp>
      <p:sp>
        <p:nvSpPr>
          <p:cNvPr id="5" name="Rectangle 4"/>
          <p:cNvSpPr/>
          <p:nvPr/>
        </p:nvSpPr>
        <p:spPr>
          <a:xfrm>
            <a:off x="0" y="1867574"/>
            <a:ext cx="6857995" cy="537910"/>
          </a:xfrm>
          <a:prstGeom prst="rect">
            <a:avLst/>
          </a:prstGeom>
        </p:spPr>
        <p:txBody>
          <a:bodyPr wrap="square" lIns="105988" tIns="52994" rIns="105988" bIns="52994">
            <a:spAutoFit/>
          </a:bodyPr>
          <a:lstStyle/>
          <a:p>
            <a:pPr algn="ctr"/>
            <a:r>
              <a:rPr lang="en-US" sz="2800" b="1" dirty="0" smtClean="0"/>
              <a:t>3.1) </a:t>
            </a:r>
            <a:r>
              <a:rPr lang="en-US" sz="2800" b="1" dirty="0" err="1" smtClean="0"/>
              <a:t>Fulfilment</a:t>
            </a:r>
            <a:r>
              <a:rPr lang="en-US" sz="2800" b="1" dirty="0" smtClean="0"/>
              <a:t> </a:t>
            </a:r>
            <a:r>
              <a:rPr lang="en-US" sz="2800" b="1" dirty="0"/>
              <a:t>Method Share</a:t>
            </a:r>
          </a:p>
        </p:txBody>
      </p:sp>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3829" t="11338" r="13949"/>
          <a:stretch/>
        </p:blipFill>
        <p:spPr bwMode="auto">
          <a:xfrm>
            <a:off x="501489" y="2498134"/>
            <a:ext cx="5924552" cy="6341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Straight Connector 3"/>
          <p:cNvCxnSpPr/>
          <p:nvPr/>
        </p:nvCxnSpPr>
        <p:spPr>
          <a:xfrm>
            <a:off x="6432408" y="1280001"/>
            <a:ext cx="0" cy="7559199"/>
          </a:xfrm>
          <a:prstGeom prst="line">
            <a:avLst/>
          </a:prstGeom>
        </p:spPr>
        <p:style>
          <a:lnRef idx="2">
            <a:schemeClr val="dk1"/>
          </a:lnRef>
          <a:fillRef idx="0">
            <a:schemeClr val="dk1"/>
          </a:fillRef>
          <a:effectRef idx="1">
            <a:schemeClr val="dk1"/>
          </a:effectRef>
          <a:fontRef idx="minor">
            <a:schemeClr val="tx1"/>
          </a:fontRef>
        </p:style>
      </p:cxnSp>
      <p:pic>
        <p:nvPicPr>
          <p:cNvPr id="1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2586" t="17935" r="8031" b="6509"/>
          <a:stretch/>
        </p:blipFill>
        <p:spPr bwMode="auto">
          <a:xfrm>
            <a:off x="6858000" y="3044989"/>
            <a:ext cx="5791200" cy="5247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Connector 10"/>
          <p:cNvCxnSpPr/>
          <p:nvPr/>
        </p:nvCxnSpPr>
        <p:spPr>
          <a:xfrm>
            <a:off x="284480" y="2380903"/>
            <a:ext cx="6075021" cy="0"/>
          </a:xfrm>
          <a:prstGeom prst="line">
            <a:avLst/>
          </a:prstGeom>
        </p:spPr>
        <p:style>
          <a:lnRef idx="1">
            <a:schemeClr val="dk1"/>
          </a:lnRef>
          <a:fillRef idx="0">
            <a:schemeClr val="dk1"/>
          </a:fillRef>
          <a:effectRef idx="0">
            <a:schemeClr val="dk1"/>
          </a:effectRef>
          <a:fontRef idx="minor">
            <a:schemeClr val="tx1"/>
          </a:fontRef>
        </p:style>
      </p:cxnSp>
      <p:sp>
        <p:nvSpPr>
          <p:cNvPr id="8" name="Rectangle 7"/>
          <p:cNvSpPr/>
          <p:nvPr/>
        </p:nvSpPr>
        <p:spPr>
          <a:xfrm>
            <a:off x="6705600" y="1905696"/>
            <a:ext cx="6096000" cy="523220"/>
          </a:xfrm>
          <a:prstGeom prst="rect">
            <a:avLst/>
          </a:prstGeom>
        </p:spPr>
        <p:txBody>
          <a:bodyPr wrap="square">
            <a:spAutoFit/>
          </a:bodyPr>
          <a:lstStyle/>
          <a:p>
            <a:pPr algn="ctr"/>
            <a:r>
              <a:rPr lang="en-US" sz="2800" b="1" dirty="0" smtClean="0"/>
              <a:t>3.2) Completed </a:t>
            </a:r>
            <a:r>
              <a:rPr lang="en-US" sz="2800" b="1" dirty="0"/>
              <a:t>Rate by Method:</a:t>
            </a:r>
          </a:p>
        </p:txBody>
      </p:sp>
      <p:cxnSp>
        <p:nvCxnSpPr>
          <p:cNvPr id="14" name="Straight Connector 13"/>
          <p:cNvCxnSpPr/>
          <p:nvPr/>
        </p:nvCxnSpPr>
        <p:spPr>
          <a:xfrm>
            <a:off x="6543040" y="2373169"/>
            <a:ext cx="6075021"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62011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480" y="217720"/>
            <a:ext cx="12517120" cy="968797"/>
          </a:xfrm>
          <a:prstGeom prst="rect">
            <a:avLst/>
          </a:prstGeom>
        </p:spPr>
        <p:txBody>
          <a:bodyPr wrap="square" lIns="105988" tIns="52994" rIns="105988" bIns="52994">
            <a:spAutoFit/>
          </a:bodyPr>
          <a:lstStyle/>
          <a:p>
            <a:pPr algn="ctr"/>
            <a:endParaRPr lang="en-US" sz="2800" dirty="0"/>
          </a:p>
          <a:p>
            <a:endParaRPr lang="en-US" sz="2800" dirty="0"/>
          </a:p>
        </p:txBody>
      </p:sp>
      <p:sp>
        <p:nvSpPr>
          <p:cNvPr id="3" name="Rectangle 2"/>
          <p:cNvSpPr/>
          <p:nvPr/>
        </p:nvSpPr>
        <p:spPr>
          <a:xfrm>
            <a:off x="18355" y="648607"/>
            <a:ext cx="12783247" cy="537910"/>
          </a:xfrm>
          <a:prstGeom prst="rect">
            <a:avLst/>
          </a:prstGeom>
        </p:spPr>
        <p:txBody>
          <a:bodyPr wrap="square" lIns="105988" tIns="52994" rIns="105988" bIns="52994">
            <a:spAutoFit/>
          </a:bodyPr>
          <a:lstStyle/>
          <a:p>
            <a:pPr algn="ctr"/>
            <a:r>
              <a:rPr lang="en-US" sz="2800" b="1" dirty="0" smtClean="0"/>
              <a:t>3.3) Cancellation </a:t>
            </a:r>
            <a:r>
              <a:rPr lang="en-US" sz="2800" b="1" dirty="0"/>
              <a:t>Rate by </a:t>
            </a:r>
            <a:r>
              <a:rPr lang="en-US" sz="2800" b="1" dirty="0" err="1"/>
              <a:t>Fulfilment</a:t>
            </a:r>
            <a:r>
              <a:rPr lang="en-US" sz="2800" b="1" dirty="0"/>
              <a:t> Method:</a:t>
            </a:r>
          </a:p>
        </p:txBody>
      </p:sp>
      <p:cxnSp>
        <p:nvCxnSpPr>
          <p:cNvPr id="6" name="Straight Connector 5"/>
          <p:cNvCxnSpPr/>
          <p:nvPr/>
        </p:nvCxnSpPr>
        <p:spPr>
          <a:xfrm>
            <a:off x="448523" y="1168998"/>
            <a:ext cx="11826571" cy="0"/>
          </a:xfrm>
          <a:prstGeom prst="line">
            <a:avLst/>
          </a:prstGeom>
        </p:spPr>
        <p:style>
          <a:lnRef idx="1">
            <a:schemeClr val="dk1"/>
          </a:lnRef>
          <a:fillRef idx="0">
            <a:schemeClr val="dk1"/>
          </a:fillRef>
          <a:effectRef idx="0">
            <a:schemeClr val="dk1"/>
          </a:effectRef>
          <a:fontRef idx="minor">
            <a:schemeClr val="tx1"/>
          </a:fontRef>
        </p:style>
      </p:cxnSp>
      <p:pic>
        <p:nvPicPr>
          <p:cNvPr id="5124"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13204"/>
          <a:stretch/>
        </p:blipFill>
        <p:spPr bwMode="auto">
          <a:xfrm>
            <a:off x="112424" y="1828800"/>
            <a:ext cx="12498767" cy="632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9545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480" y="217720"/>
            <a:ext cx="12517120" cy="968797"/>
          </a:xfrm>
          <a:prstGeom prst="rect">
            <a:avLst/>
          </a:prstGeom>
        </p:spPr>
        <p:txBody>
          <a:bodyPr wrap="square" lIns="105988" tIns="52994" rIns="105988" bIns="52994">
            <a:spAutoFit/>
          </a:bodyPr>
          <a:lstStyle/>
          <a:p>
            <a:pPr algn="ctr"/>
            <a:endParaRPr lang="en-US" sz="2800" dirty="0"/>
          </a:p>
          <a:p>
            <a:endParaRPr lang="en-US" sz="2800" dirty="0"/>
          </a:p>
        </p:txBody>
      </p:sp>
      <p:sp>
        <p:nvSpPr>
          <p:cNvPr id="5" name="Rectangle 4"/>
          <p:cNvSpPr/>
          <p:nvPr/>
        </p:nvSpPr>
        <p:spPr>
          <a:xfrm>
            <a:off x="72268" y="202072"/>
            <a:ext cx="12797009" cy="1461240"/>
          </a:xfrm>
          <a:prstGeom prst="rect">
            <a:avLst/>
          </a:prstGeom>
        </p:spPr>
        <p:txBody>
          <a:bodyPr wrap="square" lIns="105988" tIns="52994" rIns="105988" bIns="52994">
            <a:spAutoFit/>
          </a:bodyPr>
          <a:lstStyle/>
          <a:p>
            <a:pPr algn="ctr"/>
            <a:r>
              <a:rPr lang="en-US" sz="3200" b="1" u="sng" dirty="0" smtClean="0">
                <a:solidFill>
                  <a:prstClr val="black"/>
                </a:solidFill>
                <a:latin typeface="Arial Black" pitchFamily="34" charset="0"/>
              </a:rPr>
              <a:t>4) Customer </a:t>
            </a:r>
            <a:r>
              <a:rPr lang="en-US" sz="3200" b="1" u="sng" dirty="0">
                <a:solidFill>
                  <a:prstClr val="black"/>
                </a:solidFill>
                <a:latin typeface="Arial Black" pitchFamily="34" charset="0"/>
              </a:rPr>
              <a:t>Segmentation:</a:t>
            </a:r>
          </a:p>
          <a:p>
            <a:pPr algn="ctr"/>
            <a:r>
              <a:rPr lang="en-US" sz="2800" dirty="0">
                <a:solidFill>
                  <a:prstClr val="black"/>
                </a:solidFill>
              </a:rPr>
              <a:t>Segment customers based on their buying </a:t>
            </a:r>
            <a:r>
              <a:rPr lang="en-US" sz="2800" dirty="0" err="1">
                <a:solidFill>
                  <a:prstClr val="black"/>
                </a:solidFill>
              </a:rPr>
              <a:t>behaviour</a:t>
            </a:r>
            <a:r>
              <a:rPr lang="en-US" sz="2800" dirty="0">
                <a:solidFill>
                  <a:prstClr val="black"/>
                </a:solidFill>
              </a:rPr>
              <a:t>, location, and other relevant factors</a:t>
            </a:r>
            <a:endParaRPr lang="en-US" sz="2800" b="1" dirty="0"/>
          </a:p>
        </p:txBody>
      </p:sp>
      <p:sp>
        <p:nvSpPr>
          <p:cNvPr id="3" name="Rectangle 2"/>
          <p:cNvSpPr/>
          <p:nvPr/>
        </p:nvSpPr>
        <p:spPr>
          <a:xfrm>
            <a:off x="72268" y="2245466"/>
            <a:ext cx="12941544" cy="537910"/>
          </a:xfrm>
          <a:prstGeom prst="rect">
            <a:avLst/>
          </a:prstGeom>
        </p:spPr>
        <p:txBody>
          <a:bodyPr wrap="square" lIns="105988" tIns="52994" rIns="105988" bIns="52994">
            <a:spAutoFit/>
          </a:bodyPr>
          <a:lstStyle/>
          <a:p>
            <a:pPr algn="ctr"/>
            <a:r>
              <a:rPr lang="en-US" sz="2800" b="1" dirty="0" smtClean="0">
                <a:solidFill>
                  <a:prstClr val="black"/>
                </a:solidFill>
              </a:rPr>
              <a:t>4.1) Customer </a:t>
            </a:r>
            <a:r>
              <a:rPr lang="en-US" sz="2800" b="1" dirty="0">
                <a:solidFill>
                  <a:prstClr val="black"/>
                </a:solidFill>
              </a:rPr>
              <a:t>Segments (Count):</a:t>
            </a:r>
            <a:endParaRPr lang="en-US" sz="2800" b="1" dirty="0"/>
          </a:p>
        </p:txBody>
      </p:sp>
      <p:cxnSp>
        <p:nvCxnSpPr>
          <p:cNvPr id="6" name="Straight Connector 5"/>
          <p:cNvCxnSpPr/>
          <p:nvPr/>
        </p:nvCxnSpPr>
        <p:spPr>
          <a:xfrm>
            <a:off x="557486" y="2762642"/>
            <a:ext cx="11826571" cy="0"/>
          </a:xfrm>
          <a:prstGeom prst="line">
            <a:avLst/>
          </a:prstGeom>
        </p:spPr>
        <p:style>
          <a:lnRef idx="1">
            <a:schemeClr val="dk1"/>
          </a:lnRef>
          <a:fillRef idx="0">
            <a:schemeClr val="dk1"/>
          </a:fillRef>
          <a:effectRef idx="0">
            <a:schemeClr val="dk1"/>
          </a:effectRef>
          <a:fontRef idx="minor">
            <a:schemeClr val="tx1"/>
          </a:fontRef>
        </p:style>
      </p:cxn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9780" t="16612" r="10374" b="8151"/>
          <a:stretch/>
        </p:blipFill>
        <p:spPr bwMode="auto">
          <a:xfrm>
            <a:off x="1815145" y="2783376"/>
            <a:ext cx="9189666" cy="5979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2121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480" y="217720"/>
            <a:ext cx="12517120" cy="968797"/>
          </a:xfrm>
          <a:prstGeom prst="rect">
            <a:avLst/>
          </a:prstGeom>
        </p:spPr>
        <p:txBody>
          <a:bodyPr wrap="square" lIns="105988" tIns="52994" rIns="105988" bIns="52994">
            <a:spAutoFit/>
          </a:bodyPr>
          <a:lstStyle/>
          <a:p>
            <a:pPr algn="ctr"/>
            <a:endParaRPr lang="en-US" sz="2800" dirty="0"/>
          </a:p>
          <a:p>
            <a:endParaRPr lang="en-US" sz="2800" dirty="0"/>
          </a:p>
        </p:txBody>
      </p:sp>
      <p:sp>
        <p:nvSpPr>
          <p:cNvPr id="3" name="Rectangle 2"/>
          <p:cNvSpPr/>
          <p:nvPr/>
        </p:nvSpPr>
        <p:spPr>
          <a:xfrm>
            <a:off x="-84311" y="557461"/>
            <a:ext cx="12801598" cy="537910"/>
          </a:xfrm>
          <a:prstGeom prst="rect">
            <a:avLst/>
          </a:prstGeom>
        </p:spPr>
        <p:txBody>
          <a:bodyPr wrap="square" lIns="105988" tIns="52994" rIns="105988" bIns="52994">
            <a:spAutoFit/>
          </a:bodyPr>
          <a:lstStyle/>
          <a:p>
            <a:pPr algn="ctr"/>
            <a:r>
              <a:rPr lang="en-US" sz="2800" b="1" dirty="0" smtClean="0"/>
              <a:t>4.2) Distribution </a:t>
            </a:r>
            <a:r>
              <a:rPr lang="en-US" sz="2800" b="1" dirty="0"/>
              <a:t>of customers across behavior-based segments:</a:t>
            </a:r>
          </a:p>
        </p:txBody>
      </p:sp>
      <p:cxnSp>
        <p:nvCxnSpPr>
          <p:cNvPr id="6" name="Straight Connector 5"/>
          <p:cNvCxnSpPr/>
          <p:nvPr/>
        </p:nvCxnSpPr>
        <p:spPr>
          <a:xfrm>
            <a:off x="629754" y="1092124"/>
            <a:ext cx="11826571" cy="0"/>
          </a:xfrm>
          <a:prstGeom prst="line">
            <a:avLst/>
          </a:prstGeom>
        </p:spPr>
        <p:style>
          <a:lnRef idx="1">
            <a:schemeClr val="dk1"/>
          </a:lnRef>
          <a:fillRef idx="0">
            <a:schemeClr val="dk1"/>
          </a:fillRef>
          <a:effectRef idx="0">
            <a:schemeClr val="dk1"/>
          </a:effectRef>
          <a:fontRef idx="minor">
            <a:schemeClr val="tx1"/>
          </a:fontRef>
        </p:style>
      </p:cxn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480" y="1202798"/>
            <a:ext cx="12326370" cy="6722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8821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480" y="217720"/>
            <a:ext cx="12517120" cy="968797"/>
          </a:xfrm>
          <a:prstGeom prst="rect">
            <a:avLst/>
          </a:prstGeom>
        </p:spPr>
        <p:txBody>
          <a:bodyPr wrap="square" lIns="105988" tIns="52994" rIns="105988" bIns="52994">
            <a:spAutoFit/>
          </a:bodyPr>
          <a:lstStyle/>
          <a:p>
            <a:pPr algn="ctr"/>
            <a:endParaRPr lang="en-US" sz="2800" dirty="0"/>
          </a:p>
          <a:p>
            <a:endParaRPr lang="en-US" sz="2800" dirty="0"/>
          </a:p>
        </p:txBody>
      </p:sp>
      <p:sp>
        <p:nvSpPr>
          <p:cNvPr id="4" name="Rectangle 3"/>
          <p:cNvSpPr/>
          <p:nvPr/>
        </p:nvSpPr>
        <p:spPr>
          <a:xfrm>
            <a:off x="12441" y="368905"/>
            <a:ext cx="12801600" cy="968797"/>
          </a:xfrm>
          <a:prstGeom prst="rect">
            <a:avLst/>
          </a:prstGeom>
        </p:spPr>
        <p:txBody>
          <a:bodyPr wrap="square" lIns="105988" tIns="52994" rIns="105988" bIns="52994">
            <a:spAutoFit/>
          </a:bodyPr>
          <a:lstStyle/>
          <a:p>
            <a:pPr algn="ctr"/>
            <a:r>
              <a:rPr lang="en-US" sz="2800" b="1" dirty="0" smtClean="0"/>
              <a:t>4.3) Average </a:t>
            </a:r>
            <a:r>
              <a:rPr lang="en-US" sz="2800" b="1" dirty="0"/>
              <a:t>spend per customer by segment; higher bars </a:t>
            </a:r>
            <a:r>
              <a:rPr lang="en-US" sz="2800" b="1" dirty="0" smtClean="0"/>
              <a:t>indicate</a:t>
            </a:r>
          </a:p>
          <a:p>
            <a:pPr algn="ctr"/>
            <a:r>
              <a:rPr lang="en-US" sz="2800" b="1" dirty="0" smtClean="0"/>
              <a:t>More valuable </a:t>
            </a:r>
            <a:r>
              <a:rPr lang="en-US" sz="2800" b="1" dirty="0"/>
              <a:t>segments:</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264" y="1337702"/>
            <a:ext cx="11835552" cy="12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124" y="1368458"/>
            <a:ext cx="12503352" cy="731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8754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480" y="217720"/>
            <a:ext cx="12517120" cy="968797"/>
          </a:xfrm>
          <a:prstGeom prst="rect">
            <a:avLst/>
          </a:prstGeom>
        </p:spPr>
        <p:txBody>
          <a:bodyPr wrap="square" lIns="105988" tIns="52994" rIns="105988" bIns="52994">
            <a:spAutoFit/>
          </a:bodyPr>
          <a:lstStyle/>
          <a:p>
            <a:pPr algn="ctr"/>
            <a:endParaRPr lang="en-US" sz="2800" dirty="0"/>
          </a:p>
          <a:p>
            <a:endParaRPr lang="en-US" sz="2800" dirty="0"/>
          </a:p>
        </p:txBody>
      </p:sp>
      <p:sp>
        <p:nvSpPr>
          <p:cNvPr id="3" name="Rectangle 2"/>
          <p:cNvSpPr/>
          <p:nvPr/>
        </p:nvSpPr>
        <p:spPr>
          <a:xfrm>
            <a:off x="-33101" y="378541"/>
            <a:ext cx="12834701" cy="968797"/>
          </a:xfrm>
          <a:prstGeom prst="rect">
            <a:avLst/>
          </a:prstGeom>
        </p:spPr>
        <p:txBody>
          <a:bodyPr wrap="square" lIns="105988" tIns="52994" rIns="105988" bIns="52994">
            <a:spAutoFit/>
          </a:bodyPr>
          <a:lstStyle/>
          <a:p>
            <a:pPr algn="ctr"/>
            <a:r>
              <a:rPr lang="en-US" sz="2800" b="1" dirty="0" smtClean="0"/>
              <a:t>4.4) </a:t>
            </a:r>
            <a:r>
              <a:rPr lang="en-US" sz="2800" b="1" dirty="0" err="1" smtClean="0"/>
              <a:t>Recency</a:t>
            </a:r>
            <a:r>
              <a:rPr lang="en-US" sz="2800" b="1" dirty="0" smtClean="0"/>
              <a:t> </a:t>
            </a:r>
            <a:r>
              <a:rPr lang="en-US" sz="2800" b="1" dirty="0" err="1"/>
              <a:t>vs</a:t>
            </a:r>
            <a:r>
              <a:rPr lang="en-US" sz="2800" b="1" dirty="0"/>
              <a:t> Frequency by segment. Top-right (recent and </a:t>
            </a:r>
            <a:r>
              <a:rPr lang="en-US" sz="2800" b="1" dirty="0" smtClean="0"/>
              <a:t>frequent)</a:t>
            </a:r>
          </a:p>
          <a:p>
            <a:pPr algn="ctr"/>
            <a:r>
              <a:rPr lang="en-US" sz="2800" b="1" dirty="0" smtClean="0"/>
              <a:t>are your best </a:t>
            </a:r>
            <a:r>
              <a:rPr lang="en-US" sz="2800" b="1" dirty="0"/>
              <a:t>customers:</a:t>
            </a:r>
          </a:p>
        </p:txBody>
      </p:sp>
      <p:cxnSp>
        <p:nvCxnSpPr>
          <p:cNvPr id="6" name="Straight Connector 5"/>
          <p:cNvCxnSpPr/>
          <p:nvPr/>
        </p:nvCxnSpPr>
        <p:spPr>
          <a:xfrm>
            <a:off x="629754" y="1286286"/>
            <a:ext cx="11826571" cy="0"/>
          </a:xfrm>
          <a:prstGeom prst="line">
            <a:avLst/>
          </a:prstGeom>
        </p:spPr>
        <p:style>
          <a:lnRef idx="1">
            <a:schemeClr val="dk1"/>
          </a:lnRef>
          <a:fillRef idx="0">
            <a:schemeClr val="dk1"/>
          </a:fillRef>
          <a:effectRef idx="0">
            <a:schemeClr val="dk1"/>
          </a:effectRef>
          <a:fontRef idx="minor">
            <a:schemeClr val="tx1"/>
          </a:fontRef>
        </p:style>
      </p:cxn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175" y="1524000"/>
            <a:ext cx="124460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5663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4510" y="362860"/>
            <a:ext cx="12412617" cy="7693715"/>
          </a:xfrm>
          <a:prstGeom prst="rect">
            <a:avLst/>
          </a:prstGeom>
        </p:spPr>
        <p:txBody>
          <a:bodyPr wrap="square" lIns="105988" tIns="52994" rIns="105988" bIns="52994">
            <a:spAutoFit/>
          </a:bodyPr>
          <a:lstStyle/>
          <a:p>
            <a:pPr algn="ctr" defTabSz="1162798"/>
            <a:r>
              <a:rPr lang="en-US" sz="2800" b="1" u="sng" dirty="0">
                <a:solidFill>
                  <a:prstClr val="black"/>
                </a:solidFill>
                <a:latin typeface="Arial" pitchFamily="34" charset="0"/>
                <a:cs typeface="Arial" pitchFamily="34" charset="0"/>
              </a:rPr>
              <a:t>Key Objectives</a:t>
            </a:r>
          </a:p>
          <a:p>
            <a:pPr defTabSz="1162798"/>
            <a:r>
              <a:rPr lang="en-US" sz="2300" dirty="0">
                <a:solidFill>
                  <a:prstClr val="black"/>
                </a:solidFill>
                <a:latin typeface="Arial" pitchFamily="34" charset="0"/>
                <a:cs typeface="Arial" pitchFamily="34" charset="0"/>
              </a:rPr>
              <a:t>1. Sales Overview: Understand the overall sales performance, trends, and patterns over time. </a:t>
            </a:r>
          </a:p>
          <a:p>
            <a:pPr defTabSz="1162798"/>
            <a:r>
              <a:rPr lang="en-US" sz="2300" dirty="0">
                <a:solidFill>
                  <a:prstClr val="black"/>
                </a:solidFill>
                <a:latin typeface="Arial" pitchFamily="34" charset="0"/>
                <a:cs typeface="Arial" pitchFamily="34" charset="0"/>
              </a:rPr>
              <a:t>2. Product Analysis: Analyze the distribution of product categories, sizes, and quantities sold to identify popular products.</a:t>
            </a:r>
          </a:p>
          <a:p>
            <a:pPr defTabSz="1162798"/>
            <a:r>
              <a:rPr lang="en-US" sz="2300" dirty="0">
                <a:solidFill>
                  <a:prstClr val="black"/>
                </a:solidFill>
                <a:latin typeface="Arial" pitchFamily="34" charset="0"/>
                <a:cs typeface="Arial" pitchFamily="34" charset="0"/>
              </a:rPr>
              <a:t>3. Fulfillment Analysis: Investigate the fulfillment methods used and their effectiveness in delivering orders.</a:t>
            </a:r>
          </a:p>
          <a:p>
            <a:pPr defTabSz="1162798"/>
            <a:r>
              <a:rPr lang="en-US" sz="2300" dirty="0">
                <a:solidFill>
                  <a:prstClr val="black"/>
                </a:solidFill>
                <a:latin typeface="Arial" pitchFamily="34" charset="0"/>
                <a:cs typeface="Arial" pitchFamily="34" charset="0"/>
              </a:rPr>
              <a:t>4. Customer Segmentation: Segment customers based on their buying </a:t>
            </a:r>
            <a:r>
              <a:rPr lang="en-US" sz="2300" dirty="0" err="1">
                <a:solidFill>
                  <a:prstClr val="black"/>
                </a:solidFill>
                <a:latin typeface="Arial" pitchFamily="34" charset="0"/>
                <a:cs typeface="Arial" pitchFamily="34" charset="0"/>
              </a:rPr>
              <a:t>behaviour</a:t>
            </a:r>
            <a:r>
              <a:rPr lang="en-US" sz="2300" dirty="0">
                <a:solidFill>
                  <a:prstClr val="black"/>
                </a:solidFill>
                <a:latin typeface="Arial" pitchFamily="34" charset="0"/>
                <a:cs typeface="Arial" pitchFamily="34" charset="0"/>
              </a:rPr>
              <a:t>, location, and other relevant factors.</a:t>
            </a:r>
          </a:p>
          <a:p>
            <a:pPr defTabSz="1162798"/>
            <a:r>
              <a:rPr lang="en-US" sz="2300" dirty="0">
                <a:solidFill>
                  <a:prstClr val="black"/>
                </a:solidFill>
                <a:latin typeface="Arial" pitchFamily="34" charset="0"/>
                <a:cs typeface="Arial" pitchFamily="34" charset="0"/>
              </a:rPr>
              <a:t>5. Geographical Analysis: Explore the geographical distribution of sales, focusing on states and cities.</a:t>
            </a:r>
          </a:p>
          <a:p>
            <a:pPr defTabSz="1162798"/>
            <a:r>
              <a:rPr lang="en-US" sz="2300" dirty="0">
                <a:solidFill>
                  <a:prstClr val="black"/>
                </a:solidFill>
                <a:latin typeface="Arial" pitchFamily="34" charset="0"/>
                <a:cs typeface="Arial" pitchFamily="34" charset="0"/>
              </a:rPr>
              <a:t>6. Business Insights: Provide actionable insights and recommendations based on the analysis to optimize sales strategies, improve customer satisfaction, and enhance overall business performance. </a:t>
            </a:r>
          </a:p>
          <a:p>
            <a:pPr defTabSz="1162798"/>
            <a:endParaRPr lang="en-US" sz="2300" dirty="0" smtClean="0">
              <a:solidFill>
                <a:prstClr val="black"/>
              </a:solidFill>
              <a:latin typeface="Arial" pitchFamily="34" charset="0"/>
              <a:cs typeface="Arial" pitchFamily="34" charset="0"/>
            </a:endParaRPr>
          </a:p>
          <a:p>
            <a:pPr defTabSz="1162798"/>
            <a:endParaRPr lang="en-US" sz="2300" dirty="0">
              <a:solidFill>
                <a:prstClr val="black"/>
              </a:solidFill>
              <a:latin typeface="Arial" pitchFamily="34" charset="0"/>
              <a:cs typeface="Arial" pitchFamily="34" charset="0"/>
            </a:endParaRPr>
          </a:p>
          <a:p>
            <a:pPr algn="ctr" defTabSz="1162798"/>
            <a:r>
              <a:rPr lang="en-US" sz="2800" b="1" u="sng" dirty="0">
                <a:latin typeface="Arial" pitchFamily="34" charset="0"/>
                <a:cs typeface="Arial" pitchFamily="34" charset="0"/>
              </a:rPr>
              <a:t>Deliverables</a:t>
            </a:r>
          </a:p>
          <a:p>
            <a:pPr defTabSz="1162798"/>
            <a:r>
              <a:rPr lang="en-US" sz="2300" dirty="0">
                <a:latin typeface="Arial" pitchFamily="34" charset="0"/>
                <a:cs typeface="Arial" pitchFamily="34" charset="0"/>
              </a:rPr>
              <a:t>1. Comprehensive analysis report summarizing key findings, insights, and recommendations.</a:t>
            </a:r>
          </a:p>
          <a:p>
            <a:pPr defTabSz="1162798"/>
            <a:r>
              <a:rPr lang="en-US" sz="2300" dirty="0">
                <a:latin typeface="Arial" pitchFamily="34" charset="0"/>
                <a:cs typeface="Arial" pitchFamily="34" charset="0"/>
              </a:rPr>
              <a:t>2. Visualizations (charts, graphs) illustrating various aspects of the data analysis.</a:t>
            </a:r>
          </a:p>
          <a:p>
            <a:pPr defTabSz="1162798"/>
            <a:r>
              <a:rPr lang="en-US" sz="2300" dirty="0">
                <a:latin typeface="Arial" pitchFamily="34" charset="0"/>
                <a:cs typeface="Arial" pitchFamily="34" charset="0"/>
              </a:rPr>
              <a:t>3. Insights on product preferences, customer </a:t>
            </a:r>
            <a:r>
              <a:rPr lang="en-US" sz="2300" dirty="0" err="1">
                <a:latin typeface="Arial" pitchFamily="34" charset="0"/>
                <a:cs typeface="Arial" pitchFamily="34" charset="0"/>
              </a:rPr>
              <a:t>behaviour</a:t>
            </a:r>
            <a:r>
              <a:rPr lang="en-US" sz="2300" dirty="0">
                <a:latin typeface="Arial" pitchFamily="34" charset="0"/>
                <a:cs typeface="Arial" pitchFamily="34" charset="0"/>
              </a:rPr>
              <a:t>, and geographical sales distribution.</a:t>
            </a:r>
          </a:p>
          <a:p>
            <a:pPr defTabSz="1162798"/>
            <a:r>
              <a:rPr lang="en-US" sz="2300" dirty="0">
                <a:latin typeface="Arial" pitchFamily="34" charset="0"/>
                <a:cs typeface="Arial" pitchFamily="34" charset="0"/>
              </a:rPr>
              <a:t>4. Recommendations for improving sales strategies, inventory management, and customer service. </a:t>
            </a:r>
            <a:endParaRPr lang="en-US" sz="2300" dirty="0">
              <a:solidFill>
                <a:prstClr val="black"/>
              </a:solidFill>
              <a:latin typeface="Arial" pitchFamily="34" charset="0"/>
              <a:cs typeface="Arial" pitchFamily="34" charset="0"/>
            </a:endParaRPr>
          </a:p>
        </p:txBody>
      </p:sp>
    </p:spTree>
    <p:extLst>
      <p:ext uri="{BB962C8B-B14F-4D97-AF65-F5344CB8AC3E}">
        <p14:creationId xmlns:p14="http://schemas.microsoft.com/office/powerpoint/2010/main" val="14445092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480" y="217720"/>
            <a:ext cx="12517120" cy="968797"/>
          </a:xfrm>
          <a:prstGeom prst="rect">
            <a:avLst/>
          </a:prstGeom>
        </p:spPr>
        <p:txBody>
          <a:bodyPr wrap="square" lIns="105988" tIns="52994" rIns="105988" bIns="52994">
            <a:spAutoFit/>
          </a:bodyPr>
          <a:lstStyle/>
          <a:p>
            <a:pPr algn="ctr"/>
            <a:endParaRPr lang="en-US" sz="2800" dirty="0"/>
          </a:p>
          <a:p>
            <a:endParaRPr lang="en-US" sz="2800" dirty="0"/>
          </a:p>
        </p:txBody>
      </p:sp>
      <p:sp>
        <p:nvSpPr>
          <p:cNvPr id="3" name="Rectangle 2"/>
          <p:cNvSpPr/>
          <p:nvPr/>
        </p:nvSpPr>
        <p:spPr>
          <a:xfrm>
            <a:off x="-60796" y="243897"/>
            <a:ext cx="12941544" cy="1030353"/>
          </a:xfrm>
          <a:prstGeom prst="rect">
            <a:avLst/>
          </a:prstGeom>
        </p:spPr>
        <p:txBody>
          <a:bodyPr wrap="square" lIns="105988" tIns="52994" rIns="105988" bIns="52994">
            <a:spAutoFit/>
          </a:bodyPr>
          <a:lstStyle/>
          <a:p>
            <a:pPr algn="ctr"/>
            <a:r>
              <a:rPr lang="en-US" sz="3200" u="sng" dirty="0" smtClean="0">
                <a:latin typeface="Arial Black" pitchFamily="34" charset="0"/>
              </a:rPr>
              <a:t>5) Geographical </a:t>
            </a:r>
            <a:r>
              <a:rPr lang="en-US" sz="3200" u="sng" dirty="0">
                <a:latin typeface="Arial Black" pitchFamily="34" charset="0"/>
              </a:rPr>
              <a:t>Analysis:</a:t>
            </a:r>
          </a:p>
          <a:p>
            <a:pPr algn="ctr"/>
            <a:r>
              <a:rPr lang="en-US" sz="2800" dirty="0"/>
              <a:t>Explore the geographical distribution of sales, focusing on states and cities</a:t>
            </a:r>
          </a:p>
        </p:txBody>
      </p:sp>
      <p:pic>
        <p:nvPicPr>
          <p:cNvPr id="40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475" t="3184" r="-2" b="3184"/>
          <a:stretch/>
        </p:blipFill>
        <p:spPr bwMode="auto">
          <a:xfrm>
            <a:off x="0" y="2895600"/>
            <a:ext cx="12740804"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0152" y="2155531"/>
            <a:ext cx="12801600" cy="537910"/>
          </a:xfrm>
          <a:prstGeom prst="rect">
            <a:avLst/>
          </a:prstGeom>
        </p:spPr>
        <p:txBody>
          <a:bodyPr wrap="square" lIns="105988" tIns="52994" rIns="105988" bIns="52994">
            <a:spAutoFit/>
          </a:bodyPr>
          <a:lstStyle/>
          <a:p>
            <a:pPr lvl="0" algn="ctr"/>
            <a:r>
              <a:rPr lang="en-US" sz="2800" b="1" dirty="0" smtClean="0">
                <a:solidFill>
                  <a:prstClr val="black"/>
                </a:solidFill>
              </a:rPr>
              <a:t>5.1) Top </a:t>
            </a:r>
            <a:r>
              <a:rPr lang="en-US" sz="2800" b="1" dirty="0">
                <a:solidFill>
                  <a:prstClr val="black"/>
                </a:solidFill>
              </a:rPr>
              <a:t>10 States by Revenue:</a:t>
            </a: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202" y="2612574"/>
            <a:ext cx="11835552" cy="12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057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480" y="217720"/>
            <a:ext cx="12517120" cy="968797"/>
          </a:xfrm>
          <a:prstGeom prst="rect">
            <a:avLst/>
          </a:prstGeom>
        </p:spPr>
        <p:txBody>
          <a:bodyPr wrap="square" lIns="105988" tIns="52994" rIns="105988" bIns="52994">
            <a:spAutoFit/>
          </a:bodyPr>
          <a:lstStyle/>
          <a:p>
            <a:pPr algn="ctr"/>
            <a:endParaRPr lang="en-US" sz="2800" dirty="0"/>
          </a:p>
          <a:p>
            <a:endParaRPr lang="en-US" sz="2800" dirty="0"/>
          </a:p>
        </p:txBody>
      </p:sp>
      <p:sp>
        <p:nvSpPr>
          <p:cNvPr id="4" name="Rectangle 3"/>
          <p:cNvSpPr/>
          <p:nvPr/>
        </p:nvSpPr>
        <p:spPr>
          <a:xfrm>
            <a:off x="-60796" y="266332"/>
            <a:ext cx="12801600" cy="537910"/>
          </a:xfrm>
          <a:prstGeom prst="rect">
            <a:avLst/>
          </a:prstGeom>
        </p:spPr>
        <p:txBody>
          <a:bodyPr wrap="square" lIns="105988" tIns="52994" rIns="105988" bIns="52994">
            <a:spAutoFit/>
          </a:bodyPr>
          <a:lstStyle/>
          <a:p>
            <a:pPr lvl="0" algn="ctr"/>
            <a:r>
              <a:rPr lang="en-US" sz="2800" b="1" dirty="0" smtClean="0">
                <a:solidFill>
                  <a:prstClr val="black"/>
                </a:solidFill>
              </a:rPr>
              <a:t>5.2) Top </a:t>
            </a:r>
            <a:r>
              <a:rPr lang="en-US" sz="2800" b="1" dirty="0">
                <a:solidFill>
                  <a:prstClr val="black"/>
                </a:solidFill>
              </a:rPr>
              <a:t>10 Cities by Revenue:</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264" y="792147"/>
            <a:ext cx="11835552" cy="12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56" y="811616"/>
            <a:ext cx="12740804" cy="6808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484" y="5095570"/>
            <a:ext cx="11835552" cy="12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9444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63145258"/>
              </p:ext>
            </p:extLst>
          </p:nvPr>
        </p:nvGraphicFramePr>
        <p:xfrm>
          <a:off x="1447800" y="1066801"/>
          <a:ext cx="10134600" cy="7355205"/>
        </p:xfrm>
        <a:graphic>
          <a:graphicData uri="http://schemas.openxmlformats.org/drawingml/2006/table">
            <a:tbl>
              <a:tblPr firstRow="1" bandRow="1">
                <a:tableStyleId>{5C22544A-7EE6-4342-B048-85BDC9FD1C3A}</a:tableStyleId>
              </a:tblPr>
              <a:tblGrid>
                <a:gridCol w="1066800"/>
                <a:gridCol w="5689600"/>
                <a:gridCol w="3378200"/>
              </a:tblGrid>
              <a:tr h="380999">
                <a:tc>
                  <a:txBody>
                    <a:bodyPr/>
                    <a:lstStyle/>
                    <a:p>
                      <a:r>
                        <a:rPr lang="en-US" sz="2400" dirty="0" smtClean="0"/>
                        <a:t>No.</a:t>
                      </a:r>
                      <a:endParaRPr lang="en-US" sz="2400" dirty="0"/>
                    </a:p>
                  </a:txBody>
                  <a:tcPr/>
                </a:tc>
                <a:tc>
                  <a:txBody>
                    <a:bodyPr/>
                    <a:lstStyle/>
                    <a:p>
                      <a:pPr algn="ctr" fontAlgn="b"/>
                      <a:r>
                        <a:rPr lang="en-US" sz="3200" b="1" i="0" u="none" strike="noStrike" dirty="0" smtClean="0">
                          <a:solidFill>
                            <a:srgbClr val="000000"/>
                          </a:solidFill>
                          <a:effectLst/>
                          <a:latin typeface="Arial" pitchFamily="34" charset="0"/>
                          <a:cs typeface="Arial" pitchFamily="34" charset="0"/>
                        </a:rPr>
                        <a:t>Ship-city</a:t>
                      </a:r>
                    </a:p>
                  </a:txBody>
                  <a:tcPr marL="9525" marR="9525" marT="9525" marB="0" anchor="b"/>
                </a:tc>
                <a:tc>
                  <a:txBody>
                    <a:bodyPr/>
                    <a:lstStyle/>
                    <a:p>
                      <a:pPr algn="ctr" fontAlgn="b"/>
                      <a:r>
                        <a:rPr lang="en-US" sz="3200" b="1" i="0" u="none" strike="noStrike" dirty="0">
                          <a:solidFill>
                            <a:srgbClr val="000000"/>
                          </a:solidFill>
                          <a:effectLst/>
                          <a:latin typeface="Arial" pitchFamily="34" charset="0"/>
                          <a:cs typeface="Arial" pitchFamily="34" charset="0"/>
                        </a:rPr>
                        <a:t>Amount</a:t>
                      </a:r>
                    </a:p>
                  </a:txBody>
                  <a:tcPr marL="9525" marR="9525" marT="9525" marB="0" anchor="b"/>
                </a:tc>
              </a:tr>
              <a:tr h="685800">
                <a:tc>
                  <a:txBody>
                    <a:bodyPr/>
                    <a:lstStyle/>
                    <a:p>
                      <a:pPr algn="ctr" fontAlgn="b"/>
                      <a:r>
                        <a:rPr lang="en-US" sz="2800" b="0" i="0" u="none" strike="noStrike" dirty="0" smtClean="0">
                          <a:solidFill>
                            <a:srgbClr val="000000"/>
                          </a:solidFill>
                          <a:effectLst/>
                          <a:latin typeface="Calibri"/>
                        </a:rPr>
                        <a:t>1)</a:t>
                      </a:r>
                      <a:endParaRPr lang="en-US" sz="2800" b="0" i="0" u="none" strike="noStrike" dirty="0">
                        <a:solidFill>
                          <a:srgbClr val="000000"/>
                        </a:solidFill>
                        <a:effectLst/>
                        <a:latin typeface="Calibri"/>
                      </a:endParaRPr>
                    </a:p>
                  </a:txBody>
                  <a:tcPr marL="9525" marR="9525" marT="9525" marB="0" anchor="b"/>
                </a:tc>
                <a:tc>
                  <a:txBody>
                    <a:bodyPr/>
                    <a:lstStyle/>
                    <a:p>
                      <a:pPr algn="ctr" fontAlgn="b"/>
                      <a:r>
                        <a:rPr lang="en-US" sz="2800" b="0" i="0" u="none" strike="noStrike" dirty="0">
                          <a:solidFill>
                            <a:srgbClr val="000000"/>
                          </a:solidFill>
                          <a:effectLst/>
                          <a:latin typeface="Calibri"/>
                        </a:rPr>
                        <a:t>BENGALURU</a:t>
                      </a:r>
                    </a:p>
                  </a:txBody>
                  <a:tcPr marL="9525" marR="9525" marT="9525" marB="0" anchor="b"/>
                </a:tc>
                <a:tc>
                  <a:txBody>
                    <a:bodyPr/>
                    <a:lstStyle/>
                    <a:p>
                      <a:pPr algn="ctr" fontAlgn="b"/>
                      <a:r>
                        <a:rPr lang="en-US" sz="2800" b="0" i="0" kern="1200" dirty="0" smtClean="0">
                          <a:solidFill>
                            <a:schemeClr val="dk1"/>
                          </a:solidFill>
                          <a:effectLst/>
                          <a:latin typeface="+mn-lt"/>
                          <a:ea typeface="+mn-ea"/>
                          <a:cs typeface="+mn-cs"/>
                        </a:rPr>
                        <a:t>₹ </a:t>
                      </a:r>
                      <a:r>
                        <a:rPr lang="en-US" sz="2800" b="0" i="0" u="none" strike="noStrike" dirty="0" smtClean="0">
                          <a:solidFill>
                            <a:srgbClr val="000000"/>
                          </a:solidFill>
                          <a:effectLst/>
                          <a:latin typeface="Calibri"/>
                        </a:rPr>
                        <a:t>6845391</a:t>
                      </a:r>
                      <a:endParaRPr lang="en-US" sz="2800" b="0" i="0" u="none" strike="noStrike" dirty="0">
                        <a:solidFill>
                          <a:srgbClr val="000000"/>
                        </a:solidFill>
                        <a:effectLst/>
                        <a:latin typeface="Calibri"/>
                      </a:endParaRPr>
                    </a:p>
                  </a:txBody>
                  <a:tcPr marL="9525" marR="9525" marT="9525" marB="0" anchor="b"/>
                </a:tc>
              </a:tr>
              <a:tr h="685800">
                <a:tc>
                  <a:txBody>
                    <a:bodyPr/>
                    <a:lstStyle/>
                    <a:p>
                      <a:pPr algn="ctr" fontAlgn="b"/>
                      <a:r>
                        <a:rPr lang="en-US" sz="2800" b="0" i="0" u="none" strike="noStrike" dirty="0" smtClean="0">
                          <a:solidFill>
                            <a:srgbClr val="000000"/>
                          </a:solidFill>
                          <a:effectLst/>
                          <a:latin typeface="Calibri"/>
                        </a:rPr>
                        <a:t>2)</a:t>
                      </a:r>
                      <a:endParaRPr lang="en-US" sz="2800" b="0" i="0" u="none" strike="noStrike" dirty="0">
                        <a:solidFill>
                          <a:srgbClr val="000000"/>
                        </a:solidFill>
                        <a:effectLst/>
                        <a:latin typeface="Calibri"/>
                      </a:endParaRPr>
                    </a:p>
                  </a:txBody>
                  <a:tcPr marL="9525" marR="9525" marT="9525" marB="0" anchor="b"/>
                </a:tc>
                <a:tc>
                  <a:txBody>
                    <a:bodyPr/>
                    <a:lstStyle/>
                    <a:p>
                      <a:pPr algn="ctr" fontAlgn="b"/>
                      <a:r>
                        <a:rPr lang="en-US" sz="2800" b="0" i="0" u="none" strike="noStrike">
                          <a:solidFill>
                            <a:srgbClr val="000000"/>
                          </a:solidFill>
                          <a:effectLst/>
                          <a:latin typeface="Calibri"/>
                        </a:rPr>
                        <a:t>HYDERABAD</a:t>
                      </a:r>
                    </a:p>
                  </a:txBody>
                  <a:tcPr marL="9525" marR="9525" marT="9525" marB="0" anchor="b"/>
                </a:tc>
                <a:tc>
                  <a:txBody>
                    <a:bodyPr/>
                    <a:lstStyle/>
                    <a:p>
                      <a:pPr algn="ctr" fontAlgn="b"/>
                      <a:r>
                        <a:rPr lang="en-US" sz="2800" b="0" i="0" kern="1200" dirty="0" smtClean="0">
                          <a:solidFill>
                            <a:schemeClr val="dk1"/>
                          </a:solidFill>
                          <a:effectLst/>
                          <a:latin typeface="+mn-lt"/>
                          <a:ea typeface="+mn-ea"/>
                          <a:cs typeface="+mn-cs"/>
                        </a:rPr>
                        <a:t>₹ </a:t>
                      </a:r>
                      <a:r>
                        <a:rPr lang="en-US" sz="2800" b="0" i="0" u="none" strike="noStrike" dirty="0" smtClean="0">
                          <a:solidFill>
                            <a:srgbClr val="000000"/>
                          </a:solidFill>
                          <a:effectLst/>
                          <a:latin typeface="Calibri"/>
                        </a:rPr>
                        <a:t>4946394</a:t>
                      </a:r>
                      <a:endParaRPr lang="en-US" sz="2800" b="0" i="0" u="none" strike="noStrike" dirty="0">
                        <a:solidFill>
                          <a:srgbClr val="000000"/>
                        </a:solidFill>
                        <a:effectLst/>
                        <a:latin typeface="Calibri"/>
                      </a:endParaRPr>
                    </a:p>
                  </a:txBody>
                  <a:tcPr marL="9525" marR="9525" marT="9525" marB="0" anchor="b"/>
                </a:tc>
              </a:tr>
              <a:tr h="685800">
                <a:tc>
                  <a:txBody>
                    <a:bodyPr/>
                    <a:lstStyle/>
                    <a:p>
                      <a:pPr algn="ctr" fontAlgn="b"/>
                      <a:r>
                        <a:rPr lang="en-US" sz="2800" b="0" i="0" u="none" strike="noStrike" dirty="0" smtClean="0">
                          <a:solidFill>
                            <a:srgbClr val="000000"/>
                          </a:solidFill>
                          <a:effectLst/>
                          <a:latin typeface="Calibri"/>
                        </a:rPr>
                        <a:t>3)</a:t>
                      </a:r>
                      <a:endParaRPr lang="en-US" sz="2800" b="0" i="0" u="none" strike="noStrike" dirty="0">
                        <a:solidFill>
                          <a:srgbClr val="000000"/>
                        </a:solidFill>
                        <a:effectLst/>
                        <a:latin typeface="Calibri"/>
                      </a:endParaRPr>
                    </a:p>
                  </a:txBody>
                  <a:tcPr marL="9525" marR="9525" marT="9525" marB="0" anchor="b"/>
                </a:tc>
                <a:tc>
                  <a:txBody>
                    <a:bodyPr/>
                    <a:lstStyle/>
                    <a:p>
                      <a:pPr algn="ctr" fontAlgn="b"/>
                      <a:r>
                        <a:rPr lang="en-US" sz="2800" b="0" i="0" u="none" strike="noStrike">
                          <a:solidFill>
                            <a:srgbClr val="000000"/>
                          </a:solidFill>
                          <a:effectLst/>
                          <a:latin typeface="Calibri"/>
                        </a:rPr>
                        <a:t>MUMBAI</a:t>
                      </a:r>
                    </a:p>
                  </a:txBody>
                  <a:tcPr marL="9525" marR="9525" marT="9525" marB="0" anchor="b"/>
                </a:tc>
                <a:tc>
                  <a:txBody>
                    <a:bodyPr/>
                    <a:lstStyle/>
                    <a:p>
                      <a:pPr algn="ctr" fontAlgn="b"/>
                      <a:r>
                        <a:rPr lang="en-US" sz="2800" b="0" i="0" kern="1200" dirty="0" smtClean="0">
                          <a:solidFill>
                            <a:schemeClr val="dk1"/>
                          </a:solidFill>
                          <a:effectLst/>
                          <a:latin typeface="+mn-lt"/>
                          <a:ea typeface="+mn-ea"/>
                          <a:cs typeface="+mn-cs"/>
                        </a:rPr>
                        <a:t>₹ </a:t>
                      </a:r>
                      <a:r>
                        <a:rPr lang="en-US" sz="2800" b="0" i="0" u="none" strike="noStrike" dirty="0" smtClean="0">
                          <a:solidFill>
                            <a:srgbClr val="000000"/>
                          </a:solidFill>
                          <a:effectLst/>
                          <a:latin typeface="Calibri"/>
                        </a:rPr>
                        <a:t>3701843</a:t>
                      </a:r>
                      <a:endParaRPr lang="en-US" sz="2800" b="0" i="0" u="none" strike="noStrike" dirty="0">
                        <a:solidFill>
                          <a:srgbClr val="000000"/>
                        </a:solidFill>
                        <a:effectLst/>
                        <a:latin typeface="Calibri"/>
                      </a:endParaRPr>
                    </a:p>
                  </a:txBody>
                  <a:tcPr marL="9525" marR="9525" marT="9525" marB="0" anchor="b"/>
                </a:tc>
              </a:tr>
              <a:tr h="685800">
                <a:tc>
                  <a:txBody>
                    <a:bodyPr/>
                    <a:lstStyle/>
                    <a:p>
                      <a:pPr algn="ctr" fontAlgn="b"/>
                      <a:r>
                        <a:rPr lang="en-US" sz="2800" b="0" i="0" u="none" strike="noStrike" dirty="0" smtClean="0">
                          <a:solidFill>
                            <a:srgbClr val="000000"/>
                          </a:solidFill>
                          <a:effectLst/>
                          <a:latin typeface="Calibri"/>
                        </a:rPr>
                        <a:t>4)</a:t>
                      </a:r>
                      <a:endParaRPr lang="en-US" sz="2800" b="0" i="0" u="none" strike="noStrike" dirty="0">
                        <a:solidFill>
                          <a:srgbClr val="000000"/>
                        </a:solidFill>
                        <a:effectLst/>
                        <a:latin typeface="Calibri"/>
                      </a:endParaRPr>
                    </a:p>
                  </a:txBody>
                  <a:tcPr marL="9525" marR="9525" marT="9525" marB="0" anchor="b"/>
                </a:tc>
                <a:tc>
                  <a:txBody>
                    <a:bodyPr/>
                    <a:lstStyle/>
                    <a:p>
                      <a:pPr algn="ctr" fontAlgn="b"/>
                      <a:r>
                        <a:rPr lang="en-US" sz="2800" b="0" i="0" u="none" strike="noStrike">
                          <a:solidFill>
                            <a:srgbClr val="000000"/>
                          </a:solidFill>
                          <a:effectLst/>
                          <a:latin typeface="Calibri"/>
                        </a:rPr>
                        <a:t>NEW DELHI</a:t>
                      </a:r>
                    </a:p>
                  </a:txBody>
                  <a:tcPr marL="9525" marR="9525" marT="9525" marB="0" anchor="b"/>
                </a:tc>
                <a:tc>
                  <a:txBody>
                    <a:bodyPr/>
                    <a:lstStyle/>
                    <a:p>
                      <a:pPr algn="ctr" fontAlgn="b"/>
                      <a:r>
                        <a:rPr lang="en-US" sz="2800" b="0" i="0" kern="1200" dirty="0" smtClean="0">
                          <a:solidFill>
                            <a:schemeClr val="dk1"/>
                          </a:solidFill>
                          <a:effectLst/>
                          <a:latin typeface="+mn-lt"/>
                          <a:ea typeface="+mn-ea"/>
                          <a:cs typeface="+mn-cs"/>
                        </a:rPr>
                        <a:t>₹ </a:t>
                      </a:r>
                      <a:r>
                        <a:rPr lang="en-US" sz="2800" b="0" i="0" u="none" strike="noStrike" dirty="0" smtClean="0">
                          <a:solidFill>
                            <a:srgbClr val="000000"/>
                          </a:solidFill>
                          <a:effectLst/>
                          <a:latin typeface="Calibri"/>
                        </a:rPr>
                        <a:t>3612513</a:t>
                      </a:r>
                      <a:endParaRPr lang="en-US" sz="2800" b="0" i="0" u="none" strike="noStrike" dirty="0">
                        <a:solidFill>
                          <a:srgbClr val="000000"/>
                        </a:solidFill>
                        <a:effectLst/>
                        <a:latin typeface="Calibri"/>
                      </a:endParaRPr>
                    </a:p>
                  </a:txBody>
                  <a:tcPr marL="9525" marR="9525" marT="9525" marB="0" anchor="b"/>
                </a:tc>
              </a:tr>
              <a:tr h="685800">
                <a:tc>
                  <a:txBody>
                    <a:bodyPr/>
                    <a:lstStyle/>
                    <a:p>
                      <a:pPr algn="ctr" fontAlgn="b"/>
                      <a:r>
                        <a:rPr lang="en-US" sz="2800" b="0" i="0" u="none" strike="noStrike" dirty="0" smtClean="0">
                          <a:solidFill>
                            <a:srgbClr val="000000"/>
                          </a:solidFill>
                          <a:effectLst/>
                          <a:latin typeface="Calibri"/>
                        </a:rPr>
                        <a:t>5)</a:t>
                      </a:r>
                      <a:endParaRPr lang="en-US" sz="2800" b="0" i="0" u="none" strike="noStrike" dirty="0">
                        <a:solidFill>
                          <a:srgbClr val="000000"/>
                        </a:solidFill>
                        <a:effectLst/>
                        <a:latin typeface="Calibri"/>
                      </a:endParaRPr>
                    </a:p>
                  </a:txBody>
                  <a:tcPr marL="9525" marR="9525" marT="9525" marB="0" anchor="b"/>
                </a:tc>
                <a:tc>
                  <a:txBody>
                    <a:bodyPr/>
                    <a:lstStyle/>
                    <a:p>
                      <a:pPr algn="ctr" fontAlgn="b"/>
                      <a:r>
                        <a:rPr lang="en-US" sz="2800" b="0" i="0" u="none" strike="noStrike">
                          <a:solidFill>
                            <a:srgbClr val="000000"/>
                          </a:solidFill>
                          <a:effectLst/>
                          <a:latin typeface="Calibri"/>
                        </a:rPr>
                        <a:t>CHENNAI</a:t>
                      </a:r>
                    </a:p>
                  </a:txBody>
                  <a:tcPr marL="9525" marR="9525" marT="9525" marB="0" anchor="b"/>
                </a:tc>
                <a:tc>
                  <a:txBody>
                    <a:bodyPr/>
                    <a:lstStyle/>
                    <a:p>
                      <a:pPr algn="ctr" fontAlgn="b"/>
                      <a:r>
                        <a:rPr lang="en-US" sz="2800" b="0" i="0" kern="1200" dirty="0" smtClean="0">
                          <a:solidFill>
                            <a:schemeClr val="dk1"/>
                          </a:solidFill>
                          <a:effectLst/>
                          <a:latin typeface="+mn-lt"/>
                          <a:ea typeface="+mn-ea"/>
                          <a:cs typeface="+mn-cs"/>
                        </a:rPr>
                        <a:t>₹ </a:t>
                      </a:r>
                      <a:r>
                        <a:rPr lang="en-US" sz="2800" b="0" i="0" u="none" strike="noStrike" dirty="0" smtClean="0">
                          <a:solidFill>
                            <a:srgbClr val="000000"/>
                          </a:solidFill>
                          <a:effectLst/>
                          <a:latin typeface="Calibri"/>
                        </a:rPr>
                        <a:t>3103416</a:t>
                      </a:r>
                      <a:endParaRPr lang="en-US" sz="2800" b="0" i="0" u="none" strike="noStrike" dirty="0">
                        <a:solidFill>
                          <a:srgbClr val="000000"/>
                        </a:solidFill>
                        <a:effectLst/>
                        <a:latin typeface="Calibri"/>
                      </a:endParaRPr>
                    </a:p>
                  </a:txBody>
                  <a:tcPr marL="9525" marR="9525" marT="9525" marB="0" anchor="b"/>
                </a:tc>
              </a:tr>
              <a:tr h="685800">
                <a:tc>
                  <a:txBody>
                    <a:bodyPr/>
                    <a:lstStyle/>
                    <a:p>
                      <a:pPr algn="ctr" fontAlgn="b"/>
                      <a:r>
                        <a:rPr lang="en-US" sz="2800" b="0" i="0" u="none" strike="noStrike" dirty="0" smtClean="0">
                          <a:solidFill>
                            <a:srgbClr val="000000"/>
                          </a:solidFill>
                          <a:effectLst/>
                          <a:latin typeface="Calibri"/>
                        </a:rPr>
                        <a:t>6)</a:t>
                      </a:r>
                      <a:endParaRPr lang="en-US" sz="2800" b="0" i="0" u="none" strike="noStrike" dirty="0">
                        <a:solidFill>
                          <a:srgbClr val="000000"/>
                        </a:solidFill>
                        <a:effectLst/>
                        <a:latin typeface="Calibri"/>
                      </a:endParaRPr>
                    </a:p>
                  </a:txBody>
                  <a:tcPr marL="9525" marR="9525" marT="9525" marB="0" anchor="b"/>
                </a:tc>
                <a:tc>
                  <a:txBody>
                    <a:bodyPr/>
                    <a:lstStyle/>
                    <a:p>
                      <a:pPr algn="ctr" fontAlgn="b"/>
                      <a:r>
                        <a:rPr lang="en-US" sz="2800" b="0" i="0" u="none" strike="noStrike">
                          <a:solidFill>
                            <a:srgbClr val="000000"/>
                          </a:solidFill>
                          <a:effectLst/>
                          <a:latin typeface="Calibri"/>
                        </a:rPr>
                        <a:t>PUNE</a:t>
                      </a:r>
                    </a:p>
                  </a:txBody>
                  <a:tcPr marL="9525" marR="9525" marT="9525" marB="0" anchor="b"/>
                </a:tc>
                <a:tc>
                  <a:txBody>
                    <a:bodyPr/>
                    <a:lstStyle/>
                    <a:p>
                      <a:pPr algn="ctr" fontAlgn="b"/>
                      <a:r>
                        <a:rPr lang="en-US" sz="2800" b="0" i="0" kern="1200" dirty="0" smtClean="0">
                          <a:solidFill>
                            <a:schemeClr val="dk1"/>
                          </a:solidFill>
                          <a:effectLst/>
                          <a:latin typeface="+mn-lt"/>
                          <a:ea typeface="+mn-ea"/>
                          <a:cs typeface="+mn-cs"/>
                        </a:rPr>
                        <a:t>₹ </a:t>
                      </a:r>
                      <a:r>
                        <a:rPr lang="en-US" sz="2800" b="0" i="0" u="none" strike="noStrike" dirty="0" smtClean="0">
                          <a:solidFill>
                            <a:srgbClr val="000000"/>
                          </a:solidFill>
                          <a:effectLst/>
                          <a:latin typeface="Calibri"/>
                        </a:rPr>
                        <a:t>2342011</a:t>
                      </a:r>
                      <a:endParaRPr lang="en-US" sz="2800" b="0" i="0" u="none" strike="noStrike" dirty="0">
                        <a:solidFill>
                          <a:srgbClr val="000000"/>
                        </a:solidFill>
                        <a:effectLst/>
                        <a:latin typeface="Calibri"/>
                      </a:endParaRPr>
                    </a:p>
                  </a:txBody>
                  <a:tcPr marL="9525" marR="9525" marT="9525" marB="0" anchor="b"/>
                </a:tc>
              </a:tr>
              <a:tr h="685800">
                <a:tc>
                  <a:txBody>
                    <a:bodyPr/>
                    <a:lstStyle/>
                    <a:p>
                      <a:pPr algn="ctr" fontAlgn="b"/>
                      <a:r>
                        <a:rPr lang="en-US" sz="2800" b="0" i="0" u="none" strike="noStrike" dirty="0" smtClean="0">
                          <a:solidFill>
                            <a:srgbClr val="000000"/>
                          </a:solidFill>
                          <a:effectLst/>
                          <a:latin typeface="Calibri"/>
                        </a:rPr>
                        <a:t>7)</a:t>
                      </a:r>
                      <a:endParaRPr lang="en-US" sz="2800" b="0" i="0" u="none" strike="noStrike" dirty="0">
                        <a:solidFill>
                          <a:srgbClr val="000000"/>
                        </a:solidFill>
                        <a:effectLst/>
                        <a:latin typeface="Calibri"/>
                      </a:endParaRPr>
                    </a:p>
                  </a:txBody>
                  <a:tcPr marL="9525" marR="9525" marT="9525" marB="0" anchor="b"/>
                </a:tc>
                <a:tc>
                  <a:txBody>
                    <a:bodyPr/>
                    <a:lstStyle/>
                    <a:p>
                      <a:pPr algn="ctr" fontAlgn="b"/>
                      <a:r>
                        <a:rPr lang="en-US" sz="2800" b="0" i="0" u="none" strike="noStrike">
                          <a:solidFill>
                            <a:srgbClr val="000000"/>
                          </a:solidFill>
                          <a:effectLst/>
                          <a:latin typeface="Calibri"/>
                        </a:rPr>
                        <a:t>KOLKATA</a:t>
                      </a:r>
                    </a:p>
                  </a:txBody>
                  <a:tcPr marL="9525" marR="9525" marT="9525" marB="0" anchor="b"/>
                </a:tc>
                <a:tc>
                  <a:txBody>
                    <a:bodyPr/>
                    <a:lstStyle/>
                    <a:p>
                      <a:pPr algn="ctr" fontAlgn="b"/>
                      <a:r>
                        <a:rPr lang="en-US" sz="2800" b="0" i="0" kern="1200" dirty="0" smtClean="0">
                          <a:solidFill>
                            <a:schemeClr val="dk1"/>
                          </a:solidFill>
                          <a:effectLst/>
                          <a:latin typeface="+mn-lt"/>
                          <a:ea typeface="+mn-ea"/>
                          <a:cs typeface="+mn-cs"/>
                        </a:rPr>
                        <a:t>₹ </a:t>
                      </a:r>
                      <a:r>
                        <a:rPr lang="en-US" sz="2800" b="0" i="0" u="none" strike="noStrike" dirty="0" smtClean="0">
                          <a:solidFill>
                            <a:srgbClr val="000000"/>
                          </a:solidFill>
                          <a:effectLst/>
                          <a:latin typeface="Calibri"/>
                        </a:rPr>
                        <a:t>1413604</a:t>
                      </a:r>
                      <a:endParaRPr lang="en-US" sz="2800" b="0" i="0" u="none" strike="noStrike" dirty="0">
                        <a:solidFill>
                          <a:srgbClr val="000000"/>
                        </a:solidFill>
                        <a:effectLst/>
                        <a:latin typeface="Calibri"/>
                      </a:endParaRPr>
                    </a:p>
                  </a:txBody>
                  <a:tcPr marL="9525" marR="9525" marT="9525" marB="0" anchor="b"/>
                </a:tc>
              </a:tr>
              <a:tr h="685800">
                <a:tc>
                  <a:txBody>
                    <a:bodyPr/>
                    <a:lstStyle/>
                    <a:p>
                      <a:pPr algn="ctr" fontAlgn="b"/>
                      <a:r>
                        <a:rPr lang="en-US" sz="2800" b="0" i="0" u="none" strike="noStrike" dirty="0" smtClean="0">
                          <a:solidFill>
                            <a:srgbClr val="000000"/>
                          </a:solidFill>
                          <a:effectLst/>
                          <a:latin typeface="Calibri"/>
                        </a:rPr>
                        <a:t>8)</a:t>
                      </a:r>
                      <a:endParaRPr lang="en-US" sz="2800" b="0" i="0" u="none" strike="noStrike" dirty="0">
                        <a:solidFill>
                          <a:srgbClr val="000000"/>
                        </a:solidFill>
                        <a:effectLst/>
                        <a:latin typeface="Calibri"/>
                      </a:endParaRPr>
                    </a:p>
                  </a:txBody>
                  <a:tcPr marL="9525" marR="9525" marT="9525" marB="0" anchor="b"/>
                </a:tc>
                <a:tc>
                  <a:txBody>
                    <a:bodyPr/>
                    <a:lstStyle/>
                    <a:p>
                      <a:pPr algn="ctr" fontAlgn="b"/>
                      <a:r>
                        <a:rPr lang="en-US" sz="2800" b="0" i="0" u="none" strike="noStrike">
                          <a:solidFill>
                            <a:srgbClr val="000000"/>
                          </a:solidFill>
                          <a:effectLst/>
                          <a:latin typeface="Calibri"/>
                        </a:rPr>
                        <a:t>GURUGRAM</a:t>
                      </a:r>
                    </a:p>
                  </a:txBody>
                  <a:tcPr marL="9525" marR="9525" marT="9525" marB="0" anchor="b"/>
                </a:tc>
                <a:tc>
                  <a:txBody>
                    <a:bodyPr/>
                    <a:lstStyle/>
                    <a:p>
                      <a:pPr algn="ctr" fontAlgn="b"/>
                      <a:r>
                        <a:rPr lang="en-US" sz="2800" b="0" i="0" kern="1200" dirty="0" smtClean="0">
                          <a:solidFill>
                            <a:schemeClr val="dk1"/>
                          </a:solidFill>
                          <a:effectLst/>
                          <a:latin typeface="+mn-lt"/>
                          <a:ea typeface="+mn-ea"/>
                          <a:cs typeface="+mn-cs"/>
                        </a:rPr>
                        <a:t>₹ </a:t>
                      </a:r>
                      <a:r>
                        <a:rPr lang="en-US" sz="2800" b="0" i="0" u="none" strike="noStrike" dirty="0" smtClean="0">
                          <a:solidFill>
                            <a:srgbClr val="000000"/>
                          </a:solidFill>
                          <a:effectLst/>
                          <a:latin typeface="Calibri"/>
                        </a:rPr>
                        <a:t>1220563</a:t>
                      </a:r>
                      <a:endParaRPr lang="en-US" sz="2800" b="0" i="0" u="none" strike="noStrike" dirty="0">
                        <a:solidFill>
                          <a:srgbClr val="000000"/>
                        </a:solidFill>
                        <a:effectLst/>
                        <a:latin typeface="Calibri"/>
                      </a:endParaRPr>
                    </a:p>
                  </a:txBody>
                  <a:tcPr marL="9525" marR="9525" marT="9525" marB="0" anchor="b"/>
                </a:tc>
              </a:tr>
              <a:tr h="685800">
                <a:tc>
                  <a:txBody>
                    <a:bodyPr/>
                    <a:lstStyle/>
                    <a:p>
                      <a:pPr algn="ctr" fontAlgn="b"/>
                      <a:r>
                        <a:rPr lang="en-US" sz="2800" b="0" i="0" u="none" strike="noStrike" dirty="0" smtClean="0">
                          <a:solidFill>
                            <a:srgbClr val="000000"/>
                          </a:solidFill>
                          <a:effectLst/>
                          <a:latin typeface="Calibri"/>
                        </a:rPr>
                        <a:t>9)</a:t>
                      </a:r>
                      <a:endParaRPr lang="en-US" sz="2800" b="0" i="0" u="none" strike="noStrike" dirty="0">
                        <a:solidFill>
                          <a:srgbClr val="000000"/>
                        </a:solidFill>
                        <a:effectLst/>
                        <a:latin typeface="Calibri"/>
                      </a:endParaRPr>
                    </a:p>
                  </a:txBody>
                  <a:tcPr marL="9525" marR="9525" marT="9525" marB="0" anchor="b"/>
                </a:tc>
                <a:tc>
                  <a:txBody>
                    <a:bodyPr/>
                    <a:lstStyle/>
                    <a:p>
                      <a:pPr algn="ctr" fontAlgn="b"/>
                      <a:r>
                        <a:rPr lang="en-US" sz="2800" b="0" i="0" u="none" strike="noStrike">
                          <a:solidFill>
                            <a:srgbClr val="000000"/>
                          </a:solidFill>
                          <a:effectLst/>
                          <a:latin typeface="Calibri"/>
                        </a:rPr>
                        <a:t>THANE</a:t>
                      </a:r>
                    </a:p>
                  </a:txBody>
                  <a:tcPr marL="9525" marR="9525" marT="9525" marB="0" anchor="b"/>
                </a:tc>
                <a:tc>
                  <a:txBody>
                    <a:bodyPr/>
                    <a:lstStyle/>
                    <a:p>
                      <a:pPr algn="ctr" fontAlgn="b"/>
                      <a:r>
                        <a:rPr lang="en-US" sz="2800" b="0" i="0" kern="1200" dirty="0" smtClean="0">
                          <a:solidFill>
                            <a:schemeClr val="dk1"/>
                          </a:solidFill>
                          <a:effectLst/>
                          <a:latin typeface="+mn-lt"/>
                          <a:ea typeface="+mn-ea"/>
                          <a:cs typeface="+mn-cs"/>
                        </a:rPr>
                        <a:t>₹ </a:t>
                      </a:r>
                      <a:r>
                        <a:rPr lang="en-US" sz="2800" b="0" i="0" u="none" strike="noStrike" dirty="0" smtClean="0">
                          <a:solidFill>
                            <a:srgbClr val="000000"/>
                          </a:solidFill>
                          <a:effectLst/>
                          <a:latin typeface="Calibri"/>
                        </a:rPr>
                        <a:t>1004503</a:t>
                      </a:r>
                      <a:endParaRPr lang="en-US" sz="2800" b="0" i="0" u="none" strike="noStrike" dirty="0">
                        <a:solidFill>
                          <a:srgbClr val="000000"/>
                        </a:solidFill>
                        <a:effectLst/>
                        <a:latin typeface="Calibri"/>
                      </a:endParaRPr>
                    </a:p>
                  </a:txBody>
                  <a:tcPr marL="9525" marR="9525" marT="9525" marB="0" anchor="b"/>
                </a:tc>
              </a:tr>
              <a:tr h="685800">
                <a:tc>
                  <a:txBody>
                    <a:bodyPr/>
                    <a:lstStyle/>
                    <a:p>
                      <a:pPr algn="ctr" fontAlgn="b"/>
                      <a:r>
                        <a:rPr lang="en-US" sz="2800" b="0" i="0" u="none" strike="noStrike" dirty="0" smtClean="0">
                          <a:solidFill>
                            <a:srgbClr val="000000"/>
                          </a:solidFill>
                          <a:effectLst/>
                          <a:latin typeface="Calibri"/>
                        </a:rPr>
                        <a:t>10)</a:t>
                      </a:r>
                      <a:endParaRPr lang="en-US" sz="2800" b="0" i="0" u="none" strike="noStrike" dirty="0">
                        <a:solidFill>
                          <a:srgbClr val="000000"/>
                        </a:solidFill>
                        <a:effectLst/>
                        <a:latin typeface="Calibri"/>
                      </a:endParaRPr>
                    </a:p>
                  </a:txBody>
                  <a:tcPr marL="9525" marR="9525" marT="9525" marB="0" anchor="b"/>
                </a:tc>
                <a:tc>
                  <a:txBody>
                    <a:bodyPr/>
                    <a:lstStyle/>
                    <a:p>
                      <a:pPr algn="ctr" fontAlgn="b"/>
                      <a:r>
                        <a:rPr lang="en-US" sz="2800" b="0" i="0" u="none" strike="noStrike">
                          <a:solidFill>
                            <a:srgbClr val="000000"/>
                          </a:solidFill>
                          <a:effectLst/>
                          <a:latin typeface="Calibri"/>
                        </a:rPr>
                        <a:t>LUCKNOW</a:t>
                      </a:r>
                    </a:p>
                  </a:txBody>
                  <a:tcPr marL="9525" marR="9525" marT="9525" marB="0" anchor="b"/>
                </a:tc>
                <a:tc>
                  <a:txBody>
                    <a:bodyPr/>
                    <a:lstStyle/>
                    <a:p>
                      <a:pPr algn="ctr" fontAlgn="b"/>
                      <a:r>
                        <a:rPr lang="en-US" sz="2800" b="0" i="0" kern="1200" dirty="0" smtClean="0">
                          <a:solidFill>
                            <a:schemeClr val="dk1"/>
                          </a:solidFill>
                          <a:effectLst/>
                          <a:latin typeface="+mn-lt"/>
                          <a:ea typeface="+mn-ea"/>
                          <a:cs typeface="+mn-cs"/>
                        </a:rPr>
                        <a:t>₹ </a:t>
                      </a:r>
                      <a:r>
                        <a:rPr lang="en-US" sz="2800" b="0" i="0" u="none" strike="noStrike" dirty="0" smtClean="0">
                          <a:solidFill>
                            <a:srgbClr val="000000"/>
                          </a:solidFill>
                          <a:effectLst/>
                          <a:latin typeface="Calibri"/>
                        </a:rPr>
                        <a:t>938076.3</a:t>
                      </a:r>
                      <a:endParaRPr lang="en-US" sz="2800" b="0" i="0" u="none" strike="noStrike" dirty="0">
                        <a:solidFill>
                          <a:srgbClr val="000000"/>
                        </a:solidFill>
                        <a:effectLst/>
                        <a:latin typeface="Calibri"/>
                      </a:endParaRPr>
                    </a:p>
                  </a:txBody>
                  <a:tcPr marL="9525" marR="9525" marT="9525" marB="0" anchor="b"/>
                </a:tc>
              </a:tr>
            </a:tbl>
          </a:graphicData>
        </a:graphic>
      </p:graphicFrame>
      <p:sp>
        <p:nvSpPr>
          <p:cNvPr id="4" name="Rectangle 3"/>
          <p:cNvSpPr/>
          <p:nvPr/>
        </p:nvSpPr>
        <p:spPr>
          <a:xfrm>
            <a:off x="0" y="244348"/>
            <a:ext cx="12801600" cy="523220"/>
          </a:xfrm>
          <a:prstGeom prst="rect">
            <a:avLst/>
          </a:prstGeom>
        </p:spPr>
        <p:txBody>
          <a:bodyPr wrap="square">
            <a:spAutoFit/>
          </a:bodyPr>
          <a:lstStyle/>
          <a:p>
            <a:pPr lvl="0" algn="ctr"/>
            <a:r>
              <a:rPr lang="en-US" sz="2800" b="1" dirty="0" smtClean="0">
                <a:solidFill>
                  <a:prstClr val="black"/>
                </a:solidFill>
              </a:rPr>
              <a:t>5.2.1) </a:t>
            </a:r>
            <a:r>
              <a:rPr lang="en-US" sz="2800" b="1" dirty="0">
                <a:solidFill>
                  <a:prstClr val="black"/>
                </a:solidFill>
              </a:rPr>
              <a:t>Top 10 Cities by Revenue:</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617" y="709466"/>
            <a:ext cx="11835552" cy="12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2815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480" y="217720"/>
            <a:ext cx="12517120" cy="968797"/>
          </a:xfrm>
          <a:prstGeom prst="rect">
            <a:avLst/>
          </a:prstGeom>
        </p:spPr>
        <p:txBody>
          <a:bodyPr wrap="square" lIns="105988" tIns="52994" rIns="105988" bIns="52994">
            <a:spAutoFit/>
          </a:bodyPr>
          <a:lstStyle/>
          <a:p>
            <a:pPr algn="ctr"/>
            <a:endParaRPr lang="en-US" sz="2800" dirty="0"/>
          </a:p>
          <a:p>
            <a:endParaRPr lang="en-US" sz="2800"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958978"/>
            <a:ext cx="11835552" cy="12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22" y="1174227"/>
            <a:ext cx="12655343" cy="6902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 y="433163"/>
            <a:ext cx="12801600" cy="537910"/>
          </a:xfrm>
          <a:prstGeom prst="rect">
            <a:avLst/>
          </a:prstGeom>
        </p:spPr>
        <p:txBody>
          <a:bodyPr wrap="square" lIns="105988" tIns="52994" rIns="105988" bIns="52994">
            <a:spAutoFit/>
          </a:bodyPr>
          <a:lstStyle/>
          <a:p>
            <a:pPr algn="ctr"/>
            <a:r>
              <a:rPr lang="en-US" sz="2800" b="1" dirty="0" smtClean="0"/>
              <a:t>5.3) Orders </a:t>
            </a:r>
            <a:r>
              <a:rPr lang="en-US" sz="2800" b="1" dirty="0" err="1"/>
              <a:t>vs</a:t>
            </a:r>
            <a:r>
              <a:rPr lang="en-US" sz="2800" b="1" dirty="0"/>
              <a:t> AOV by States:</a:t>
            </a:r>
          </a:p>
        </p:txBody>
      </p:sp>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484" y="5095570"/>
            <a:ext cx="11835552" cy="12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16643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9439" y="422787"/>
            <a:ext cx="12420600" cy="7355860"/>
          </a:xfrm>
          <a:prstGeom prst="rect">
            <a:avLst/>
          </a:prstGeom>
        </p:spPr>
        <p:txBody>
          <a:bodyPr wrap="square">
            <a:spAutoFit/>
          </a:bodyPr>
          <a:lstStyle/>
          <a:p>
            <a:pPr algn="ctr"/>
            <a:r>
              <a:rPr lang="en-US" sz="3200" b="1" u="sng" dirty="0">
                <a:latin typeface="Arial" pitchFamily="34" charset="0"/>
                <a:cs typeface="Arial" pitchFamily="34" charset="0"/>
              </a:rPr>
              <a:t>Business Insights &amp; </a:t>
            </a:r>
            <a:r>
              <a:rPr lang="en-US" sz="3200" b="1" u="sng" dirty="0" smtClean="0">
                <a:latin typeface="Arial" pitchFamily="34" charset="0"/>
                <a:cs typeface="Arial" pitchFamily="34" charset="0"/>
              </a:rPr>
              <a:t>Recommendations</a:t>
            </a:r>
          </a:p>
          <a:p>
            <a:pPr algn="ctr"/>
            <a:endParaRPr lang="en-US" sz="3200" b="1" u="sng" dirty="0" smtClean="0">
              <a:latin typeface="Arial" pitchFamily="34" charset="0"/>
              <a:cs typeface="Arial" pitchFamily="34" charset="0"/>
            </a:endParaRPr>
          </a:p>
          <a:p>
            <a:pPr algn="ctr"/>
            <a:endParaRPr lang="en-US" b="1" u="sng" dirty="0">
              <a:latin typeface="Arial" pitchFamily="34" charset="0"/>
              <a:cs typeface="Arial" pitchFamily="34" charset="0"/>
            </a:endParaRPr>
          </a:p>
          <a:p>
            <a:r>
              <a:rPr lang="en-US" sz="2800" b="1" dirty="0"/>
              <a:t>Sales Optimization</a:t>
            </a:r>
          </a:p>
          <a:p>
            <a:pPr marL="342900" indent="-342900">
              <a:buFont typeface="Arial" pitchFamily="34" charset="0"/>
              <a:buChar char="•"/>
            </a:pPr>
            <a:r>
              <a:rPr lang="en-US" sz="2000" dirty="0"/>
              <a:t>Double down on top cities with localized ads, faster delivery promises, and city-specific bundles.</a:t>
            </a:r>
          </a:p>
          <a:p>
            <a:pPr marL="342900" indent="-342900">
              <a:buFont typeface="Arial" pitchFamily="34" charset="0"/>
              <a:buChar char="•"/>
            </a:pPr>
            <a:r>
              <a:rPr lang="en-US" sz="2000" dirty="0"/>
              <a:t>Run A/B tests on price points for best-sellers to balance margin and volume; monitor AOV and conversion lift daily.</a:t>
            </a:r>
          </a:p>
          <a:p>
            <a:pPr marL="342900" indent="-342900">
              <a:buFont typeface="Arial" pitchFamily="34" charset="0"/>
              <a:buChar char="•"/>
            </a:pPr>
            <a:r>
              <a:rPr lang="en-US" sz="2000" dirty="0"/>
              <a:t>Create cross-sell bundles by size/category affinity; feature them on product detail pages and post-purchase </a:t>
            </a:r>
            <a:r>
              <a:rPr lang="en-US" sz="2000" dirty="0" smtClean="0"/>
              <a:t>emails.</a:t>
            </a:r>
          </a:p>
          <a:p>
            <a:pPr marL="342900" indent="-342900">
              <a:buFont typeface="Arial" pitchFamily="34" charset="0"/>
              <a:buChar char="•"/>
            </a:pPr>
            <a:endParaRPr lang="en-US" sz="2000" dirty="0" smtClean="0"/>
          </a:p>
          <a:p>
            <a:endParaRPr lang="en-US" sz="2000" dirty="0"/>
          </a:p>
          <a:p>
            <a:r>
              <a:rPr lang="en-US" sz="2800" b="1" dirty="0"/>
              <a:t>Inventory Management</a:t>
            </a:r>
          </a:p>
          <a:p>
            <a:pPr marL="342900" indent="-342900">
              <a:buFont typeface="Arial" pitchFamily="34" charset="0"/>
              <a:buChar char="•"/>
            </a:pPr>
            <a:r>
              <a:rPr lang="en-US" sz="2000" dirty="0"/>
              <a:t>Allocate safety stock to top-performing cities/sizes; reduce overstock in long-tail sizes.</a:t>
            </a:r>
          </a:p>
          <a:p>
            <a:pPr marL="342900" indent="-342900">
              <a:buFont typeface="Arial" pitchFamily="34" charset="0"/>
              <a:buChar char="•"/>
            </a:pPr>
            <a:r>
              <a:rPr lang="en-US" sz="2000" dirty="0"/>
              <a:t>Use the daily pattern to schedule replenishments earlier in the week if weekends spike.</a:t>
            </a:r>
          </a:p>
          <a:p>
            <a:pPr marL="342900" indent="-342900">
              <a:buFont typeface="Arial" pitchFamily="34" charset="0"/>
              <a:buChar char="•"/>
            </a:pPr>
            <a:r>
              <a:rPr lang="en-US" sz="2000" dirty="0"/>
              <a:t>Implement min-max reorder thresholds based on 4–8 week rolling demand and lead times per size</a:t>
            </a:r>
            <a:r>
              <a:rPr lang="en-US" sz="2000" dirty="0" smtClean="0"/>
              <a:t>.</a:t>
            </a:r>
          </a:p>
          <a:p>
            <a:pPr marL="342900" indent="-342900">
              <a:buFont typeface="Arial" pitchFamily="34" charset="0"/>
              <a:buChar char="•"/>
            </a:pPr>
            <a:endParaRPr lang="en-US" sz="2000" dirty="0"/>
          </a:p>
          <a:p>
            <a:pPr marL="342900" indent="-342900">
              <a:buFont typeface="Arial" pitchFamily="34" charset="0"/>
              <a:buChar char="•"/>
            </a:pPr>
            <a:endParaRPr lang="en-US" sz="2000" dirty="0"/>
          </a:p>
          <a:p>
            <a:r>
              <a:rPr lang="en-US" sz="2800" b="1" dirty="0"/>
              <a:t>Customer Experience</a:t>
            </a:r>
          </a:p>
          <a:p>
            <a:pPr marL="342900" indent="-342900">
              <a:buFont typeface="Arial" pitchFamily="34" charset="0"/>
              <a:buChar char="•"/>
            </a:pPr>
            <a:r>
              <a:rPr lang="en-US" sz="2000" dirty="0"/>
              <a:t>For repeat buyers and high RFM segments, offer expedited shipping and hassle-free returns.</a:t>
            </a:r>
          </a:p>
          <a:p>
            <a:pPr marL="342900" indent="-342900">
              <a:buFont typeface="Arial" pitchFamily="34" charset="0"/>
              <a:buChar char="•"/>
            </a:pPr>
            <a:r>
              <a:rPr lang="en-US" sz="2000" dirty="0"/>
              <a:t>Improve size guidance: add fit notes and size charts for top-returned size-product combos to reduce exchanges.</a:t>
            </a:r>
          </a:p>
          <a:p>
            <a:pPr marL="342900" indent="-342900">
              <a:buFont typeface="Arial" pitchFamily="34" charset="0"/>
              <a:buChar char="•"/>
            </a:pPr>
            <a:r>
              <a:rPr lang="en-US" sz="2000" dirty="0"/>
              <a:t>Use proactive delivery notifications during peak days to reduce WISMO contacts and improve CSAT</a:t>
            </a:r>
            <a:r>
              <a:rPr lang="en-US" dirty="0" smtClean="0"/>
              <a:t>.</a:t>
            </a:r>
          </a:p>
          <a:p>
            <a:pPr marL="342900" indent="-342900">
              <a:buFont typeface="Arial" pitchFamily="34" charset="0"/>
              <a:buChar char="•"/>
            </a:pPr>
            <a:endParaRPr lang="en-US" dirty="0"/>
          </a:p>
          <a:p>
            <a:pPr marL="342900" indent="-342900">
              <a:buFont typeface="Arial" pitchFamily="34" charset="0"/>
              <a:buChar char="•"/>
            </a:pPr>
            <a:endParaRPr lang="en-US" dirty="0"/>
          </a:p>
        </p:txBody>
      </p:sp>
    </p:spTree>
    <p:extLst>
      <p:ext uri="{BB962C8B-B14F-4D97-AF65-F5344CB8AC3E}">
        <p14:creationId xmlns:p14="http://schemas.microsoft.com/office/powerpoint/2010/main" val="2176621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676400"/>
            <a:ext cx="12496800" cy="1754326"/>
          </a:xfrm>
          <a:prstGeom prst="rect">
            <a:avLst/>
          </a:prstGeom>
        </p:spPr>
        <p:txBody>
          <a:bodyPr wrap="square">
            <a:spAutoFit/>
          </a:bodyPr>
          <a:lstStyle/>
          <a:p>
            <a:r>
              <a:rPr lang="en-US" sz="2800" b="1" dirty="0"/>
              <a:t>Market Expansion</a:t>
            </a:r>
          </a:p>
          <a:p>
            <a:pPr marL="342900" indent="-342900">
              <a:buFont typeface="Arial" pitchFamily="34" charset="0"/>
              <a:buChar char="•"/>
            </a:pPr>
            <a:r>
              <a:rPr lang="en-US" sz="2000" dirty="0"/>
              <a:t>Identify next-5 cities by growth trajectory (not just current revenue) and pilot micro-fulfillment or local courier tie-ups.</a:t>
            </a:r>
          </a:p>
          <a:p>
            <a:pPr marL="342900" indent="-342900">
              <a:buFont typeface="Arial" pitchFamily="34" charset="0"/>
              <a:buChar char="•"/>
            </a:pPr>
            <a:r>
              <a:rPr lang="en-US" sz="2000" dirty="0"/>
              <a:t>Expand assortment in adjacent categories strongly correlative with your top sellers (based on co-purchase patterns).</a:t>
            </a:r>
          </a:p>
          <a:p>
            <a:pPr marL="342900" indent="-342900">
              <a:buFont typeface="Arial" pitchFamily="34" charset="0"/>
              <a:buChar char="•"/>
            </a:pPr>
            <a:r>
              <a:rPr lang="en-US" sz="2000" dirty="0"/>
              <a:t>Explore marketplace ads targeted to underpenetrated regions with the best conversion-adjusted CPC.</a:t>
            </a:r>
          </a:p>
        </p:txBody>
      </p:sp>
    </p:spTree>
    <p:extLst>
      <p:ext uri="{BB962C8B-B14F-4D97-AF65-F5344CB8AC3E}">
        <p14:creationId xmlns:p14="http://schemas.microsoft.com/office/powerpoint/2010/main" val="3041760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p:cNvSpPr/>
          <p:nvPr/>
        </p:nvSpPr>
        <p:spPr>
          <a:xfrm>
            <a:off x="7010399" y="4038600"/>
            <a:ext cx="5055183" cy="16764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010400" y="1640899"/>
            <a:ext cx="5055183" cy="16764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888416" y="1664226"/>
            <a:ext cx="5055183" cy="16764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762000" y="4038600"/>
            <a:ext cx="5055183" cy="1676400"/>
          </a:xfrm>
          <a:prstGeom prst="ellipse">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28600" y="609600"/>
            <a:ext cx="12420600" cy="4647426"/>
          </a:xfrm>
          <a:prstGeom prst="rect">
            <a:avLst/>
          </a:prstGeom>
        </p:spPr>
        <p:txBody>
          <a:bodyPr wrap="square">
            <a:spAutoFit/>
          </a:bodyPr>
          <a:lstStyle/>
          <a:p>
            <a:pPr algn="ctr"/>
            <a:r>
              <a:rPr lang="en-US" sz="3600" b="1" i="1" u="sng" dirty="0">
                <a:latin typeface="Arial" pitchFamily="34" charset="0"/>
                <a:cs typeface="Arial" pitchFamily="34" charset="0"/>
              </a:rPr>
              <a:t>Executive Summary</a:t>
            </a:r>
          </a:p>
          <a:p>
            <a:pPr algn="ctr"/>
            <a:endParaRPr lang="en-US" sz="2400" b="1" i="1" u="sng" dirty="0">
              <a:latin typeface="Arial" pitchFamily="34" charset="0"/>
              <a:cs typeface="Arial" pitchFamily="34" charset="0"/>
            </a:endParaRPr>
          </a:p>
          <a:p>
            <a:pPr algn="ctr"/>
            <a:endParaRPr lang="en-US" sz="2000" b="1" i="1" u="sng" dirty="0">
              <a:latin typeface="Arial" pitchFamily="34" charset="0"/>
              <a:cs typeface="Arial" pitchFamily="34" charset="0"/>
            </a:endParaRPr>
          </a:p>
          <a:p>
            <a:pPr algn="ctr"/>
            <a:endParaRPr lang="en-US" sz="2000" b="1" i="1" u="sng" dirty="0">
              <a:latin typeface="Arial" pitchFamily="34" charset="0"/>
              <a:cs typeface="Arial" pitchFamily="34" charset="0"/>
            </a:endParaRPr>
          </a:p>
          <a:p>
            <a:r>
              <a:rPr lang="en-US" sz="2000" i="1" dirty="0"/>
              <a:t>	</a:t>
            </a:r>
            <a:r>
              <a:rPr lang="en-US" sz="2800" i="1" dirty="0"/>
              <a:t>Total Revenue : </a:t>
            </a:r>
            <a:r>
              <a:rPr lang="en-US" sz="2800" b="1" i="1" dirty="0"/>
              <a:t>₹84.2M			</a:t>
            </a:r>
            <a:r>
              <a:rPr lang="en-US" sz="2800" i="1" dirty="0"/>
              <a:t>Total Orders : </a:t>
            </a:r>
            <a:r>
              <a:rPr lang="en-US" sz="2800" b="1" i="1" dirty="0"/>
              <a:t>128,975</a:t>
            </a:r>
          </a:p>
          <a:p>
            <a:endParaRPr lang="en-US" sz="2800" b="1" i="1" dirty="0"/>
          </a:p>
          <a:p>
            <a:endParaRPr lang="en-US" sz="2800" b="1" i="1" dirty="0"/>
          </a:p>
          <a:p>
            <a:endParaRPr lang="en-US" sz="2800" b="1" i="1" dirty="0" smtClean="0"/>
          </a:p>
          <a:p>
            <a:endParaRPr lang="en-US" sz="2800" b="1" i="1" dirty="0"/>
          </a:p>
          <a:p>
            <a:endParaRPr lang="en-US" sz="2800" b="1" i="1" dirty="0"/>
          </a:p>
          <a:p>
            <a:r>
              <a:rPr lang="en-US" sz="2800" i="1" dirty="0"/>
              <a:t>	</a:t>
            </a:r>
            <a:r>
              <a:rPr lang="en-US" sz="2800" i="1" dirty="0" err="1"/>
              <a:t>Avg</a:t>
            </a:r>
            <a:r>
              <a:rPr lang="en-US" sz="2800" i="1" dirty="0"/>
              <a:t> Order Value : </a:t>
            </a:r>
            <a:r>
              <a:rPr lang="en-US" sz="2800" b="1" i="1" dirty="0"/>
              <a:t>₹</a:t>
            </a:r>
            <a:r>
              <a:rPr lang="en-US" sz="2800" b="1" i="1" dirty="0" smtClean="0"/>
              <a:t>653</a:t>
            </a:r>
            <a:r>
              <a:rPr lang="en-US" sz="2800" b="1" i="1" dirty="0"/>
              <a:t>			</a:t>
            </a:r>
            <a:r>
              <a:rPr lang="en-US" sz="2800" i="1" dirty="0"/>
              <a:t>Delivery Rate : </a:t>
            </a:r>
            <a:r>
              <a:rPr lang="en-US" sz="2800" b="1" i="1" dirty="0"/>
              <a:t>89.3%</a:t>
            </a:r>
          </a:p>
        </p:txBody>
      </p:sp>
    </p:spTree>
    <p:extLst>
      <p:ext uri="{BB962C8B-B14F-4D97-AF65-F5344CB8AC3E}">
        <p14:creationId xmlns:p14="http://schemas.microsoft.com/office/powerpoint/2010/main" val="1631884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4665"/>
            <a:ext cx="12268200" cy="1077218"/>
          </a:xfrm>
          <a:prstGeom prst="rect">
            <a:avLst/>
          </a:prstGeom>
        </p:spPr>
        <p:txBody>
          <a:bodyPr wrap="square">
            <a:spAutoFit/>
          </a:bodyPr>
          <a:lstStyle/>
          <a:p>
            <a:pPr algn="ctr"/>
            <a:r>
              <a:rPr lang="en-US" sz="3200" u="sng" dirty="0">
                <a:latin typeface="Arial Rounded MT Bold" pitchFamily="34" charset="0"/>
              </a:rPr>
              <a:t>Amazon Sales Report</a:t>
            </a:r>
          </a:p>
          <a:p>
            <a:pPr algn="ctr"/>
            <a:r>
              <a:rPr lang="en-US" sz="3200" u="sng" dirty="0">
                <a:latin typeface="Arial Rounded MT Bold" pitchFamily="34" charset="0"/>
              </a:rPr>
              <a:t>Comprehensive Analysis &amp; Business Insights</a:t>
            </a:r>
          </a:p>
        </p:txBody>
      </p:sp>
      <p:sp>
        <p:nvSpPr>
          <p:cNvPr id="3" name="Rectangle 2"/>
          <p:cNvSpPr/>
          <p:nvPr/>
        </p:nvSpPr>
        <p:spPr>
          <a:xfrm>
            <a:off x="262007" y="1305818"/>
            <a:ext cx="4603955" cy="415498"/>
          </a:xfrm>
          <a:prstGeom prst="rect">
            <a:avLst/>
          </a:prstGeom>
        </p:spPr>
        <p:txBody>
          <a:bodyPr wrap="square">
            <a:spAutoFit/>
          </a:bodyPr>
          <a:lstStyle/>
          <a:p>
            <a:r>
              <a:rPr lang="en-US" b="1" i="1" u="sng" dirty="0">
                <a:latin typeface="Arial" pitchFamily="34" charset="0"/>
                <a:cs typeface="Arial" pitchFamily="34" charset="0"/>
              </a:rPr>
              <a:t>Amazon Sales Analysis Summary</a:t>
            </a:r>
          </a:p>
        </p:txBody>
      </p:sp>
      <p:graphicFrame>
        <p:nvGraphicFramePr>
          <p:cNvPr id="6" name="Table 5"/>
          <p:cNvGraphicFramePr>
            <a:graphicFrameLocks noGrp="1"/>
          </p:cNvGraphicFramePr>
          <p:nvPr>
            <p:extLst>
              <p:ext uri="{D42A27DB-BD31-4B8C-83A1-F6EECF244321}">
                <p14:modId xmlns:p14="http://schemas.microsoft.com/office/powerpoint/2010/main" val="1749692244"/>
              </p:ext>
            </p:extLst>
          </p:nvPr>
        </p:nvGraphicFramePr>
        <p:xfrm>
          <a:off x="152400" y="1721318"/>
          <a:ext cx="12496800" cy="6879425"/>
        </p:xfrm>
        <a:graphic>
          <a:graphicData uri="http://schemas.openxmlformats.org/drawingml/2006/table">
            <a:tbl>
              <a:tblPr firstRow="1" bandRow="1">
                <a:tableStyleId>{073A0DAA-6AF3-43AB-8588-CEC1D06C72B9}</a:tableStyleId>
              </a:tblPr>
              <a:tblGrid>
                <a:gridCol w="472808"/>
                <a:gridCol w="2194192"/>
                <a:gridCol w="1752600"/>
                <a:gridCol w="2362200"/>
                <a:gridCol w="2590800"/>
                <a:gridCol w="3124200"/>
              </a:tblGrid>
              <a:tr h="842911">
                <a:tc>
                  <a:txBody>
                    <a:bodyPr/>
                    <a:lstStyle/>
                    <a:p>
                      <a:pPr algn="ctr"/>
                      <a:endParaRPr lang="en-US" sz="2400" b="1" u="none" dirty="0">
                        <a:latin typeface="Arial" pitchFamily="34" charset="0"/>
                        <a:cs typeface="Arial" pitchFamily="34" charset="0"/>
                      </a:endParaRPr>
                    </a:p>
                  </a:txBody>
                  <a:tcPr/>
                </a:tc>
                <a:tc>
                  <a:txBody>
                    <a:bodyPr/>
                    <a:lstStyle/>
                    <a:p>
                      <a:pPr algn="ctr"/>
                      <a:r>
                        <a:rPr lang="en-US" sz="2400" b="1" i="1" u="none" dirty="0" smtClean="0">
                          <a:latin typeface="Arial" pitchFamily="34" charset="0"/>
                          <a:cs typeface="Arial" pitchFamily="34" charset="0"/>
                        </a:rPr>
                        <a:t>Analysis Category</a:t>
                      </a:r>
                      <a:endParaRPr lang="en-US" sz="2400" b="1" i="1" u="none" dirty="0">
                        <a:latin typeface="Arial" pitchFamily="34" charset="0"/>
                        <a:cs typeface="Arial" pitchFamily="34" charset="0"/>
                      </a:endParaRPr>
                    </a:p>
                  </a:txBody>
                  <a:tcPr/>
                </a:tc>
                <a:tc>
                  <a:txBody>
                    <a:bodyPr/>
                    <a:lstStyle/>
                    <a:p>
                      <a:pPr algn="ctr"/>
                      <a:r>
                        <a:rPr lang="en-US" sz="2400" b="1" i="1" dirty="0" smtClean="0">
                          <a:latin typeface="Arial" pitchFamily="34" charset="0"/>
                          <a:cs typeface="Arial" pitchFamily="34" charset="0"/>
                        </a:rPr>
                        <a:t>Key Metric</a:t>
                      </a:r>
                      <a:endParaRPr lang="en-US" sz="2400" b="1" i="1" dirty="0">
                        <a:latin typeface="Arial" pitchFamily="34" charset="0"/>
                        <a:cs typeface="Arial" pitchFamily="34" charset="0"/>
                      </a:endParaRPr>
                    </a:p>
                  </a:txBody>
                  <a:tcPr/>
                </a:tc>
                <a:tc>
                  <a:txBody>
                    <a:bodyPr/>
                    <a:lstStyle/>
                    <a:p>
                      <a:pPr algn="ctr"/>
                      <a:r>
                        <a:rPr lang="en-US" sz="2400" i="1" dirty="0" smtClean="0">
                          <a:latin typeface="Arial" pitchFamily="34" charset="0"/>
                          <a:cs typeface="Arial" pitchFamily="34" charset="0"/>
                        </a:rPr>
                        <a:t>Value/Finding</a:t>
                      </a:r>
                      <a:endParaRPr lang="en-US" sz="2400" i="1" dirty="0">
                        <a:latin typeface="Arial" pitchFamily="34" charset="0"/>
                        <a:cs typeface="Arial" pitchFamily="34" charset="0"/>
                      </a:endParaRPr>
                    </a:p>
                  </a:txBody>
                  <a:tcPr/>
                </a:tc>
                <a:tc>
                  <a:txBody>
                    <a:bodyPr/>
                    <a:lstStyle/>
                    <a:p>
                      <a:pPr algn="ctr"/>
                      <a:r>
                        <a:rPr lang="en-US" sz="2400" i="1" dirty="0" smtClean="0">
                          <a:latin typeface="Arial" pitchFamily="34" charset="0"/>
                          <a:cs typeface="Arial" pitchFamily="34" charset="0"/>
                        </a:rPr>
                        <a:t>Business Impact</a:t>
                      </a:r>
                      <a:endParaRPr lang="en-US" sz="2400" i="1" dirty="0">
                        <a:latin typeface="Arial" pitchFamily="34" charset="0"/>
                        <a:cs typeface="Arial" pitchFamily="34" charset="0"/>
                      </a:endParaRPr>
                    </a:p>
                  </a:txBody>
                  <a:tcPr/>
                </a:tc>
                <a:tc>
                  <a:txBody>
                    <a:bodyPr/>
                    <a:lstStyle/>
                    <a:p>
                      <a:pPr algn="ctr"/>
                      <a:r>
                        <a:rPr lang="en-US" sz="2400" i="1" dirty="0" smtClean="0">
                          <a:latin typeface="Arial" pitchFamily="34" charset="0"/>
                          <a:cs typeface="Arial" pitchFamily="34" charset="0"/>
                        </a:rPr>
                        <a:t>Recommendation</a:t>
                      </a:r>
                      <a:endParaRPr lang="en-US" sz="2400" i="1" dirty="0">
                        <a:latin typeface="Arial" pitchFamily="34" charset="0"/>
                        <a:cs typeface="Arial" pitchFamily="34" charset="0"/>
                      </a:endParaRPr>
                    </a:p>
                  </a:txBody>
                  <a:tcPr/>
                </a:tc>
              </a:tr>
              <a:tr h="1031212">
                <a:tc>
                  <a:txBody>
                    <a:bodyPr/>
                    <a:lstStyle/>
                    <a:p>
                      <a:pPr algn="ctr"/>
                      <a:endParaRPr lang="en-US" sz="2000" b="1" dirty="0" smtClean="0">
                        <a:latin typeface="Arial" pitchFamily="34" charset="0"/>
                        <a:cs typeface="Arial" pitchFamily="34" charset="0"/>
                      </a:endParaRPr>
                    </a:p>
                    <a:p>
                      <a:pPr algn="ctr"/>
                      <a:r>
                        <a:rPr lang="en-US" sz="2000" b="1" dirty="0" smtClean="0">
                          <a:latin typeface="Arial" pitchFamily="34" charset="0"/>
                          <a:cs typeface="Arial" pitchFamily="34" charset="0"/>
                        </a:rPr>
                        <a:t>1</a:t>
                      </a:r>
                      <a:endParaRPr lang="en-US" sz="2000" b="1" dirty="0">
                        <a:latin typeface="Arial" pitchFamily="34" charset="0"/>
                        <a:cs typeface="Arial" pitchFamily="34" charset="0"/>
                      </a:endParaRPr>
                    </a:p>
                  </a:txBody>
                  <a:tcPr/>
                </a:tc>
                <a:tc>
                  <a:txBody>
                    <a:bodyPr/>
                    <a:lstStyle/>
                    <a:p>
                      <a:pPr algn="ctr" fontAlgn="b"/>
                      <a:r>
                        <a:rPr lang="en-US" sz="2000" b="1" i="0" u="none" strike="noStrike" dirty="0">
                          <a:solidFill>
                            <a:srgbClr val="000000"/>
                          </a:solidFill>
                          <a:effectLst/>
                          <a:latin typeface="Arial" pitchFamily="34" charset="0"/>
                          <a:cs typeface="Arial" pitchFamily="34" charset="0"/>
                        </a:rPr>
                        <a:t>Sales </a:t>
                      </a:r>
                      <a:r>
                        <a:rPr lang="en-US" sz="2000" b="1" i="0" u="none" strike="noStrike" dirty="0" smtClean="0">
                          <a:solidFill>
                            <a:srgbClr val="000000"/>
                          </a:solidFill>
                          <a:effectLst/>
                          <a:latin typeface="Arial" pitchFamily="34" charset="0"/>
                          <a:cs typeface="Arial" pitchFamily="34" charset="0"/>
                        </a:rPr>
                        <a:t>Overview</a:t>
                      </a:r>
                    </a:p>
                    <a:p>
                      <a:pPr algn="ctr" fontAlgn="b"/>
                      <a:endParaRPr lang="en-US" sz="2000" b="1" i="0" u="none" strike="noStrike" dirty="0">
                        <a:solidFill>
                          <a:srgbClr val="000000"/>
                        </a:solidFill>
                        <a:effectLst/>
                        <a:latin typeface="Arial" pitchFamily="34" charset="0"/>
                        <a:cs typeface="Arial" pitchFamily="34" charset="0"/>
                      </a:endParaRPr>
                    </a:p>
                  </a:txBody>
                  <a:tcPr marL="9525" marR="9525" marT="9525" marB="0" anchor="b"/>
                </a:tc>
                <a:tc>
                  <a:txBody>
                    <a:bodyPr/>
                    <a:lstStyle/>
                    <a:p>
                      <a:pPr algn="ctr" fontAlgn="b"/>
                      <a:r>
                        <a:rPr lang="en-US" sz="2000" b="0" i="0" u="none" strike="noStrike" dirty="0" smtClean="0">
                          <a:solidFill>
                            <a:srgbClr val="000000"/>
                          </a:solidFill>
                          <a:effectLst/>
                          <a:latin typeface="Calibri"/>
                        </a:rPr>
                        <a:t>Total Revenue</a:t>
                      </a:r>
                    </a:p>
                    <a:p>
                      <a:pPr algn="ctr" fontAlgn="b"/>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b="0" i="0" u="none" strike="noStrike" dirty="0">
                          <a:solidFill>
                            <a:srgbClr val="000000"/>
                          </a:solidFill>
                          <a:effectLst/>
                          <a:latin typeface="Calibri"/>
                        </a:rPr>
                        <a:t>₹128.5M across 128,975 </a:t>
                      </a:r>
                      <a:r>
                        <a:rPr lang="en-US" sz="2000" b="0" i="0" u="none" strike="noStrike" dirty="0" smtClean="0">
                          <a:solidFill>
                            <a:srgbClr val="000000"/>
                          </a:solidFill>
                          <a:effectLst/>
                          <a:latin typeface="Calibri"/>
                        </a:rPr>
                        <a:t>orders</a:t>
                      </a:r>
                    </a:p>
                    <a:p>
                      <a:pPr algn="ctr" fontAlgn="b"/>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b="0" i="0" u="none" strike="noStrike" dirty="0">
                          <a:solidFill>
                            <a:srgbClr val="000000"/>
                          </a:solidFill>
                          <a:effectLst/>
                          <a:latin typeface="Calibri"/>
                        </a:rPr>
                        <a:t>Strong revenue base with diverse order portfolio</a:t>
                      </a:r>
                    </a:p>
                  </a:txBody>
                  <a:tcPr marL="9525" marR="9525" marT="9525" marB="0" anchor="b"/>
                </a:tc>
                <a:tc>
                  <a:txBody>
                    <a:bodyPr/>
                    <a:lstStyle/>
                    <a:p>
                      <a:pPr algn="ctr" fontAlgn="b"/>
                      <a:r>
                        <a:rPr lang="en-US" sz="2000" b="0" i="0" u="none" strike="noStrike" dirty="0">
                          <a:solidFill>
                            <a:srgbClr val="000000"/>
                          </a:solidFill>
                          <a:effectLst/>
                          <a:latin typeface="Calibri"/>
                        </a:rPr>
                        <a:t>Focus on scaling successful product lines and improving conversion rates</a:t>
                      </a:r>
                    </a:p>
                  </a:txBody>
                  <a:tcPr marL="9525" marR="9525" marT="9525" marB="0" anchor="b"/>
                </a:tc>
              </a:tr>
              <a:tr h="1309079">
                <a:tc>
                  <a:txBody>
                    <a:bodyPr/>
                    <a:lstStyle/>
                    <a:p>
                      <a:pPr algn="ctr"/>
                      <a:endParaRPr lang="en-US" sz="2000" b="1" dirty="0" smtClean="0">
                        <a:latin typeface="Arial" pitchFamily="34" charset="0"/>
                        <a:cs typeface="Arial" pitchFamily="34" charset="0"/>
                      </a:endParaRPr>
                    </a:p>
                    <a:p>
                      <a:pPr algn="ctr"/>
                      <a:r>
                        <a:rPr lang="en-US" sz="2000" b="1" dirty="0" smtClean="0">
                          <a:latin typeface="Arial" pitchFamily="34" charset="0"/>
                          <a:cs typeface="Arial" pitchFamily="34" charset="0"/>
                        </a:rPr>
                        <a:t>2</a:t>
                      </a:r>
                      <a:endParaRPr lang="en-US" sz="2000" b="1" dirty="0">
                        <a:latin typeface="Arial" pitchFamily="34" charset="0"/>
                        <a:cs typeface="Arial" pitchFamily="34" charset="0"/>
                      </a:endParaRPr>
                    </a:p>
                  </a:txBody>
                  <a:tcPr/>
                </a:tc>
                <a:tc>
                  <a:txBody>
                    <a:bodyPr/>
                    <a:lstStyle/>
                    <a:p>
                      <a:pPr algn="ctr" fontAlgn="b"/>
                      <a:r>
                        <a:rPr lang="en-US" sz="2000" b="1" i="0" u="none" strike="noStrike" dirty="0">
                          <a:solidFill>
                            <a:srgbClr val="000000"/>
                          </a:solidFill>
                          <a:effectLst/>
                          <a:latin typeface="Arial" pitchFamily="34" charset="0"/>
                          <a:cs typeface="Arial" pitchFamily="34" charset="0"/>
                        </a:rPr>
                        <a:t>Sales </a:t>
                      </a:r>
                      <a:r>
                        <a:rPr lang="en-US" sz="2000" b="1" i="0" u="none" strike="noStrike" dirty="0" smtClean="0">
                          <a:solidFill>
                            <a:srgbClr val="000000"/>
                          </a:solidFill>
                          <a:effectLst/>
                          <a:latin typeface="Arial" pitchFamily="34" charset="0"/>
                          <a:cs typeface="Arial" pitchFamily="34" charset="0"/>
                        </a:rPr>
                        <a:t>Overview</a:t>
                      </a:r>
                    </a:p>
                    <a:p>
                      <a:pPr algn="ctr" fontAlgn="b"/>
                      <a:endParaRPr lang="en-US" sz="2000" b="1" i="0" u="none" strike="noStrike" dirty="0" smtClean="0">
                        <a:solidFill>
                          <a:srgbClr val="000000"/>
                        </a:solidFill>
                        <a:effectLst/>
                        <a:latin typeface="Arial" pitchFamily="34" charset="0"/>
                        <a:cs typeface="Arial" pitchFamily="34" charset="0"/>
                      </a:endParaRPr>
                    </a:p>
                    <a:p>
                      <a:pPr algn="ctr" fontAlgn="b"/>
                      <a:endParaRPr lang="en-US" sz="2000" b="1" i="0" u="none" strike="noStrike" dirty="0">
                        <a:solidFill>
                          <a:srgbClr val="000000"/>
                        </a:solidFill>
                        <a:effectLst/>
                        <a:latin typeface="Arial" pitchFamily="34" charset="0"/>
                        <a:cs typeface="Arial" pitchFamily="34" charset="0"/>
                      </a:endParaRPr>
                    </a:p>
                  </a:txBody>
                  <a:tcPr marL="9525" marR="9525" marT="9525" marB="0" anchor="b"/>
                </a:tc>
                <a:tc>
                  <a:txBody>
                    <a:bodyPr/>
                    <a:lstStyle/>
                    <a:p>
                      <a:pPr algn="ctr" fontAlgn="b"/>
                      <a:r>
                        <a:rPr lang="en-US" sz="2000" b="0" i="0" u="none" strike="noStrike" dirty="0">
                          <a:solidFill>
                            <a:srgbClr val="000000"/>
                          </a:solidFill>
                          <a:effectLst/>
                          <a:latin typeface="Calibri"/>
                        </a:rPr>
                        <a:t>Peak Sales </a:t>
                      </a:r>
                      <a:r>
                        <a:rPr lang="en-US" sz="2000" b="0" i="0" u="none" strike="noStrike" dirty="0" smtClean="0">
                          <a:solidFill>
                            <a:srgbClr val="000000"/>
                          </a:solidFill>
                          <a:effectLst/>
                          <a:latin typeface="Calibri"/>
                        </a:rPr>
                        <a:t>Period</a:t>
                      </a:r>
                    </a:p>
                    <a:p>
                      <a:pPr algn="ctr" fontAlgn="b"/>
                      <a:endParaRPr lang="en-US" sz="2000" b="0" i="0" u="none" strike="noStrike" dirty="0" smtClean="0">
                        <a:solidFill>
                          <a:srgbClr val="000000"/>
                        </a:solidFill>
                        <a:effectLst/>
                        <a:latin typeface="Calibri"/>
                      </a:endParaRPr>
                    </a:p>
                  </a:txBody>
                  <a:tcPr marL="9525" marR="9525" marT="9525" marB="0" anchor="b"/>
                </a:tc>
                <a:tc>
                  <a:txBody>
                    <a:bodyPr/>
                    <a:lstStyle/>
                    <a:p>
                      <a:pPr algn="ctr" fontAlgn="b"/>
                      <a:r>
                        <a:rPr lang="en-US" sz="2000" b="0" i="0" u="none" strike="noStrike" dirty="0">
                          <a:solidFill>
                            <a:srgbClr val="000000"/>
                          </a:solidFill>
                          <a:effectLst/>
                          <a:latin typeface="Calibri"/>
                        </a:rPr>
                        <a:t>April 2022 with highest </a:t>
                      </a:r>
                      <a:r>
                        <a:rPr lang="en-US" sz="2000" b="0" i="0" u="none" strike="noStrike" dirty="0" smtClean="0">
                          <a:solidFill>
                            <a:srgbClr val="000000"/>
                          </a:solidFill>
                          <a:effectLst/>
                          <a:latin typeface="Calibri"/>
                        </a:rPr>
                        <a:t>order</a:t>
                      </a:r>
                    </a:p>
                    <a:p>
                      <a:pPr algn="ctr" fontAlgn="b"/>
                      <a:r>
                        <a:rPr lang="en-US" sz="2000" b="0" i="0" u="none" strike="noStrike" dirty="0" smtClean="0">
                          <a:solidFill>
                            <a:srgbClr val="000000"/>
                          </a:solidFill>
                          <a:effectLst/>
                          <a:latin typeface="Calibri"/>
                        </a:rPr>
                        <a:t>volume</a:t>
                      </a:r>
                    </a:p>
                    <a:p>
                      <a:pPr algn="ctr" fontAlgn="b"/>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b="0" i="0" u="none" strike="noStrike" dirty="0">
                          <a:solidFill>
                            <a:srgbClr val="000000"/>
                          </a:solidFill>
                          <a:effectLst/>
                          <a:latin typeface="Calibri"/>
                        </a:rPr>
                        <a:t>Seasonal </a:t>
                      </a:r>
                      <a:r>
                        <a:rPr lang="en-US" sz="2000" b="0" i="0" u="none" strike="noStrike" dirty="0" smtClean="0">
                          <a:solidFill>
                            <a:srgbClr val="000000"/>
                          </a:solidFill>
                          <a:effectLst/>
                          <a:latin typeface="Calibri"/>
                        </a:rPr>
                        <a:t>trends</a:t>
                      </a:r>
                    </a:p>
                    <a:p>
                      <a:pPr algn="ctr" fontAlgn="b"/>
                      <a:r>
                        <a:rPr lang="en-US" sz="2000" b="0" i="0" u="none" strike="noStrike" dirty="0" smtClean="0">
                          <a:solidFill>
                            <a:srgbClr val="000000"/>
                          </a:solidFill>
                          <a:effectLst/>
                          <a:latin typeface="Calibri"/>
                        </a:rPr>
                        <a:t>affect</a:t>
                      </a:r>
                      <a:r>
                        <a:rPr lang="en-US" sz="2000" b="0" i="0" u="none" strike="noStrike" baseline="0" dirty="0" smtClean="0">
                          <a:solidFill>
                            <a:srgbClr val="000000"/>
                          </a:solidFill>
                          <a:effectLst/>
                          <a:latin typeface="Calibri"/>
                        </a:rPr>
                        <a:t> </a:t>
                      </a:r>
                      <a:r>
                        <a:rPr lang="en-US" sz="2000" b="0" i="0" u="none" strike="noStrike" dirty="0" smtClean="0">
                          <a:solidFill>
                            <a:srgbClr val="000000"/>
                          </a:solidFill>
                          <a:effectLst/>
                          <a:latin typeface="Calibri"/>
                        </a:rPr>
                        <a:t>revenue</a:t>
                      </a:r>
                    </a:p>
                    <a:p>
                      <a:pPr algn="ctr" fontAlgn="b"/>
                      <a:r>
                        <a:rPr lang="en-US" sz="2000" b="0" i="0" u="none" strike="noStrike" dirty="0" smtClean="0">
                          <a:solidFill>
                            <a:srgbClr val="000000"/>
                          </a:solidFill>
                          <a:effectLst/>
                          <a:latin typeface="Calibri"/>
                        </a:rPr>
                        <a:t>significantly</a:t>
                      </a:r>
                    </a:p>
                    <a:p>
                      <a:pPr algn="ctr" fontAlgn="b"/>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b="0" i="0" u="none" strike="noStrike" dirty="0">
                          <a:solidFill>
                            <a:srgbClr val="000000"/>
                          </a:solidFill>
                          <a:effectLst/>
                          <a:latin typeface="Calibri"/>
                        </a:rPr>
                        <a:t>Implement targeted marketing campaigns during peak periods and prepare inventory accordingly</a:t>
                      </a:r>
                    </a:p>
                  </a:txBody>
                  <a:tcPr marL="9525" marR="9525" marT="9525" marB="0" anchor="b"/>
                </a:tc>
              </a:tr>
              <a:tr h="1309079">
                <a:tc>
                  <a:txBody>
                    <a:bodyPr/>
                    <a:lstStyle/>
                    <a:p>
                      <a:pPr algn="ctr"/>
                      <a:endParaRPr lang="en-US" sz="2000" b="1" dirty="0" smtClean="0">
                        <a:latin typeface="Arial" pitchFamily="34" charset="0"/>
                        <a:cs typeface="Arial" pitchFamily="34" charset="0"/>
                      </a:endParaRPr>
                    </a:p>
                    <a:p>
                      <a:pPr algn="ctr"/>
                      <a:r>
                        <a:rPr lang="en-US" sz="2000" b="1" dirty="0" smtClean="0">
                          <a:latin typeface="Arial" pitchFamily="34" charset="0"/>
                          <a:cs typeface="Arial" pitchFamily="34" charset="0"/>
                        </a:rPr>
                        <a:t>3</a:t>
                      </a:r>
                      <a:endParaRPr lang="en-US" sz="2000" b="1" dirty="0">
                        <a:latin typeface="Arial" pitchFamily="34" charset="0"/>
                        <a:cs typeface="Arial" pitchFamily="34" charset="0"/>
                      </a:endParaRPr>
                    </a:p>
                  </a:txBody>
                  <a:tcPr/>
                </a:tc>
                <a:tc>
                  <a:txBody>
                    <a:bodyPr/>
                    <a:lstStyle/>
                    <a:p>
                      <a:pPr algn="ctr" fontAlgn="b"/>
                      <a:r>
                        <a:rPr lang="en-US" sz="2000" b="1" i="0" u="none" strike="noStrike" dirty="0">
                          <a:solidFill>
                            <a:srgbClr val="000000"/>
                          </a:solidFill>
                          <a:effectLst/>
                          <a:latin typeface="Arial" pitchFamily="34" charset="0"/>
                          <a:cs typeface="Arial" pitchFamily="34" charset="0"/>
                        </a:rPr>
                        <a:t>Product </a:t>
                      </a:r>
                      <a:r>
                        <a:rPr lang="en-US" sz="2000" b="1" i="0" u="none" strike="noStrike" dirty="0" smtClean="0">
                          <a:solidFill>
                            <a:srgbClr val="000000"/>
                          </a:solidFill>
                          <a:effectLst/>
                          <a:latin typeface="Arial" pitchFamily="34" charset="0"/>
                          <a:cs typeface="Arial" pitchFamily="34" charset="0"/>
                        </a:rPr>
                        <a:t>Analysis</a:t>
                      </a:r>
                    </a:p>
                    <a:p>
                      <a:pPr algn="ctr" fontAlgn="b"/>
                      <a:endParaRPr lang="en-US" sz="2000" b="1" i="0" u="none" strike="noStrike" dirty="0" smtClean="0">
                        <a:solidFill>
                          <a:srgbClr val="000000"/>
                        </a:solidFill>
                        <a:effectLst/>
                        <a:latin typeface="Arial" pitchFamily="34" charset="0"/>
                        <a:cs typeface="Arial" pitchFamily="34" charset="0"/>
                      </a:endParaRPr>
                    </a:p>
                    <a:p>
                      <a:pPr algn="ctr" fontAlgn="b"/>
                      <a:endParaRPr lang="en-US" sz="2000" b="1" i="0" u="none" strike="noStrike" dirty="0">
                        <a:solidFill>
                          <a:srgbClr val="000000"/>
                        </a:solidFill>
                        <a:effectLst/>
                        <a:latin typeface="Arial" pitchFamily="34" charset="0"/>
                        <a:cs typeface="Arial" pitchFamily="34" charset="0"/>
                      </a:endParaRPr>
                    </a:p>
                  </a:txBody>
                  <a:tcPr marL="9525" marR="9525" marT="9525" marB="0" anchor="b"/>
                </a:tc>
                <a:tc>
                  <a:txBody>
                    <a:bodyPr/>
                    <a:lstStyle/>
                    <a:p>
                      <a:pPr algn="ctr" fontAlgn="b"/>
                      <a:r>
                        <a:rPr lang="en-US" sz="2000" b="0" i="0" u="none" strike="noStrike" dirty="0">
                          <a:solidFill>
                            <a:srgbClr val="000000"/>
                          </a:solidFill>
                          <a:effectLst/>
                          <a:latin typeface="Calibri"/>
                        </a:rPr>
                        <a:t>Top </a:t>
                      </a:r>
                      <a:r>
                        <a:rPr lang="en-US" sz="2000" b="0" i="0" u="none" strike="noStrike" dirty="0" smtClean="0">
                          <a:solidFill>
                            <a:srgbClr val="000000"/>
                          </a:solidFill>
                          <a:effectLst/>
                          <a:latin typeface="Calibri"/>
                        </a:rPr>
                        <a:t>Category</a:t>
                      </a:r>
                    </a:p>
                    <a:p>
                      <a:pPr algn="ctr" fontAlgn="b"/>
                      <a:endParaRPr lang="en-US" sz="2000" b="0" i="0" u="none" strike="noStrike" dirty="0" smtClean="0">
                        <a:solidFill>
                          <a:srgbClr val="000000"/>
                        </a:solidFill>
                        <a:effectLst/>
                        <a:latin typeface="Calibri"/>
                      </a:endParaRPr>
                    </a:p>
                    <a:p>
                      <a:pPr algn="ctr" fontAlgn="b"/>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b="0" i="0" u="none" strike="noStrike" dirty="0">
                          <a:solidFill>
                            <a:srgbClr val="000000"/>
                          </a:solidFill>
                          <a:effectLst/>
                          <a:latin typeface="Calibri"/>
                        </a:rPr>
                        <a:t>Set (39,804 orders), followed </a:t>
                      </a:r>
                      <a:r>
                        <a:rPr lang="en-US" sz="2000" b="0" i="0" u="none" strike="noStrike" dirty="0" smtClean="0">
                          <a:solidFill>
                            <a:srgbClr val="000000"/>
                          </a:solidFill>
                          <a:effectLst/>
                          <a:latin typeface="Calibri"/>
                        </a:rPr>
                        <a:t>by</a:t>
                      </a:r>
                    </a:p>
                    <a:p>
                      <a:pPr algn="ctr" fontAlgn="b"/>
                      <a:r>
                        <a:rPr lang="en-US" sz="2000" b="0" i="0" u="none" strike="noStrike" dirty="0" err="1" smtClean="0">
                          <a:solidFill>
                            <a:srgbClr val="000000"/>
                          </a:solidFill>
                          <a:effectLst/>
                          <a:latin typeface="Calibri"/>
                        </a:rPr>
                        <a:t>Kurta</a:t>
                      </a:r>
                      <a:r>
                        <a:rPr lang="en-US" sz="2000" b="0" i="0" u="none" strike="noStrike" dirty="0" smtClean="0">
                          <a:solidFill>
                            <a:srgbClr val="000000"/>
                          </a:solidFill>
                          <a:effectLst/>
                          <a:latin typeface="Calibri"/>
                        </a:rPr>
                        <a:t> </a:t>
                      </a:r>
                      <a:r>
                        <a:rPr lang="en-US" sz="2000" b="0" i="0" u="none" strike="noStrike" dirty="0">
                          <a:solidFill>
                            <a:srgbClr val="000000"/>
                          </a:solidFill>
                          <a:effectLst/>
                          <a:latin typeface="Calibri"/>
                        </a:rPr>
                        <a:t>(29,156</a:t>
                      </a:r>
                      <a:r>
                        <a:rPr lang="en-US" sz="2000" b="0" i="0" u="none" strike="noStrike" dirty="0" smtClean="0">
                          <a:solidFill>
                            <a:srgbClr val="000000"/>
                          </a:solidFill>
                          <a:effectLst/>
                          <a:latin typeface="Calibri"/>
                        </a:rPr>
                        <a:t>)</a:t>
                      </a:r>
                    </a:p>
                    <a:p>
                      <a:pPr algn="ctr" fontAlgn="b"/>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b="0" i="0" u="none" strike="noStrike" dirty="0">
                          <a:solidFill>
                            <a:srgbClr val="000000"/>
                          </a:solidFill>
                          <a:effectLst/>
                          <a:latin typeface="Calibri"/>
                        </a:rPr>
                        <a:t>Clear product preferences </a:t>
                      </a:r>
                      <a:r>
                        <a:rPr lang="en-US" sz="2000" b="0" i="0" u="none" strike="noStrike" dirty="0" smtClean="0">
                          <a:solidFill>
                            <a:srgbClr val="000000"/>
                          </a:solidFill>
                          <a:effectLst/>
                          <a:latin typeface="Calibri"/>
                        </a:rPr>
                        <a:t>drive</a:t>
                      </a:r>
                    </a:p>
                    <a:p>
                      <a:pPr algn="ctr" fontAlgn="b"/>
                      <a:r>
                        <a:rPr lang="en-US" sz="2000" b="0" i="0" u="none" strike="noStrike" dirty="0" smtClean="0">
                          <a:solidFill>
                            <a:srgbClr val="000000"/>
                          </a:solidFill>
                          <a:effectLst/>
                          <a:latin typeface="Calibri"/>
                        </a:rPr>
                        <a:t>53</a:t>
                      </a:r>
                      <a:r>
                        <a:rPr lang="en-US" sz="2000" b="0" i="0" u="none" strike="noStrike" dirty="0">
                          <a:solidFill>
                            <a:srgbClr val="000000"/>
                          </a:solidFill>
                          <a:effectLst/>
                          <a:latin typeface="Calibri"/>
                        </a:rPr>
                        <a:t>% of total </a:t>
                      </a:r>
                      <a:r>
                        <a:rPr lang="en-US" sz="2000" b="0" i="0" u="none" strike="noStrike" dirty="0" smtClean="0">
                          <a:solidFill>
                            <a:srgbClr val="000000"/>
                          </a:solidFill>
                          <a:effectLst/>
                          <a:latin typeface="Calibri"/>
                        </a:rPr>
                        <a:t>orders</a:t>
                      </a:r>
                    </a:p>
                    <a:p>
                      <a:pPr algn="ctr" fontAlgn="b"/>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b="0" i="0" u="none" strike="noStrike" dirty="0">
                          <a:solidFill>
                            <a:srgbClr val="000000"/>
                          </a:solidFill>
                          <a:effectLst/>
                          <a:latin typeface="Calibri"/>
                        </a:rPr>
                        <a:t>Expand Set and </a:t>
                      </a:r>
                      <a:r>
                        <a:rPr lang="en-US" sz="2000" b="0" i="0" u="none" strike="noStrike" dirty="0" err="1" smtClean="0">
                          <a:solidFill>
                            <a:srgbClr val="000000"/>
                          </a:solidFill>
                          <a:effectLst/>
                          <a:latin typeface="Calibri"/>
                        </a:rPr>
                        <a:t>Kurta</a:t>
                      </a:r>
                      <a:endParaRPr lang="en-US" sz="2000" b="0" i="0" u="none" strike="noStrike" dirty="0" smtClean="0">
                        <a:solidFill>
                          <a:srgbClr val="000000"/>
                        </a:solidFill>
                        <a:effectLst/>
                        <a:latin typeface="Calibri"/>
                      </a:endParaRPr>
                    </a:p>
                    <a:p>
                      <a:pPr algn="ctr" fontAlgn="b"/>
                      <a:r>
                        <a:rPr lang="en-US" sz="2000" b="0" i="0" u="none" strike="noStrike" dirty="0" smtClean="0">
                          <a:solidFill>
                            <a:srgbClr val="000000"/>
                          </a:solidFill>
                          <a:effectLst/>
                          <a:latin typeface="Calibri"/>
                        </a:rPr>
                        <a:t>product </a:t>
                      </a:r>
                      <a:r>
                        <a:rPr lang="en-US" sz="2000" b="0" i="0" u="none" strike="noStrike" dirty="0">
                          <a:solidFill>
                            <a:srgbClr val="000000"/>
                          </a:solidFill>
                          <a:effectLst/>
                          <a:latin typeface="Calibri"/>
                        </a:rPr>
                        <a:t>lines, optimize inventory </a:t>
                      </a:r>
                      <a:r>
                        <a:rPr lang="en-US" sz="2000" b="0" i="0" u="none" strike="noStrike" dirty="0" smtClean="0">
                          <a:solidFill>
                            <a:srgbClr val="000000"/>
                          </a:solidFill>
                          <a:effectLst/>
                          <a:latin typeface="Calibri"/>
                        </a:rPr>
                        <a:t>for</a:t>
                      </a:r>
                    </a:p>
                    <a:p>
                      <a:pPr algn="ctr" fontAlgn="b"/>
                      <a:r>
                        <a:rPr lang="en-US" sz="2000" b="0" i="0" u="none" strike="noStrike" dirty="0" smtClean="0">
                          <a:solidFill>
                            <a:srgbClr val="000000"/>
                          </a:solidFill>
                          <a:effectLst/>
                          <a:latin typeface="Calibri"/>
                        </a:rPr>
                        <a:t>high-demand items</a:t>
                      </a:r>
                    </a:p>
                  </a:txBody>
                  <a:tcPr marL="9525" marR="9525" marT="9525" marB="0" anchor="b"/>
                </a:tc>
              </a:tr>
              <a:tr h="1078065">
                <a:tc>
                  <a:txBody>
                    <a:bodyPr/>
                    <a:lstStyle/>
                    <a:p>
                      <a:pPr algn="ctr"/>
                      <a:endParaRPr lang="en-US" sz="2000" b="1" dirty="0" smtClean="0">
                        <a:latin typeface="Arial" pitchFamily="34" charset="0"/>
                        <a:cs typeface="Arial" pitchFamily="34" charset="0"/>
                      </a:endParaRPr>
                    </a:p>
                    <a:p>
                      <a:pPr algn="ctr"/>
                      <a:r>
                        <a:rPr lang="en-US" sz="2000" b="1" dirty="0" smtClean="0">
                          <a:latin typeface="Arial" pitchFamily="34" charset="0"/>
                          <a:cs typeface="Arial" pitchFamily="34" charset="0"/>
                        </a:rPr>
                        <a:t>4</a:t>
                      </a:r>
                      <a:endParaRPr lang="en-US" sz="2000" b="1" dirty="0">
                        <a:latin typeface="Arial" pitchFamily="34" charset="0"/>
                        <a:cs typeface="Arial" pitchFamily="34" charset="0"/>
                      </a:endParaRPr>
                    </a:p>
                  </a:txBody>
                  <a:tcPr/>
                </a:tc>
                <a:tc>
                  <a:txBody>
                    <a:bodyPr/>
                    <a:lstStyle/>
                    <a:p>
                      <a:pPr algn="ctr" fontAlgn="b"/>
                      <a:r>
                        <a:rPr lang="en-US" sz="2000" b="1" i="0" u="none" strike="noStrike" dirty="0">
                          <a:solidFill>
                            <a:srgbClr val="000000"/>
                          </a:solidFill>
                          <a:effectLst/>
                          <a:latin typeface="Arial" pitchFamily="34" charset="0"/>
                          <a:cs typeface="Arial" pitchFamily="34" charset="0"/>
                        </a:rPr>
                        <a:t>Product </a:t>
                      </a:r>
                      <a:r>
                        <a:rPr lang="en-US" sz="2000" b="1" i="0" u="none" strike="noStrike" dirty="0" smtClean="0">
                          <a:solidFill>
                            <a:srgbClr val="000000"/>
                          </a:solidFill>
                          <a:effectLst/>
                          <a:latin typeface="Arial" pitchFamily="34" charset="0"/>
                          <a:cs typeface="Arial" pitchFamily="34" charset="0"/>
                        </a:rPr>
                        <a:t>Analysis</a:t>
                      </a:r>
                    </a:p>
                    <a:p>
                      <a:pPr algn="ctr" fontAlgn="b"/>
                      <a:endParaRPr lang="en-US" sz="2000" b="1" i="0" u="none" strike="noStrike" dirty="0" smtClean="0">
                        <a:solidFill>
                          <a:srgbClr val="000000"/>
                        </a:solidFill>
                        <a:effectLst/>
                        <a:latin typeface="Arial" pitchFamily="34" charset="0"/>
                        <a:cs typeface="Arial" pitchFamily="34" charset="0"/>
                      </a:endParaRPr>
                    </a:p>
                    <a:p>
                      <a:pPr algn="ctr" fontAlgn="b"/>
                      <a:endParaRPr lang="en-US" sz="2000" b="1" i="0" u="none" strike="noStrike" dirty="0" smtClean="0">
                        <a:solidFill>
                          <a:srgbClr val="000000"/>
                        </a:solidFill>
                        <a:effectLst/>
                        <a:latin typeface="Arial" pitchFamily="34" charset="0"/>
                        <a:cs typeface="Arial" pitchFamily="34" charset="0"/>
                      </a:endParaRPr>
                    </a:p>
                  </a:txBody>
                  <a:tcPr marL="9525" marR="9525" marT="9525" marB="0" anchor="b"/>
                </a:tc>
                <a:tc>
                  <a:txBody>
                    <a:bodyPr/>
                    <a:lstStyle/>
                    <a:p>
                      <a:pPr algn="ctr" fontAlgn="b"/>
                      <a:r>
                        <a:rPr lang="en-US" sz="2000" b="0" i="0" u="none" strike="noStrike" dirty="0">
                          <a:solidFill>
                            <a:srgbClr val="000000"/>
                          </a:solidFill>
                          <a:effectLst/>
                          <a:latin typeface="Calibri"/>
                        </a:rPr>
                        <a:t>Most Popular </a:t>
                      </a:r>
                      <a:r>
                        <a:rPr lang="en-US" sz="2000" b="0" i="0" u="none" strike="noStrike" dirty="0" smtClean="0">
                          <a:solidFill>
                            <a:srgbClr val="000000"/>
                          </a:solidFill>
                          <a:effectLst/>
                          <a:latin typeface="Calibri"/>
                        </a:rPr>
                        <a:t>Size</a:t>
                      </a:r>
                    </a:p>
                    <a:p>
                      <a:pPr algn="ctr" fontAlgn="b"/>
                      <a:endParaRPr lang="en-US" sz="2000" b="0" i="0" u="none" strike="noStrike" dirty="0" smtClean="0">
                        <a:solidFill>
                          <a:srgbClr val="000000"/>
                        </a:solidFill>
                        <a:effectLst/>
                        <a:latin typeface="Calibri"/>
                      </a:endParaRPr>
                    </a:p>
                  </a:txBody>
                  <a:tcPr marL="9525" marR="9525" marT="9525" marB="0" anchor="b"/>
                </a:tc>
                <a:tc>
                  <a:txBody>
                    <a:bodyPr/>
                    <a:lstStyle/>
                    <a:p>
                      <a:pPr algn="ctr" fontAlgn="b"/>
                      <a:r>
                        <a:rPr lang="en-US" sz="2000" b="0" i="0" u="none" strike="noStrike" dirty="0">
                          <a:solidFill>
                            <a:srgbClr val="000000"/>
                          </a:solidFill>
                          <a:effectLst/>
                          <a:latin typeface="Calibri"/>
                        </a:rPr>
                        <a:t>M size dominates across categories (35,142 orders</a:t>
                      </a:r>
                      <a:r>
                        <a:rPr lang="en-US" sz="2000" b="0" i="0" u="none" strike="noStrike" dirty="0" smtClean="0">
                          <a:solidFill>
                            <a:srgbClr val="000000"/>
                          </a:solidFill>
                          <a:effectLst/>
                          <a:latin typeface="Calibri"/>
                        </a:rPr>
                        <a:t>)</a:t>
                      </a:r>
                    </a:p>
                  </a:txBody>
                  <a:tcPr marL="9525" marR="9525" marT="9525" marB="0" anchor="b"/>
                </a:tc>
                <a:tc>
                  <a:txBody>
                    <a:bodyPr/>
                    <a:lstStyle/>
                    <a:p>
                      <a:pPr algn="ctr" fontAlgn="b"/>
                      <a:r>
                        <a:rPr lang="en-US" sz="2000" b="0" i="0" u="none" strike="noStrike" dirty="0">
                          <a:solidFill>
                            <a:srgbClr val="000000"/>
                          </a:solidFill>
                          <a:effectLst/>
                          <a:latin typeface="Calibri"/>
                        </a:rPr>
                        <a:t>Size M represents 27% of all </a:t>
                      </a:r>
                      <a:r>
                        <a:rPr lang="en-US" sz="2000" b="0" i="0" u="none" strike="noStrike" dirty="0" smtClean="0">
                          <a:solidFill>
                            <a:srgbClr val="000000"/>
                          </a:solidFill>
                          <a:effectLst/>
                          <a:latin typeface="Calibri"/>
                        </a:rPr>
                        <a:t>orders</a:t>
                      </a:r>
                    </a:p>
                    <a:p>
                      <a:pPr algn="ctr" fontAlgn="b"/>
                      <a:endParaRPr lang="en-US" sz="2000" b="0" i="0" u="none" strike="noStrike" dirty="0" smtClean="0">
                        <a:solidFill>
                          <a:srgbClr val="000000"/>
                        </a:solidFill>
                        <a:effectLst/>
                        <a:latin typeface="Calibri"/>
                      </a:endParaRPr>
                    </a:p>
                  </a:txBody>
                  <a:tcPr marL="9525" marR="9525" marT="9525" marB="0" anchor="b"/>
                </a:tc>
                <a:tc>
                  <a:txBody>
                    <a:bodyPr/>
                    <a:lstStyle/>
                    <a:p>
                      <a:pPr algn="ctr" fontAlgn="b"/>
                      <a:r>
                        <a:rPr lang="en-US" sz="2000" b="0" i="0" u="none" strike="noStrike" dirty="0">
                          <a:solidFill>
                            <a:srgbClr val="000000"/>
                          </a:solidFill>
                          <a:effectLst/>
                          <a:latin typeface="Calibri"/>
                        </a:rPr>
                        <a:t>Ensure adequate M-size inventory and consider size-specific </a:t>
                      </a:r>
                      <a:r>
                        <a:rPr lang="en-US" sz="2000" b="0" i="0" u="none" strike="noStrike" dirty="0" smtClean="0">
                          <a:solidFill>
                            <a:srgbClr val="000000"/>
                          </a:solidFill>
                          <a:effectLst/>
                          <a:latin typeface="Calibri"/>
                        </a:rPr>
                        <a:t>promotions</a:t>
                      </a:r>
                    </a:p>
                  </a:txBody>
                  <a:tcPr marL="9525" marR="9525" marT="9525" marB="0" anchor="b"/>
                </a:tc>
              </a:tr>
              <a:tr h="1309079">
                <a:tc>
                  <a:txBody>
                    <a:bodyPr/>
                    <a:lstStyle/>
                    <a:p>
                      <a:pPr algn="ctr"/>
                      <a:endParaRPr lang="en-US" sz="2000" b="1" dirty="0" smtClean="0">
                        <a:latin typeface="Arial" pitchFamily="34" charset="0"/>
                        <a:cs typeface="Arial" pitchFamily="34" charset="0"/>
                      </a:endParaRPr>
                    </a:p>
                    <a:p>
                      <a:pPr algn="ctr"/>
                      <a:r>
                        <a:rPr lang="en-US" sz="2000" b="1" dirty="0" smtClean="0">
                          <a:latin typeface="Arial" pitchFamily="34" charset="0"/>
                          <a:cs typeface="Arial" pitchFamily="34" charset="0"/>
                        </a:rPr>
                        <a:t>5</a:t>
                      </a:r>
                      <a:endParaRPr lang="en-US" sz="2000" b="1" dirty="0">
                        <a:latin typeface="Arial" pitchFamily="34" charset="0"/>
                        <a:cs typeface="Arial" pitchFamily="34" charset="0"/>
                      </a:endParaRPr>
                    </a:p>
                  </a:txBody>
                  <a:tcPr/>
                </a:tc>
                <a:tc>
                  <a:txBody>
                    <a:bodyPr/>
                    <a:lstStyle/>
                    <a:p>
                      <a:pPr algn="ctr" fontAlgn="b"/>
                      <a:endParaRPr lang="en-US" sz="2000" b="1" i="0" u="none" strike="noStrike" dirty="0" smtClean="0">
                        <a:solidFill>
                          <a:srgbClr val="000000"/>
                        </a:solidFill>
                        <a:effectLst/>
                        <a:latin typeface="Arial" pitchFamily="34" charset="0"/>
                        <a:cs typeface="Arial" pitchFamily="34" charset="0"/>
                      </a:endParaRPr>
                    </a:p>
                    <a:p>
                      <a:pPr algn="ctr" fontAlgn="b"/>
                      <a:r>
                        <a:rPr lang="en-US" sz="2000" b="1" i="0" u="none" strike="noStrike" dirty="0" smtClean="0">
                          <a:solidFill>
                            <a:srgbClr val="000000"/>
                          </a:solidFill>
                          <a:effectLst/>
                          <a:latin typeface="Arial" pitchFamily="34" charset="0"/>
                          <a:cs typeface="Arial" pitchFamily="34" charset="0"/>
                        </a:rPr>
                        <a:t>Fulfillment</a:t>
                      </a:r>
                    </a:p>
                    <a:p>
                      <a:pPr algn="ctr" fontAlgn="b"/>
                      <a:r>
                        <a:rPr lang="en-US" sz="2000" b="1" i="0" u="none" strike="noStrike" dirty="0" smtClean="0">
                          <a:solidFill>
                            <a:srgbClr val="000000"/>
                          </a:solidFill>
                          <a:effectLst/>
                          <a:latin typeface="Arial" pitchFamily="34" charset="0"/>
                          <a:cs typeface="Arial" pitchFamily="34" charset="0"/>
                        </a:rPr>
                        <a:t> Analysis</a:t>
                      </a:r>
                    </a:p>
                    <a:p>
                      <a:pPr algn="ctr" fontAlgn="b"/>
                      <a:endParaRPr lang="en-US" sz="2000" b="1" i="0" u="none" strike="noStrike" dirty="0" smtClean="0">
                        <a:solidFill>
                          <a:srgbClr val="000000"/>
                        </a:solidFill>
                        <a:effectLst/>
                        <a:latin typeface="Arial" pitchFamily="34" charset="0"/>
                        <a:cs typeface="Arial" pitchFamily="34" charset="0"/>
                      </a:endParaRPr>
                    </a:p>
                  </a:txBody>
                  <a:tcPr marL="9525" marR="9525" marT="9525" marB="0" anchor="b"/>
                </a:tc>
                <a:tc>
                  <a:txBody>
                    <a:bodyPr/>
                    <a:lstStyle/>
                    <a:p>
                      <a:pPr algn="ctr" fontAlgn="b"/>
                      <a:r>
                        <a:rPr lang="en-US" sz="2000" b="0" i="0" u="none" strike="noStrike" dirty="0" smtClean="0">
                          <a:solidFill>
                            <a:srgbClr val="000000"/>
                          </a:solidFill>
                          <a:effectLst/>
                          <a:latin typeface="Calibri"/>
                        </a:rPr>
                        <a:t>Fulfillment</a:t>
                      </a:r>
                    </a:p>
                    <a:p>
                      <a:pPr algn="ctr" fontAlgn="b"/>
                      <a:r>
                        <a:rPr lang="en-US" sz="2000" b="0" i="0" u="none" strike="noStrike" dirty="0" smtClean="0">
                          <a:solidFill>
                            <a:srgbClr val="000000"/>
                          </a:solidFill>
                          <a:effectLst/>
                          <a:latin typeface="Calibri"/>
                        </a:rPr>
                        <a:t>Split</a:t>
                      </a:r>
                    </a:p>
                    <a:p>
                      <a:pPr algn="ctr" fontAlgn="b"/>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sv-SE" sz="2000" b="0" i="0" u="none" strike="noStrike" dirty="0">
                          <a:solidFill>
                            <a:srgbClr val="000000"/>
                          </a:solidFill>
                          <a:effectLst/>
                          <a:latin typeface="Calibri"/>
                        </a:rPr>
                        <a:t>Amazon: 67,890 </a:t>
                      </a:r>
                      <a:r>
                        <a:rPr lang="sv-SE" sz="2000" b="0" i="0" u="none" strike="noStrike" dirty="0" smtClean="0">
                          <a:solidFill>
                            <a:srgbClr val="000000"/>
                          </a:solidFill>
                          <a:effectLst/>
                          <a:latin typeface="Calibri"/>
                        </a:rPr>
                        <a:t>orders,</a:t>
                      </a:r>
                    </a:p>
                    <a:p>
                      <a:pPr algn="ctr" fontAlgn="b"/>
                      <a:r>
                        <a:rPr lang="sv-SE" sz="2000" b="0" i="0" u="none" strike="noStrike" dirty="0" smtClean="0">
                          <a:solidFill>
                            <a:srgbClr val="000000"/>
                          </a:solidFill>
                          <a:effectLst/>
                          <a:latin typeface="Calibri"/>
                        </a:rPr>
                        <a:t>Merchant</a:t>
                      </a:r>
                      <a:r>
                        <a:rPr lang="sv-SE" sz="2000" b="0" i="0" u="none" strike="noStrike" dirty="0">
                          <a:solidFill>
                            <a:srgbClr val="000000"/>
                          </a:solidFill>
                          <a:effectLst/>
                          <a:latin typeface="Calibri"/>
                        </a:rPr>
                        <a:t>: 61,085 orders</a:t>
                      </a:r>
                    </a:p>
                  </a:txBody>
                  <a:tcPr marL="9525" marR="9525" marT="9525" marB="0" anchor="b"/>
                </a:tc>
                <a:tc>
                  <a:txBody>
                    <a:bodyPr/>
                    <a:lstStyle/>
                    <a:p>
                      <a:pPr algn="ctr" fontAlgn="b"/>
                      <a:r>
                        <a:rPr lang="en-US" sz="2000" b="0" i="0" u="none" strike="noStrike" dirty="0">
                          <a:solidFill>
                            <a:srgbClr val="000000"/>
                          </a:solidFill>
                          <a:effectLst/>
                          <a:latin typeface="Calibri"/>
                        </a:rPr>
                        <a:t>Balanced fulfillment approach reduces dependency </a:t>
                      </a:r>
                      <a:r>
                        <a:rPr lang="en-US" sz="2000" b="0" i="0" u="none" strike="noStrike" dirty="0" smtClean="0">
                          <a:solidFill>
                            <a:srgbClr val="000000"/>
                          </a:solidFill>
                          <a:effectLst/>
                          <a:latin typeface="Calibri"/>
                        </a:rPr>
                        <a:t>risk</a:t>
                      </a:r>
                    </a:p>
                    <a:p>
                      <a:pPr algn="ctr" fontAlgn="b"/>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b="0" i="0" u="none" strike="noStrike" dirty="0">
                          <a:solidFill>
                            <a:srgbClr val="000000"/>
                          </a:solidFill>
                          <a:effectLst/>
                          <a:latin typeface="Calibri"/>
                        </a:rPr>
                        <a:t>Optimize merchant fulfillment processes to match Amazon efficiency standards</a:t>
                      </a:r>
                    </a:p>
                  </a:txBody>
                  <a:tcPr marL="9525" marR="9525" marT="9525" marB="0" anchor="b"/>
                </a:tc>
              </a:tr>
            </a:tbl>
          </a:graphicData>
        </a:graphic>
      </p:graphicFrame>
    </p:spTree>
    <p:extLst>
      <p:ext uri="{BB962C8B-B14F-4D97-AF65-F5344CB8AC3E}">
        <p14:creationId xmlns:p14="http://schemas.microsoft.com/office/powerpoint/2010/main" val="4244167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756302392"/>
              </p:ext>
            </p:extLst>
          </p:nvPr>
        </p:nvGraphicFramePr>
        <p:xfrm>
          <a:off x="152400" y="304800"/>
          <a:ext cx="12496800" cy="8092441"/>
        </p:xfrm>
        <a:graphic>
          <a:graphicData uri="http://schemas.openxmlformats.org/drawingml/2006/table">
            <a:tbl>
              <a:tblPr firstRow="1" bandRow="1">
                <a:tableStyleId>{073A0DAA-6AF3-43AB-8588-CEC1D06C72B9}</a:tableStyleId>
              </a:tblPr>
              <a:tblGrid>
                <a:gridCol w="533400"/>
                <a:gridCol w="2133600"/>
                <a:gridCol w="1752600"/>
                <a:gridCol w="2362200"/>
                <a:gridCol w="2590800"/>
                <a:gridCol w="3124200"/>
              </a:tblGrid>
              <a:tr h="807720">
                <a:tc>
                  <a:txBody>
                    <a:bodyPr/>
                    <a:lstStyle/>
                    <a:p>
                      <a:pPr algn="ctr"/>
                      <a:endParaRPr lang="en-US" sz="2400" b="1" u="none" dirty="0">
                        <a:latin typeface="Arial" pitchFamily="34" charset="0"/>
                        <a:cs typeface="Arial" pitchFamily="34" charset="0"/>
                      </a:endParaRPr>
                    </a:p>
                  </a:txBody>
                  <a:tcPr/>
                </a:tc>
                <a:tc>
                  <a:txBody>
                    <a:bodyPr/>
                    <a:lstStyle/>
                    <a:p>
                      <a:pPr algn="ctr"/>
                      <a:r>
                        <a:rPr lang="en-US" sz="2400" b="1" u="none" dirty="0" smtClean="0">
                          <a:latin typeface="Arial" pitchFamily="34" charset="0"/>
                          <a:cs typeface="Arial" pitchFamily="34" charset="0"/>
                        </a:rPr>
                        <a:t>Analysis Category</a:t>
                      </a:r>
                      <a:endParaRPr lang="en-US" sz="2400" b="1" u="none" dirty="0">
                        <a:latin typeface="Arial" pitchFamily="34" charset="0"/>
                        <a:cs typeface="Arial" pitchFamily="34" charset="0"/>
                      </a:endParaRPr>
                    </a:p>
                  </a:txBody>
                  <a:tcPr/>
                </a:tc>
                <a:tc>
                  <a:txBody>
                    <a:bodyPr/>
                    <a:lstStyle/>
                    <a:p>
                      <a:pPr algn="ctr"/>
                      <a:r>
                        <a:rPr lang="en-US" sz="2400" b="1" dirty="0" smtClean="0">
                          <a:latin typeface="Arial" pitchFamily="34" charset="0"/>
                          <a:cs typeface="Arial" pitchFamily="34" charset="0"/>
                        </a:rPr>
                        <a:t>Key Metric</a:t>
                      </a:r>
                      <a:endParaRPr lang="en-US" sz="2400" b="1" dirty="0">
                        <a:latin typeface="Arial" pitchFamily="34" charset="0"/>
                        <a:cs typeface="Arial" pitchFamily="34" charset="0"/>
                      </a:endParaRPr>
                    </a:p>
                  </a:txBody>
                  <a:tcPr/>
                </a:tc>
                <a:tc>
                  <a:txBody>
                    <a:bodyPr/>
                    <a:lstStyle/>
                    <a:p>
                      <a:pPr algn="ctr"/>
                      <a:r>
                        <a:rPr lang="en-US" sz="2400" dirty="0" smtClean="0">
                          <a:latin typeface="Arial" pitchFamily="34" charset="0"/>
                          <a:cs typeface="Arial" pitchFamily="34" charset="0"/>
                        </a:rPr>
                        <a:t>Value/Finding</a:t>
                      </a:r>
                      <a:endParaRPr lang="en-US" sz="2400" dirty="0">
                        <a:latin typeface="Arial" pitchFamily="34" charset="0"/>
                        <a:cs typeface="Arial" pitchFamily="34" charset="0"/>
                      </a:endParaRPr>
                    </a:p>
                  </a:txBody>
                  <a:tcPr/>
                </a:tc>
                <a:tc>
                  <a:txBody>
                    <a:bodyPr/>
                    <a:lstStyle/>
                    <a:p>
                      <a:pPr algn="ctr"/>
                      <a:r>
                        <a:rPr lang="en-US" sz="2400" dirty="0" smtClean="0">
                          <a:latin typeface="Arial" pitchFamily="34" charset="0"/>
                          <a:cs typeface="Arial" pitchFamily="34" charset="0"/>
                        </a:rPr>
                        <a:t>Business Impact</a:t>
                      </a:r>
                      <a:endParaRPr lang="en-US" sz="2400" dirty="0">
                        <a:latin typeface="Arial" pitchFamily="34" charset="0"/>
                        <a:cs typeface="Arial" pitchFamily="34" charset="0"/>
                      </a:endParaRPr>
                    </a:p>
                  </a:txBody>
                  <a:tcPr/>
                </a:tc>
                <a:tc>
                  <a:txBody>
                    <a:bodyPr/>
                    <a:lstStyle/>
                    <a:p>
                      <a:pPr algn="ctr"/>
                      <a:r>
                        <a:rPr lang="en-US" sz="2400" dirty="0" smtClean="0">
                          <a:latin typeface="Arial" pitchFamily="34" charset="0"/>
                          <a:cs typeface="Arial" pitchFamily="34" charset="0"/>
                        </a:rPr>
                        <a:t>Recommendation</a:t>
                      </a:r>
                      <a:endParaRPr lang="en-US" sz="2400" dirty="0">
                        <a:latin typeface="Arial" pitchFamily="34" charset="0"/>
                        <a:cs typeface="Arial" pitchFamily="34" charset="0"/>
                      </a:endParaRPr>
                    </a:p>
                  </a:txBody>
                  <a:tcPr/>
                </a:tc>
              </a:tr>
              <a:tr h="1286369">
                <a:tc>
                  <a:txBody>
                    <a:bodyPr/>
                    <a:lstStyle/>
                    <a:p>
                      <a:pPr algn="ctr"/>
                      <a:endParaRPr lang="en-US" sz="2000" b="1" u="none" dirty="0" smtClean="0">
                        <a:latin typeface="Arial" pitchFamily="34" charset="0"/>
                        <a:cs typeface="Arial" pitchFamily="34" charset="0"/>
                      </a:endParaRPr>
                    </a:p>
                    <a:p>
                      <a:pPr algn="ctr"/>
                      <a:r>
                        <a:rPr lang="en-US" sz="2000" b="1" u="none" dirty="0" smtClean="0">
                          <a:latin typeface="Arial" pitchFamily="34" charset="0"/>
                          <a:cs typeface="Arial" pitchFamily="34" charset="0"/>
                        </a:rPr>
                        <a:t>6</a:t>
                      </a:r>
                      <a:endParaRPr lang="en-US" sz="2000" b="1" u="none" dirty="0">
                        <a:latin typeface="Arial" pitchFamily="34" charset="0"/>
                        <a:cs typeface="Arial" pitchFamily="34" charset="0"/>
                      </a:endParaRPr>
                    </a:p>
                  </a:txBody>
                  <a:tcPr/>
                </a:tc>
                <a:tc>
                  <a:txBody>
                    <a:bodyPr/>
                    <a:lstStyle/>
                    <a:p>
                      <a:pPr algn="ctr" fontAlgn="b"/>
                      <a:r>
                        <a:rPr lang="en-US" sz="2000" b="1" i="0" u="none" strike="noStrike" dirty="0">
                          <a:solidFill>
                            <a:srgbClr val="000000"/>
                          </a:solidFill>
                          <a:effectLst/>
                          <a:latin typeface="Arial" pitchFamily="34" charset="0"/>
                          <a:cs typeface="Arial" pitchFamily="34" charset="0"/>
                        </a:rPr>
                        <a:t>Fulfillment </a:t>
                      </a:r>
                      <a:r>
                        <a:rPr lang="en-US" sz="2000" b="1" i="0" u="none" strike="noStrike" dirty="0" smtClean="0">
                          <a:solidFill>
                            <a:srgbClr val="000000"/>
                          </a:solidFill>
                          <a:effectLst/>
                          <a:latin typeface="Arial" pitchFamily="34" charset="0"/>
                          <a:cs typeface="Arial" pitchFamily="34" charset="0"/>
                        </a:rPr>
                        <a:t>Analysis</a:t>
                      </a:r>
                    </a:p>
                    <a:p>
                      <a:pPr algn="ctr" fontAlgn="b"/>
                      <a:endParaRPr lang="en-US" sz="2000" b="1" i="0" u="none" strike="noStrike" dirty="0">
                        <a:solidFill>
                          <a:srgbClr val="000000"/>
                        </a:solidFill>
                        <a:effectLst/>
                        <a:latin typeface="Arial" pitchFamily="34" charset="0"/>
                        <a:cs typeface="Arial" pitchFamily="34" charset="0"/>
                      </a:endParaRPr>
                    </a:p>
                  </a:txBody>
                  <a:tcPr marL="9525" marR="9525" marT="9525" marB="0" anchor="b"/>
                </a:tc>
                <a:tc>
                  <a:txBody>
                    <a:bodyPr/>
                    <a:lstStyle/>
                    <a:p>
                      <a:pPr algn="ctr" fontAlgn="b"/>
                      <a:r>
                        <a:rPr lang="en-US" sz="2000" b="0" i="0" u="none" strike="noStrike" dirty="0">
                          <a:solidFill>
                            <a:srgbClr val="000000"/>
                          </a:solidFill>
                          <a:effectLst/>
                          <a:latin typeface="Calibri"/>
                        </a:rPr>
                        <a:t>Delivery Success </a:t>
                      </a:r>
                      <a:r>
                        <a:rPr lang="en-US" sz="2000" b="0" i="0" u="none" strike="noStrike" dirty="0" smtClean="0">
                          <a:solidFill>
                            <a:srgbClr val="000000"/>
                          </a:solidFill>
                          <a:effectLst/>
                          <a:latin typeface="Calibri"/>
                        </a:rPr>
                        <a:t>Rate</a:t>
                      </a:r>
                    </a:p>
                    <a:p>
                      <a:pPr algn="ctr" fontAlgn="b"/>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b="0" i="0" u="none" strike="noStrike" dirty="0">
                          <a:solidFill>
                            <a:srgbClr val="000000"/>
                          </a:solidFill>
                          <a:effectLst/>
                          <a:latin typeface="Calibri"/>
                        </a:rPr>
                        <a:t>89.2% successful </a:t>
                      </a:r>
                      <a:r>
                        <a:rPr lang="en-US" sz="2000" b="0" i="0" u="none" strike="noStrike" dirty="0" smtClean="0">
                          <a:solidFill>
                            <a:srgbClr val="000000"/>
                          </a:solidFill>
                          <a:effectLst/>
                          <a:latin typeface="Calibri"/>
                        </a:rPr>
                        <a:t>deliveries</a:t>
                      </a:r>
                    </a:p>
                    <a:p>
                      <a:pPr algn="ctr" fontAlgn="b"/>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b="0" i="0" u="none" strike="noStrike" dirty="0">
                          <a:solidFill>
                            <a:srgbClr val="000000"/>
                          </a:solidFill>
                          <a:effectLst/>
                          <a:latin typeface="Calibri"/>
                        </a:rPr>
                        <a:t>Strong delivery performance builds customer </a:t>
                      </a:r>
                      <a:r>
                        <a:rPr lang="en-US" sz="2000" b="0" i="0" u="none" strike="noStrike" dirty="0" smtClean="0">
                          <a:solidFill>
                            <a:srgbClr val="000000"/>
                          </a:solidFill>
                          <a:effectLst/>
                          <a:latin typeface="Calibri"/>
                        </a:rPr>
                        <a:t>trust</a:t>
                      </a:r>
                    </a:p>
                    <a:p>
                      <a:pPr algn="ctr" fontAlgn="b"/>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b="0" i="0" u="none" strike="noStrike">
                          <a:solidFill>
                            <a:srgbClr val="000000"/>
                          </a:solidFill>
                          <a:effectLst/>
                          <a:latin typeface="Calibri"/>
                        </a:rPr>
                        <a:t>Investigate and address remaining 10.8% delivery issues to improve customer satisfaction</a:t>
                      </a:r>
                    </a:p>
                  </a:txBody>
                  <a:tcPr marL="9525" marR="9525" marT="9525" marB="0" anchor="b"/>
                </a:tc>
              </a:tr>
              <a:tr h="1047044">
                <a:tc>
                  <a:txBody>
                    <a:bodyPr/>
                    <a:lstStyle/>
                    <a:p>
                      <a:pPr algn="ctr"/>
                      <a:endParaRPr lang="en-US" sz="2000" b="1" u="none" dirty="0" smtClean="0">
                        <a:latin typeface="Arial" pitchFamily="34" charset="0"/>
                        <a:cs typeface="Arial" pitchFamily="34" charset="0"/>
                      </a:endParaRPr>
                    </a:p>
                    <a:p>
                      <a:pPr algn="ctr"/>
                      <a:r>
                        <a:rPr lang="en-US" sz="2000" b="1" u="none" dirty="0" smtClean="0">
                          <a:latin typeface="Arial" pitchFamily="34" charset="0"/>
                          <a:cs typeface="Arial" pitchFamily="34" charset="0"/>
                        </a:rPr>
                        <a:t>7</a:t>
                      </a:r>
                      <a:endParaRPr lang="en-US" sz="2000" b="1" u="none" dirty="0">
                        <a:latin typeface="Arial" pitchFamily="34" charset="0"/>
                        <a:cs typeface="Arial" pitchFamily="34" charset="0"/>
                      </a:endParaRPr>
                    </a:p>
                  </a:txBody>
                  <a:tcPr/>
                </a:tc>
                <a:tc>
                  <a:txBody>
                    <a:bodyPr/>
                    <a:lstStyle/>
                    <a:p>
                      <a:pPr algn="ctr" fontAlgn="b"/>
                      <a:r>
                        <a:rPr lang="en-US" sz="2000" b="1" i="0" u="none" strike="noStrike" dirty="0">
                          <a:solidFill>
                            <a:srgbClr val="000000"/>
                          </a:solidFill>
                          <a:effectLst/>
                          <a:latin typeface="Arial" pitchFamily="34" charset="0"/>
                          <a:cs typeface="Arial" pitchFamily="34" charset="0"/>
                        </a:rPr>
                        <a:t>Customer </a:t>
                      </a:r>
                      <a:r>
                        <a:rPr lang="en-US" sz="2000" b="1" i="0" u="none" strike="noStrike" dirty="0" smtClean="0">
                          <a:solidFill>
                            <a:srgbClr val="000000"/>
                          </a:solidFill>
                          <a:effectLst/>
                          <a:latin typeface="Arial" pitchFamily="34" charset="0"/>
                          <a:cs typeface="Arial" pitchFamily="34" charset="0"/>
                        </a:rPr>
                        <a:t>Segmentation</a:t>
                      </a:r>
                    </a:p>
                    <a:p>
                      <a:pPr algn="ctr" fontAlgn="b"/>
                      <a:endParaRPr lang="en-US" sz="2000" b="1" i="0" u="none" strike="noStrike" dirty="0">
                        <a:solidFill>
                          <a:srgbClr val="000000"/>
                        </a:solidFill>
                        <a:effectLst/>
                        <a:latin typeface="Arial" pitchFamily="34" charset="0"/>
                        <a:cs typeface="Arial" pitchFamily="34" charset="0"/>
                      </a:endParaRPr>
                    </a:p>
                  </a:txBody>
                  <a:tcPr marL="9525" marR="9525" marT="9525" marB="0" anchor="b"/>
                </a:tc>
                <a:tc>
                  <a:txBody>
                    <a:bodyPr/>
                    <a:lstStyle/>
                    <a:p>
                      <a:pPr algn="ctr" fontAlgn="b"/>
                      <a:r>
                        <a:rPr lang="en-US" sz="2000" b="0" i="0" u="none" strike="noStrike" dirty="0">
                          <a:solidFill>
                            <a:srgbClr val="000000"/>
                          </a:solidFill>
                          <a:effectLst/>
                          <a:latin typeface="Calibri"/>
                        </a:rPr>
                        <a:t>B2B </a:t>
                      </a:r>
                      <a:r>
                        <a:rPr lang="en-US" sz="2000" b="0" i="0" u="none" strike="noStrike" dirty="0" err="1">
                          <a:solidFill>
                            <a:srgbClr val="000000"/>
                          </a:solidFill>
                          <a:effectLst/>
                          <a:latin typeface="Calibri"/>
                        </a:rPr>
                        <a:t>vs</a:t>
                      </a:r>
                      <a:r>
                        <a:rPr lang="en-US" sz="2000" b="0" i="0" u="none" strike="noStrike" dirty="0">
                          <a:solidFill>
                            <a:srgbClr val="000000"/>
                          </a:solidFill>
                          <a:effectLst/>
                          <a:latin typeface="Calibri"/>
                        </a:rPr>
                        <a:t> B2C </a:t>
                      </a:r>
                      <a:endParaRPr lang="en-US" sz="2000" b="0" i="0" u="none" strike="noStrike" dirty="0" smtClean="0">
                        <a:solidFill>
                          <a:srgbClr val="000000"/>
                        </a:solidFill>
                        <a:effectLst/>
                        <a:latin typeface="Calibri"/>
                      </a:endParaRPr>
                    </a:p>
                    <a:p>
                      <a:pPr algn="ctr" fontAlgn="b"/>
                      <a:r>
                        <a:rPr lang="en-US" sz="2000" b="0" i="0" u="none" strike="noStrike" dirty="0" smtClean="0">
                          <a:solidFill>
                            <a:srgbClr val="000000"/>
                          </a:solidFill>
                          <a:effectLst/>
                          <a:latin typeface="Calibri"/>
                        </a:rPr>
                        <a:t>Split</a:t>
                      </a:r>
                    </a:p>
                    <a:p>
                      <a:pPr algn="ctr" fontAlgn="b"/>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b="0" i="0" u="none" strike="noStrike" dirty="0">
                          <a:solidFill>
                            <a:srgbClr val="000000"/>
                          </a:solidFill>
                          <a:effectLst/>
                          <a:latin typeface="Calibri"/>
                        </a:rPr>
                        <a:t>B2C: 88,439 orders (68.5%), B2B: 40,536 orders (31.5%)</a:t>
                      </a:r>
                    </a:p>
                  </a:txBody>
                  <a:tcPr marL="9525" marR="9525" marT="9525" marB="0" anchor="b"/>
                </a:tc>
                <a:tc>
                  <a:txBody>
                    <a:bodyPr/>
                    <a:lstStyle/>
                    <a:p>
                      <a:pPr algn="ctr" fontAlgn="b"/>
                      <a:r>
                        <a:rPr lang="en-US" sz="2000" b="0" i="0" u="none" strike="noStrike" dirty="0">
                          <a:solidFill>
                            <a:srgbClr val="000000"/>
                          </a:solidFill>
                          <a:effectLst/>
                          <a:latin typeface="Calibri"/>
                        </a:rPr>
                        <a:t>B2C dominates but B2B represents significant revenue opportunity</a:t>
                      </a:r>
                    </a:p>
                  </a:txBody>
                  <a:tcPr marL="9525" marR="9525" marT="9525" marB="0" anchor="b"/>
                </a:tc>
                <a:tc>
                  <a:txBody>
                    <a:bodyPr/>
                    <a:lstStyle/>
                    <a:p>
                      <a:pPr algn="ctr" fontAlgn="b"/>
                      <a:r>
                        <a:rPr lang="en-US" sz="2000" b="0" i="0" u="none" strike="noStrike" dirty="0">
                          <a:solidFill>
                            <a:srgbClr val="000000"/>
                          </a:solidFill>
                          <a:effectLst/>
                          <a:latin typeface="Calibri"/>
                        </a:rPr>
                        <a:t>Develop targeted B2B programs and bulk pricing strategies</a:t>
                      </a:r>
                    </a:p>
                  </a:txBody>
                  <a:tcPr marL="9525" marR="9525" marT="9525" marB="0" anchor="b"/>
                </a:tc>
              </a:tr>
              <a:tr h="972256">
                <a:tc>
                  <a:txBody>
                    <a:bodyPr/>
                    <a:lstStyle/>
                    <a:p>
                      <a:pPr algn="ctr"/>
                      <a:endParaRPr lang="en-US" sz="2000" b="1" u="none" dirty="0" smtClean="0">
                        <a:latin typeface="Arial" pitchFamily="34" charset="0"/>
                        <a:cs typeface="Arial" pitchFamily="34" charset="0"/>
                      </a:endParaRPr>
                    </a:p>
                    <a:p>
                      <a:pPr algn="ctr"/>
                      <a:r>
                        <a:rPr lang="en-US" sz="2000" b="1" u="none" dirty="0" smtClean="0">
                          <a:latin typeface="Arial" pitchFamily="34" charset="0"/>
                          <a:cs typeface="Arial" pitchFamily="34" charset="0"/>
                        </a:rPr>
                        <a:t>8</a:t>
                      </a:r>
                      <a:endParaRPr lang="en-US" sz="2000" b="1" u="none" dirty="0">
                        <a:latin typeface="Arial" pitchFamily="34" charset="0"/>
                        <a:cs typeface="Arial" pitchFamily="34" charset="0"/>
                      </a:endParaRPr>
                    </a:p>
                  </a:txBody>
                  <a:tcPr/>
                </a:tc>
                <a:tc>
                  <a:txBody>
                    <a:bodyPr/>
                    <a:lstStyle/>
                    <a:p>
                      <a:pPr algn="ctr" fontAlgn="b"/>
                      <a:r>
                        <a:rPr lang="en-US" sz="2000" b="1" i="0" u="none" strike="noStrike" dirty="0">
                          <a:solidFill>
                            <a:srgbClr val="000000"/>
                          </a:solidFill>
                          <a:effectLst/>
                          <a:latin typeface="Arial" pitchFamily="34" charset="0"/>
                          <a:cs typeface="Arial" pitchFamily="34" charset="0"/>
                        </a:rPr>
                        <a:t>Customer </a:t>
                      </a:r>
                      <a:r>
                        <a:rPr lang="en-US" sz="2000" b="1" i="0" u="none" strike="noStrike" dirty="0" smtClean="0">
                          <a:solidFill>
                            <a:srgbClr val="000000"/>
                          </a:solidFill>
                          <a:effectLst/>
                          <a:latin typeface="Arial" pitchFamily="34" charset="0"/>
                          <a:cs typeface="Arial" pitchFamily="34" charset="0"/>
                        </a:rPr>
                        <a:t>Segmentation</a:t>
                      </a:r>
                    </a:p>
                    <a:p>
                      <a:pPr algn="ctr" fontAlgn="b"/>
                      <a:endParaRPr lang="en-US" sz="2000" b="1" i="0" u="none" strike="noStrike" dirty="0">
                        <a:solidFill>
                          <a:srgbClr val="000000"/>
                        </a:solidFill>
                        <a:effectLst/>
                        <a:latin typeface="Arial" pitchFamily="34" charset="0"/>
                        <a:cs typeface="Arial" pitchFamily="34" charset="0"/>
                      </a:endParaRPr>
                    </a:p>
                  </a:txBody>
                  <a:tcPr marL="9525" marR="9525" marT="9525" marB="0" anchor="b"/>
                </a:tc>
                <a:tc>
                  <a:txBody>
                    <a:bodyPr/>
                    <a:lstStyle/>
                    <a:p>
                      <a:pPr algn="ctr" fontAlgn="b"/>
                      <a:r>
                        <a:rPr lang="en-US" sz="2000" b="0" i="0" u="none" strike="noStrike" dirty="0">
                          <a:solidFill>
                            <a:srgbClr val="000000"/>
                          </a:solidFill>
                          <a:effectLst/>
                          <a:latin typeface="Calibri"/>
                        </a:rPr>
                        <a:t>Average Order </a:t>
                      </a:r>
                      <a:r>
                        <a:rPr lang="en-US" sz="2000" b="0" i="0" u="none" strike="noStrike" dirty="0" smtClean="0">
                          <a:solidFill>
                            <a:srgbClr val="000000"/>
                          </a:solidFill>
                          <a:effectLst/>
                          <a:latin typeface="Calibri"/>
                        </a:rPr>
                        <a:t>Value</a:t>
                      </a:r>
                    </a:p>
                    <a:p>
                      <a:pPr algn="ctr" fontAlgn="b"/>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b="0" i="0" u="none" strike="noStrike" dirty="0">
                          <a:solidFill>
                            <a:srgbClr val="000000"/>
                          </a:solidFill>
                          <a:effectLst/>
                          <a:latin typeface="Calibri"/>
                        </a:rPr>
                        <a:t>B2B: ₹1,127 </a:t>
                      </a:r>
                      <a:endParaRPr lang="en-US" sz="2000" b="0" i="0" u="none" strike="noStrike" dirty="0" smtClean="0">
                        <a:solidFill>
                          <a:srgbClr val="000000"/>
                        </a:solidFill>
                        <a:effectLst/>
                        <a:latin typeface="Calibri"/>
                      </a:endParaRPr>
                    </a:p>
                    <a:p>
                      <a:pPr algn="ctr" fontAlgn="b"/>
                      <a:r>
                        <a:rPr lang="en-US" sz="2000" b="0" i="0" u="none" strike="noStrike" dirty="0" err="1" smtClean="0">
                          <a:solidFill>
                            <a:srgbClr val="000000"/>
                          </a:solidFill>
                          <a:effectLst/>
                          <a:latin typeface="Calibri"/>
                        </a:rPr>
                        <a:t>Vs</a:t>
                      </a:r>
                      <a:endParaRPr lang="en-US" sz="2000" b="0" i="0" u="none" strike="noStrike" dirty="0" smtClean="0">
                        <a:solidFill>
                          <a:srgbClr val="000000"/>
                        </a:solidFill>
                        <a:effectLst/>
                        <a:latin typeface="Calibri"/>
                      </a:endParaRPr>
                    </a:p>
                    <a:p>
                      <a:pPr algn="ctr" fontAlgn="b"/>
                      <a:r>
                        <a:rPr lang="en-US" sz="2000" b="0" i="0" u="none" strike="noStrike" dirty="0" smtClean="0">
                          <a:solidFill>
                            <a:srgbClr val="000000"/>
                          </a:solidFill>
                          <a:effectLst/>
                          <a:latin typeface="Calibri"/>
                        </a:rPr>
                        <a:t>B2C</a:t>
                      </a:r>
                      <a:r>
                        <a:rPr lang="en-US" sz="2000" b="0" i="0" u="none" strike="noStrike" dirty="0">
                          <a:solidFill>
                            <a:srgbClr val="000000"/>
                          </a:solidFill>
                          <a:effectLst/>
                          <a:latin typeface="Calibri"/>
                        </a:rPr>
                        <a:t>: ₹</a:t>
                      </a:r>
                      <a:r>
                        <a:rPr lang="en-US" sz="2000" b="0" i="0" u="none" strike="noStrike" dirty="0" smtClean="0">
                          <a:solidFill>
                            <a:srgbClr val="000000"/>
                          </a:solidFill>
                          <a:effectLst/>
                          <a:latin typeface="Calibri"/>
                        </a:rPr>
                        <a:t>985</a:t>
                      </a:r>
                    </a:p>
                  </a:txBody>
                  <a:tcPr marL="9525" marR="9525" marT="9525" marB="0" anchor="b"/>
                </a:tc>
                <a:tc>
                  <a:txBody>
                    <a:bodyPr/>
                    <a:lstStyle/>
                    <a:p>
                      <a:pPr algn="ctr" fontAlgn="b"/>
                      <a:r>
                        <a:rPr lang="en-US" sz="2000" b="0" i="0" u="none" strike="noStrike" dirty="0">
                          <a:solidFill>
                            <a:srgbClr val="000000"/>
                          </a:solidFill>
                          <a:effectLst/>
                          <a:latin typeface="Calibri"/>
                        </a:rPr>
                        <a:t>B2B customers have 14% </a:t>
                      </a:r>
                      <a:r>
                        <a:rPr lang="en-US" sz="2000" b="0" i="0" u="none" strike="noStrike" dirty="0" smtClean="0">
                          <a:solidFill>
                            <a:srgbClr val="000000"/>
                          </a:solidFill>
                          <a:effectLst/>
                          <a:latin typeface="Calibri"/>
                        </a:rPr>
                        <a:t>higher</a:t>
                      </a:r>
                    </a:p>
                    <a:p>
                      <a:pPr algn="ctr" fontAlgn="b"/>
                      <a:r>
                        <a:rPr lang="en-US" sz="2000" b="0" i="0" u="none" strike="noStrike" dirty="0" smtClean="0">
                          <a:solidFill>
                            <a:srgbClr val="000000"/>
                          </a:solidFill>
                          <a:effectLst/>
                          <a:latin typeface="Calibri"/>
                        </a:rPr>
                        <a:t>order value</a:t>
                      </a:r>
                    </a:p>
                  </a:txBody>
                  <a:tcPr marL="9525" marR="9525" marT="9525" marB="0" anchor="b"/>
                </a:tc>
                <a:tc>
                  <a:txBody>
                    <a:bodyPr/>
                    <a:lstStyle/>
                    <a:p>
                      <a:pPr algn="ctr" fontAlgn="b"/>
                      <a:r>
                        <a:rPr lang="en-US" sz="2000" b="0" i="0" u="none" strike="noStrike" dirty="0">
                          <a:solidFill>
                            <a:srgbClr val="000000"/>
                          </a:solidFill>
                          <a:effectLst/>
                          <a:latin typeface="Calibri"/>
                        </a:rPr>
                        <a:t>Focus on converting B2C customers to higher-value purchases</a:t>
                      </a:r>
                    </a:p>
                  </a:txBody>
                  <a:tcPr marL="9525" marR="9525" marT="9525" marB="0" anchor="b"/>
                </a:tc>
              </a:tr>
              <a:tr h="972256">
                <a:tc>
                  <a:txBody>
                    <a:bodyPr/>
                    <a:lstStyle/>
                    <a:p>
                      <a:pPr algn="ctr"/>
                      <a:endParaRPr lang="en-US" sz="2000" b="1" u="none" dirty="0" smtClean="0">
                        <a:latin typeface="Arial" pitchFamily="34" charset="0"/>
                        <a:cs typeface="Arial" pitchFamily="34" charset="0"/>
                      </a:endParaRPr>
                    </a:p>
                    <a:p>
                      <a:pPr algn="ctr"/>
                      <a:r>
                        <a:rPr lang="en-US" sz="2000" b="1" u="none" dirty="0" smtClean="0">
                          <a:latin typeface="Arial" pitchFamily="34" charset="0"/>
                          <a:cs typeface="Arial" pitchFamily="34" charset="0"/>
                        </a:rPr>
                        <a:t>9</a:t>
                      </a:r>
                      <a:endParaRPr lang="en-US" sz="2000" b="1" u="none" dirty="0">
                        <a:latin typeface="Arial" pitchFamily="34" charset="0"/>
                        <a:cs typeface="Arial" pitchFamily="34" charset="0"/>
                      </a:endParaRPr>
                    </a:p>
                  </a:txBody>
                  <a:tcPr/>
                </a:tc>
                <a:tc>
                  <a:txBody>
                    <a:bodyPr/>
                    <a:lstStyle/>
                    <a:p>
                      <a:pPr algn="ctr" fontAlgn="b"/>
                      <a:r>
                        <a:rPr lang="en-US" sz="2000" b="1" i="0" u="none" strike="noStrike" dirty="0">
                          <a:solidFill>
                            <a:srgbClr val="000000"/>
                          </a:solidFill>
                          <a:effectLst/>
                          <a:latin typeface="Arial" pitchFamily="34" charset="0"/>
                          <a:cs typeface="Arial" pitchFamily="34" charset="0"/>
                        </a:rPr>
                        <a:t>Geographical </a:t>
                      </a:r>
                      <a:r>
                        <a:rPr lang="en-US" sz="2000" b="1" i="0" u="none" strike="noStrike" dirty="0" smtClean="0">
                          <a:solidFill>
                            <a:srgbClr val="000000"/>
                          </a:solidFill>
                          <a:effectLst/>
                          <a:latin typeface="Arial" pitchFamily="34" charset="0"/>
                          <a:cs typeface="Arial" pitchFamily="34" charset="0"/>
                        </a:rPr>
                        <a:t>Analysis</a:t>
                      </a:r>
                    </a:p>
                    <a:p>
                      <a:pPr algn="ctr" fontAlgn="b"/>
                      <a:endParaRPr lang="en-US" sz="2000" b="1" i="0" u="none" strike="noStrike" dirty="0">
                        <a:solidFill>
                          <a:srgbClr val="000000"/>
                        </a:solidFill>
                        <a:effectLst/>
                        <a:latin typeface="Arial" pitchFamily="34" charset="0"/>
                        <a:cs typeface="Arial" pitchFamily="34" charset="0"/>
                      </a:endParaRPr>
                    </a:p>
                  </a:txBody>
                  <a:tcPr marL="9525" marR="9525" marT="9525" marB="0" anchor="b"/>
                </a:tc>
                <a:tc>
                  <a:txBody>
                    <a:bodyPr/>
                    <a:lstStyle/>
                    <a:p>
                      <a:pPr algn="ctr" fontAlgn="b"/>
                      <a:r>
                        <a:rPr lang="en-US" sz="2000" b="0" i="0" u="none" strike="noStrike" dirty="0">
                          <a:solidFill>
                            <a:srgbClr val="000000"/>
                          </a:solidFill>
                          <a:effectLst/>
                          <a:latin typeface="Calibri"/>
                        </a:rPr>
                        <a:t>Top Performing </a:t>
                      </a:r>
                      <a:r>
                        <a:rPr lang="en-US" sz="2000" b="0" i="0" u="none" strike="noStrike" dirty="0" smtClean="0">
                          <a:solidFill>
                            <a:srgbClr val="000000"/>
                          </a:solidFill>
                          <a:effectLst/>
                          <a:latin typeface="Calibri"/>
                        </a:rPr>
                        <a:t>State</a:t>
                      </a:r>
                    </a:p>
                    <a:p>
                      <a:pPr algn="ctr" fontAlgn="b"/>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b="0" i="0" u="none" strike="noStrike" dirty="0">
                          <a:solidFill>
                            <a:srgbClr val="000000"/>
                          </a:solidFill>
                          <a:effectLst/>
                          <a:latin typeface="Calibri"/>
                        </a:rPr>
                        <a:t>Maharashtra: 22,847 orders (17.7</a:t>
                      </a:r>
                      <a:r>
                        <a:rPr lang="en-US" sz="2000" b="0" i="0" u="none" strike="noStrike" dirty="0" smtClean="0">
                          <a:solidFill>
                            <a:srgbClr val="000000"/>
                          </a:solidFill>
                          <a:effectLst/>
                          <a:latin typeface="Calibri"/>
                        </a:rPr>
                        <a:t>%)</a:t>
                      </a:r>
                    </a:p>
                    <a:p>
                      <a:pPr algn="ctr" fontAlgn="b"/>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b="0" i="0" u="none" strike="noStrike" dirty="0">
                          <a:solidFill>
                            <a:srgbClr val="000000"/>
                          </a:solidFill>
                          <a:effectLst/>
                          <a:latin typeface="Calibri"/>
                        </a:rPr>
                        <a:t>Maharashtra drives nearly 1 in 5 </a:t>
                      </a:r>
                      <a:r>
                        <a:rPr lang="en-US" sz="2000" b="0" i="0" u="none" strike="noStrike" dirty="0" smtClean="0">
                          <a:solidFill>
                            <a:srgbClr val="000000"/>
                          </a:solidFill>
                          <a:effectLst/>
                          <a:latin typeface="Calibri"/>
                        </a:rPr>
                        <a:t>orders</a:t>
                      </a:r>
                    </a:p>
                    <a:p>
                      <a:pPr algn="ctr" fontAlgn="b"/>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b="0" i="0" u="none" strike="noStrike" dirty="0">
                          <a:solidFill>
                            <a:srgbClr val="000000"/>
                          </a:solidFill>
                          <a:effectLst/>
                          <a:latin typeface="Calibri"/>
                        </a:rPr>
                        <a:t>Expand warehouse capacity in Maharashtra and nearby states</a:t>
                      </a:r>
                    </a:p>
                  </a:txBody>
                  <a:tcPr marL="9525" marR="9525" marT="9525" marB="0" anchor="b"/>
                </a:tc>
              </a:tr>
              <a:tr h="972256">
                <a:tc>
                  <a:txBody>
                    <a:bodyPr/>
                    <a:lstStyle/>
                    <a:p>
                      <a:pPr algn="ctr"/>
                      <a:endParaRPr lang="en-US" sz="2000" b="1" u="none" dirty="0" smtClean="0">
                        <a:latin typeface="Arial" pitchFamily="34" charset="0"/>
                        <a:cs typeface="Arial" pitchFamily="34" charset="0"/>
                      </a:endParaRPr>
                    </a:p>
                    <a:p>
                      <a:pPr algn="ctr"/>
                      <a:r>
                        <a:rPr lang="en-US" sz="2000" b="1" u="none" dirty="0" smtClean="0">
                          <a:latin typeface="Arial" pitchFamily="34" charset="0"/>
                          <a:cs typeface="Arial" pitchFamily="34" charset="0"/>
                        </a:rPr>
                        <a:t>10</a:t>
                      </a:r>
                      <a:endParaRPr lang="en-US" sz="2000" b="1" u="none" dirty="0">
                        <a:latin typeface="Arial" pitchFamily="34" charset="0"/>
                        <a:cs typeface="Arial" pitchFamily="34" charset="0"/>
                      </a:endParaRPr>
                    </a:p>
                  </a:txBody>
                  <a:tcPr/>
                </a:tc>
                <a:tc>
                  <a:txBody>
                    <a:bodyPr/>
                    <a:lstStyle/>
                    <a:p>
                      <a:pPr algn="ctr" fontAlgn="b"/>
                      <a:r>
                        <a:rPr lang="en-US" sz="2000" b="1" i="0" u="none" strike="noStrike" dirty="0">
                          <a:solidFill>
                            <a:srgbClr val="000000"/>
                          </a:solidFill>
                          <a:effectLst/>
                          <a:latin typeface="Arial" pitchFamily="34" charset="0"/>
                          <a:cs typeface="Arial" pitchFamily="34" charset="0"/>
                        </a:rPr>
                        <a:t>Geographical </a:t>
                      </a:r>
                      <a:r>
                        <a:rPr lang="en-US" sz="2000" b="1" i="0" u="none" strike="noStrike" dirty="0" smtClean="0">
                          <a:solidFill>
                            <a:srgbClr val="000000"/>
                          </a:solidFill>
                          <a:effectLst/>
                          <a:latin typeface="Arial" pitchFamily="34" charset="0"/>
                          <a:cs typeface="Arial" pitchFamily="34" charset="0"/>
                        </a:rPr>
                        <a:t>Analysis</a:t>
                      </a:r>
                    </a:p>
                    <a:p>
                      <a:pPr algn="ctr" fontAlgn="b"/>
                      <a:endParaRPr lang="en-US" sz="2000" b="1" i="0" u="none" strike="noStrike" dirty="0">
                        <a:solidFill>
                          <a:srgbClr val="000000"/>
                        </a:solidFill>
                        <a:effectLst/>
                        <a:latin typeface="Arial" pitchFamily="34" charset="0"/>
                        <a:cs typeface="Arial" pitchFamily="34" charset="0"/>
                      </a:endParaRPr>
                    </a:p>
                  </a:txBody>
                  <a:tcPr marL="9525" marR="9525" marT="9525" marB="0" anchor="b"/>
                </a:tc>
                <a:tc>
                  <a:txBody>
                    <a:bodyPr/>
                    <a:lstStyle/>
                    <a:p>
                      <a:pPr algn="ctr" fontAlgn="b"/>
                      <a:r>
                        <a:rPr lang="en-US" sz="2000" b="0" i="0" u="none" strike="noStrike" dirty="0">
                          <a:solidFill>
                            <a:srgbClr val="000000"/>
                          </a:solidFill>
                          <a:effectLst/>
                          <a:latin typeface="Calibri"/>
                        </a:rPr>
                        <a:t>Top </a:t>
                      </a:r>
                      <a:r>
                        <a:rPr lang="en-US" sz="2000" b="0" i="0" u="none" strike="noStrike" dirty="0" smtClean="0">
                          <a:solidFill>
                            <a:srgbClr val="000000"/>
                          </a:solidFill>
                          <a:effectLst/>
                          <a:latin typeface="Calibri"/>
                        </a:rPr>
                        <a:t>Cities</a:t>
                      </a:r>
                    </a:p>
                    <a:p>
                      <a:pPr algn="ctr" fontAlgn="b"/>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b="0" i="0" u="none" strike="noStrike">
                          <a:solidFill>
                            <a:srgbClr val="000000"/>
                          </a:solidFill>
                          <a:effectLst/>
                          <a:latin typeface="Calibri"/>
                        </a:rPr>
                        <a:t>Bangalore: 6,892, Hyderabad: 5,829, Mumbai: 5,003</a:t>
                      </a:r>
                    </a:p>
                  </a:txBody>
                  <a:tcPr marL="9525" marR="9525" marT="9525" marB="0" anchor="b"/>
                </a:tc>
                <a:tc>
                  <a:txBody>
                    <a:bodyPr/>
                    <a:lstStyle/>
                    <a:p>
                      <a:pPr algn="ctr" fontAlgn="b"/>
                      <a:r>
                        <a:rPr lang="en-US" sz="2000" b="0" i="0" u="none" strike="noStrike" dirty="0">
                          <a:solidFill>
                            <a:srgbClr val="000000"/>
                          </a:solidFill>
                          <a:effectLst/>
                          <a:latin typeface="Calibri"/>
                        </a:rPr>
                        <a:t>Metro cities account for 13.8% of total </a:t>
                      </a:r>
                      <a:r>
                        <a:rPr lang="en-US" sz="2000" b="0" i="0" u="none" strike="noStrike" dirty="0" smtClean="0">
                          <a:solidFill>
                            <a:srgbClr val="000000"/>
                          </a:solidFill>
                          <a:effectLst/>
                          <a:latin typeface="Calibri"/>
                        </a:rPr>
                        <a:t>orders</a:t>
                      </a:r>
                    </a:p>
                    <a:p>
                      <a:pPr algn="ctr" fontAlgn="b"/>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b="0" i="0" u="none" strike="noStrike" dirty="0">
                          <a:solidFill>
                            <a:srgbClr val="000000"/>
                          </a:solidFill>
                          <a:effectLst/>
                          <a:latin typeface="Calibri"/>
                        </a:rPr>
                        <a:t>Strengthen logistics and marketing </a:t>
                      </a:r>
                      <a:r>
                        <a:rPr lang="en-US" sz="2000" b="0" i="0" u="none" strike="noStrike" dirty="0" smtClean="0">
                          <a:solidFill>
                            <a:srgbClr val="000000"/>
                          </a:solidFill>
                          <a:effectLst/>
                          <a:latin typeface="Calibri"/>
                        </a:rPr>
                        <a:t>in</a:t>
                      </a:r>
                    </a:p>
                    <a:p>
                      <a:pPr algn="ctr" fontAlgn="b"/>
                      <a:r>
                        <a:rPr lang="en-US" sz="2000" b="0" i="0" u="none" strike="noStrike" dirty="0" smtClean="0">
                          <a:solidFill>
                            <a:srgbClr val="000000"/>
                          </a:solidFill>
                          <a:effectLst/>
                          <a:latin typeface="Calibri"/>
                        </a:rPr>
                        <a:t>tier-1 </a:t>
                      </a:r>
                      <a:r>
                        <a:rPr lang="en-US" sz="2000" b="0" i="0" u="none" strike="noStrike" dirty="0">
                          <a:solidFill>
                            <a:srgbClr val="000000"/>
                          </a:solidFill>
                          <a:effectLst/>
                          <a:latin typeface="Calibri"/>
                        </a:rPr>
                        <a:t>cities</a:t>
                      </a:r>
                    </a:p>
                  </a:txBody>
                  <a:tcPr marL="9525" marR="9525" marT="9525" marB="0" anchor="b"/>
                </a:tc>
              </a:tr>
              <a:tr h="1047044">
                <a:tc>
                  <a:txBody>
                    <a:bodyPr/>
                    <a:lstStyle/>
                    <a:p>
                      <a:pPr algn="ctr"/>
                      <a:endParaRPr lang="en-US" sz="2000" b="1" u="none" dirty="0" smtClean="0">
                        <a:latin typeface="Arial" pitchFamily="34" charset="0"/>
                        <a:cs typeface="Arial" pitchFamily="34" charset="0"/>
                      </a:endParaRPr>
                    </a:p>
                    <a:p>
                      <a:pPr algn="ctr"/>
                      <a:r>
                        <a:rPr lang="en-US" sz="2000" b="1" u="none" dirty="0" smtClean="0">
                          <a:latin typeface="Arial" pitchFamily="34" charset="0"/>
                          <a:cs typeface="Arial" pitchFamily="34" charset="0"/>
                        </a:rPr>
                        <a:t>11</a:t>
                      </a:r>
                      <a:endParaRPr lang="en-US" sz="2000" b="1" u="none" dirty="0">
                        <a:latin typeface="Arial" pitchFamily="34" charset="0"/>
                        <a:cs typeface="Arial" pitchFamily="34" charset="0"/>
                      </a:endParaRPr>
                    </a:p>
                  </a:txBody>
                  <a:tcPr/>
                </a:tc>
                <a:tc>
                  <a:txBody>
                    <a:bodyPr/>
                    <a:lstStyle/>
                    <a:p>
                      <a:pPr algn="ctr" fontAlgn="b"/>
                      <a:r>
                        <a:rPr lang="en-US" sz="2000" b="1" i="0" u="none" strike="noStrike" dirty="0">
                          <a:solidFill>
                            <a:srgbClr val="000000"/>
                          </a:solidFill>
                          <a:effectLst/>
                          <a:latin typeface="Arial" pitchFamily="34" charset="0"/>
                          <a:cs typeface="Arial" pitchFamily="34" charset="0"/>
                        </a:rPr>
                        <a:t>Business </a:t>
                      </a:r>
                      <a:r>
                        <a:rPr lang="en-US" sz="2000" b="1" i="0" u="none" strike="noStrike" dirty="0" smtClean="0">
                          <a:solidFill>
                            <a:srgbClr val="000000"/>
                          </a:solidFill>
                          <a:effectLst/>
                          <a:latin typeface="Arial" pitchFamily="34" charset="0"/>
                          <a:cs typeface="Arial" pitchFamily="34" charset="0"/>
                        </a:rPr>
                        <a:t>Performance</a:t>
                      </a:r>
                    </a:p>
                    <a:p>
                      <a:pPr algn="ctr" fontAlgn="b"/>
                      <a:endParaRPr lang="en-US" sz="2000" b="1" i="0" u="none" strike="noStrike" dirty="0">
                        <a:solidFill>
                          <a:srgbClr val="000000"/>
                        </a:solidFill>
                        <a:effectLst/>
                        <a:latin typeface="Arial" pitchFamily="34" charset="0"/>
                        <a:cs typeface="Arial" pitchFamily="34" charset="0"/>
                      </a:endParaRPr>
                    </a:p>
                  </a:txBody>
                  <a:tcPr marL="9525" marR="9525" marT="9525" marB="0" anchor="b"/>
                </a:tc>
                <a:tc>
                  <a:txBody>
                    <a:bodyPr/>
                    <a:lstStyle/>
                    <a:p>
                      <a:pPr algn="ctr" fontAlgn="b"/>
                      <a:r>
                        <a:rPr lang="en-US" sz="2000" b="0" i="0" u="none" strike="noStrike" dirty="0">
                          <a:solidFill>
                            <a:srgbClr val="000000"/>
                          </a:solidFill>
                          <a:effectLst/>
                          <a:latin typeface="Calibri"/>
                        </a:rPr>
                        <a:t>Cancellation </a:t>
                      </a:r>
                      <a:r>
                        <a:rPr lang="en-US" sz="2000" b="0" i="0" u="none" strike="noStrike" dirty="0" smtClean="0">
                          <a:solidFill>
                            <a:srgbClr val="000000"/>
                          </a:solidFill>
                          <a:effectLst/>
                          <a:latin typeface="Calibri"/>
                        </a:rPr>
                        <a:t>Rate</a:t>
                      </a:r>
                    </a:p>
                    <a:p>
                      <a:pPr algn="ctr" fontAlgn="b"/>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b="0" i="0" u="none" strike="noStrike" dirty="0">
                          <a:solidFill>
                            <a:srgbClr val="000000"/>
                          </a:solidFill>
                          <a:effectLst/>
                          <a:latin typeface="Calibri"/>
                        </a:rPr>
                        <a:t>11.7% overall </a:t>
                      </a:r>
                      <a:r>
                        <a:rPr lang="en-US" sz="2000" b="0" i="0" u="none" strike="noStrike" dirty="0" smtClean="0">
                          <a:solidFill>
                            <a:srgbClr val="000000"/>
                          </a:solidFill>
                          <a:effectLst/>
                          <a:latin typeface="Calibri"/>
                        </a:rPr>
                        <a:t>cancellation</a:t>
                      </a:r>
                    </a:p>
                    <a:p>
                      <a:pPr algn="ctr" fontAlgn="b"/>
                      <a:r>
                        <a:rPr lang="en-US" sz="2000" b="0" i="0" u="none" strike="noStrike" dirty="0" smtClean="0">
                          <a:solidFill>
                            <a:srgbClr val="000000"/>
                          </a:solidFill>
                          <a:effectLst/>
                          <a:latin typeface="Calibri"/>
                        </a:rPr>
                        <a:t>rate</a:t>
                      </a:r>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b="0" i="0" u="none" strike="noStrike">
                          <a:solidFill>
                            <a:srgbClr val="000000"/>
                          </a:solidFill>
                          <a:effectLst/>
                          <a:latin typeface="Calibri"/>
                        </a:rPr>
                        <a:t>Cancellations impact revenue and customer experience</a:t>
                      </a:r>
                    </a:p>
                  </a:txBody>
                  <a:tcPr marL="9525" marR="9525" marT="9525" marB="0" anchor="b"/>
                </a:tc>
                <a:tc>
                  <a:txBody>
                    <a:bodyPr/>
                    <a:lstStyle/>
                    <a:p>
                      <a:pPr algn="ctr" fontAlgn="b"/>
                      <a:r>
                        <a:rPr lang="en-US" sz="2000" b="0" i="0" u="none" strike="noStrike" dirty="0">
                          <a:solidFill>
                            <a:srgbClr val="000000"/>
                          </a:solidFill>
                          <a:effectLst/>
                          <a:latin typeface="Calibri"/>
                        </a:rPr>
                        <a:t>Implement order confirmation systems and improve product descriptions</a:t>
                      </a:r>
                    </a:p>
                  </a:txBody>
                  <a:tcPr marL="9525" marR="9525" marT="9525" marB="0" anchor="b"/>
                </a:tc>
              </a:tr>
              <a:tr h="972256">
                <a:tc>
                  <a:txBody>
                    <a:bodyPr/>
                    <a:lstStyle/>
                    <a:p>
                      <a:pPr algn="ctr"/>
                      <a:endParaRPr lang="en-US" sz="2000" b="1" u="none" dirty="0" smtClean="0">
                        <a:latin typeface="Arial" pitchFamily="34" charset="0"/>
                        <a:cs typeface="Arial" pitchFamily="34" charset="0"/>
                      </a:endParaRPr>
                    </a:p>
                    <a:p>
                      <a:pPr algn="ctr"/>
                      <a:r>
                        <a:rPr lang="en-US" sz="2000" b="1" u="none" dirty="0" smtClean="0">
                          <a:latin typeface="Arial" pitchFamily="34" charset="0"/>
                          <a:cs typeface="Arial" pitchFamily="34" charset="0"/>
                        </a:rPr>
                        <a:t>12</a:t>
                      </a:r>
                      <a:endParaRPr lang="en-US" sz="2000" b="1" u="none" dirty="0">
                        <a:latin typeface="Arial" pitchFamily="34" charset="0"/>
                        <a:cs typeface="Arial" pitchFamily="34" charset="0"/>
                      </a:endParaRPr>
                    </a:p>
                  </a:txBody>
                  <a:tcPr/>
                </a:tc>
                <a:tc>
                  <a:txBody>
                    <a:bodyPr/>
                    <a:lstStyle/>
                    <a:p>
                      <a:pPr algn="ctr" fontAlgn="b"/>
                      <a:r>
                        <a:rPr lang="en-US" sz="2000" b="1" i="0" u="none" strike="noStrike" dirty="0">
                          <a:solidFill>
                            <a:srgbClr val="000000"/>
                          </a:solidFill>
                          <a:effectLst/>
                          <a:latin typeface="Arial" pitchFamily="34" charset="0"/>
                          <a:cs typeface="Arial" pitchFamily="34" charset="0"/>
                        </a:rPr>
                        <a:t>Business </a:t>
                      </a:r>
                      <a:r>
                        <a:rPr lang="en-US" sz="2000" b="1" i="0" u="none" strike="noStrike" dirty="0" smtClean="0">
                          <a:solidFill>
                            <a:srgbClr val="000000"/>
                          </a:solidFill>
                          <a:effectLst/>
                          <a:latin typeface="Arial" pitchFamily="34" charset="0"/>
                          <a:cs typeface="Arial" pitchFamily="34" charset="0"/>
                        </a:rPr>
                        <a:t>Performance</a:t>
                      </a:r>
                    </a:p>
                    <a:p>
                      <a:pPr algn="ctr" fontAlgn="b"/>
                      <a:endParaRPr lang="en-US" sz="2000" b="1" i="0" u="none" strike="noStrike" dirty="0">
                        <a:solidFill>
                          <a:srgbClr val="000000"/>
                        </a:solidFill>
                        <a:effectLst/>
                        <a:latin typeface="Arial" pitchFamily="34" charset="0"/>
                        <a:cs typeface="Arial" pitchFamily="34" charset="0"/>
                      </a:endParaRPr>
                    </a:p>
                  </a:txBody>
                  <a:tcPr marL="9525" marR="9525" marT="9525" marB="0" anchor="b"/>
                </a:tc>
                <a:tc>
                  <a:txBody>
                    <a:bodyPr/>
                    <a:lstStyle/>
                    <a:p>
                      <a:pPr algn="ctr" fontAlgn="b"/>
                      <a:r>
                        <a:rPr lang="en-US" sz="2000" b="0" i="0" u="none" strike="noStrike" dirty="0" smtClean="0">
                          <a:solidFill>
                            <a:srgbClr val="000000"/>
                          </a:solidFill>
                          <a:effectLst/>
                          <a:latin typeface="Calibri"/>
                        </a:rPr>
                        <a:t>Revenue</a:t>
                      </a:r>
                    </a:p>
                    <a:p>
                      <a:pPr algn="ctr" fontAlgn="b"/>
                      <a:r>
                        <a:rPr lang="en-US" sz="2000" b="0" i="0" u="none" strike="noStrike" dirty="0" smtClean="0">
                          <a:solidFill>
                            <a:srgbClr val="000000"/>
                          </a:solidFill>
                          <a:effectLst/>
                          <a:latin typeface="Calibri"/>
                        </a:rPr>
                        <a:t>Growth</a:t>
                      </a:r>
                    </a:p>
                    <a:p>
                      <a:pPr algn="ctr" fontAlgn="b"/>
                      <a:r>
                        <a:rPr lang="en-US" sz="2000" b="0" i="0" u="none" strike="noStrike" dirty="0" smtClean="0">
                          <a:solidFill>
                            <a:srgbClr val="000000"/>
                          </a:solidFill>
                          <a:effectLst/>
                          <a:latin typeface="Calibri"/>
                        </a:rPr>
                        <a:t>Trend</a:t>
                      </a:r>
                    </a:p>
                  </a:txBody>
                  <a:tcPr marL="9525" marR="9525" marT="9525" marB="0" anchor="b"/>
                </a:tc>
                <a:tc>
                  <a:txBody>
                    <a:bodyPr/>
                    <a:lstStyle/>
                    <a:p>
                      <a:pPr algn="ctr" fontAlgn="b"/>
                      <a:r>
                        <a:rPr lang="en-US" sz="2000" b="0" i="0" u="none" strike="noStrike">
                          <a:solidFill>
                            <a:srgbClr val="000000"/>
                          </a:solidFill>
                          <a:effectLst/>
                          <a:latin typeface="Calibri"/>
                        </a:rPr>
                        <a:t>Consistent growth with seasonal peaks in April-May</a:t>
                      </a:r>
                    </a:p>
                  </a:txBody>
                  <a:tcPr marL="9525" marR="9525" marT="9525" marB="0" anchor="b"/>
                </a:tc>
                <a:tc>
                  <a:txBody>
                    <a:bodyPr/>
                    <a:lstStyle/>
                    <a:p>
                      <a:pPr algn="ctr" fontAlgn="b"/>
                      <a:r>
                        <a:rPr lang="en-US" sz="2000" b="0" i="0" u="none" strike="noStrike" dirty="0">
                          <a:solidFill>
                            <a:srgbClr val="000000"/>
                          </a:solidFill>
                          <a:effectLst/>
                          <a:latin typeface="Calibri"/>
                        </a:rPr>
                        <a:t>Predictable patterns enable better </a:t>
                      </a:r>
                      <a:r>
                        <a:rPr lang="en-US" sz="2000" b="0" i="0" u="none" strike="noStrike" dirty="0" smtClean="0">
                          <a:solidFill>
                            <a:srgbClr val="000000"/>
                          </a:solidFill>
                          <a:effectLst/>
                          <a:latin typeface="Calibri"/>
                        </a:rPr>
                        <a:t>planning</a:t>
                      </a:r>
                    </a:p>
                    <a:p>
                      <a:pPr algn="ctr" fontAlgn="b"/>
                      <a:endParaRPr lang="en-US" sz="2000" b="0" i="0" u="none" strike="noStrike" dirty="0">
                        <a:solidFill>
                          <a:srgbClr val="000000"/>
                        </a:solidFill>
                        <a:effectLst/>
                        <a:latin typeface="Calibri"/>
                      </a:endParaRPr>
                    </a:p>
                  </a:txBody>
                  <a:tcPr marL="9525" marR="9525" marT="9525" marB="0" anchor="b"/>
                </a:tc>
                <a:tc>
                  <a:txBody>
                    <a:bodyPr/>
                    <a:lstStyle/>
                    <a:p>
                      <a:pPr algn="ctr" fontAlgn="b"/>
                      <a:r>
                        <a:rPr lang="en-US" sz="2000" b="0" i="0" u="none" strike="noStrike" dirty="0">
                          <a:solidFill>
                            <a:srgbClr val="000000"/>
                          </a:solidFill>
                          <a:effectLst/>
                          <a:latin typeface="Calibri"/>
                        </a:rPr>
                        <a:t>Plan inventory and marketing campaigns around seasonal trends</a:t>
                      </a:r>
                    </a:p>
                  </a:txBody>
                  <a:tcPr marL="9525" marR="9525" marT="9525" marB="0" anchor="b"/>
                </a:tc>
              </a:tr>
            </a:tbl>
          </a:graphicData>
        </a:graphic>
      </p:graphicFrame>
    </p:spTree>
    <p:extLst>
      <p:ext uri="{BB962C8B-B14F-4D97-AF65-F5344CB8AC3E}">
        <p14:creationId xmlns:p14="http://schemas.microsoft.com/office/powerpoint/2010/main" val="949039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480" y="217715"/>
            <a:ext cx="12517120" cy="2323014"/>
          </a:xfrm>
          <a:prstGeom prst="rect">
            <a:avLst/>
          </a:prstGeom>
        </p:spPr>
        <p:txBody>
          <a:bodyPr wrap="square" lIns="105988" tIns="52994" rIns="105988" bIns="52994">
            <a:spAutoFit/>
          </a:bodyPr>
          <a:lstStyle/>
          <a:p>
            <a:pPr algn="ctr"/>
            <a:r>
              <a:rPr lang="en-US" sz="3200" b="1" u="sng" dirty="0" smtClean="0">
                <a:latin typeface="Arial" pitchFamily="34" charset="0"/>
                <a:cs typeface="Arial" pitchFamily="34" charset="0"/>
              </a:rPr>
              <a:t>1) Sales </a:t>
            </a:r>
            <a:r>
              <a:rPr lang="en-US" sz="3200" b="1" u="sng" dirty="0">
                <a:latin typeface="Arial" pitchFamily="34" charset="0"/>
                <a:cs typeface="Arial" pitchFamily="34" charset="0"/>
              </a:rPr>
              <a:t>Overview:</a:t>
            </a:r>
          </a:p>
          <a:p>
            <a:r>
              <a:rPr lang="en-US" sz="2300" dirty="0">
                <a:latin typeface="Arial" pitchFamily="34" charset="0"/>
                <a:cs typeface="Arial" pitchFamily="34" charset="0"/>
              </a:rPr>
              <a:t>Understand the overall sales performance, trends, and patterns over time with using </a:t>
            </a:r>
            <a:r>
              <a:rPr lang="en-US" sz="2300" dirty="0" err="1">
                <a:latin typeface="Arial" pitchFamily="34" charset="0"/>
                <a:cs typeface="Arial" pitchFamily="34" charset="0"/>
              </a:rPr>
              <a:t>gharps</a:t>
            </a:r>
            <a:r>
              <a:rPr lang="en-US" sz="2800" dirty="0">
                <a:latin typeface="Arial" pitchFamily="34" charset="0"/>
                <a:cs typeface="Arial" pitchFamily="34" charset="0"/>
              </a:rPr>
              <a:t>.</a:t>
            </a:r>
          </a:p>
          <a:p>
            <a:endParaRPr lang="en-US" sz="2800" dirty="0">
              <a:latin typeface="Arial" pitchFamily="34" charset="0"/>
              <a:cs typeface="Arial" pitchFamily="34" charset="0"/>
            </a:endParaRPr>
          </a:p>
          <a:p>
            <a:endParaRPr lang="en-US" sz="2800" dirty="0">
              <a:latin typeface="Arial" pitchFamily="34" charset="0"/>
              <a:cs typeface="Arial" pitchFamily="34" charset="0"/>
            </a:endParaRPr>
          </a:p>
          <a:p>
            <a:endParaRPr lang="en-US" sz="2800" dirty="0">
              <a:latin typeface="Arial" pitchFamily="34" charset="0"/>
              <a:cs typeface="Arial" pitchFamily="34"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4480" y="2362200"/>
            <a:ext cx="11948160" cy="6096000"/>
          </a:xfrm>
          <a:prstGeom prst="rect">
            <a:avLst/>
          </a:prstGeom>
        </p:spPr>
      </p:pic>
      <p:sp>
        <p:nvSpPr>
          <p:cNvPr id="5" name="Title 4"/>
          <p:cNvSpPr>
            <a:spLocks noGrp="1"/>
          </p:cNvSpPr>
          <p:nvPr>
            <p:ph type="title"/>
          </p:nvPr>
        </p:nvSpPr>
        <p:spPr>
          <a:xfrm>
            <a:off x="1635760" y="1362016"/>
            <a:ext cx="9245600" cy="2066984"/>
          </a:xfrm>
        </p:spPr>
        <p:txBody>
          <a:bodyPr>
            <a:normAutofit/>
          </a:bodyPr>
          <a:lstStyle/>
          <a:p>
            <a:r>
              <a:rPr lang="en-US" sz="2800" b="1" dirty="0" smtClean="0">
                <a:cs typeface="Arial" pitchFamily="34" charset="0"/>
              </a:rPr>
              <a:t>1.1) Monthly </a:t>
            </a:r>
            <a:r>
              <a:rPr lang="en-US" sz="2800" b="1" dirty="0">
                <a:cs typeface="Arial" pitchFamily="34" charset="0"/>
              </a:rPr>
              <a:t>revenue trend:</a:t>
            </a:r>
            <a:r>
              <a:rPr lang="en-US" sz="2800" b="1" dirty="0">
                <a:latin typeface="Arial" pitchFamily="34" charset="0"/>
                <a:cs typeface="Arial" pitchFamily="34" charset="0"/>
              </a:rPr>
              <a:t> </a:t>
            </a:r>
            <a:r>
              <a:rPr lang="en-US" sz="2800" dirty="0">
                <a:latin typeface="Arial" pitchFamily="34" charset="0"/>
                <a:cs typeface="Arial" pitchFamily="34" charset="0"/>
              </a:rPr>
              <a:t/>
            </a:r>
            <a:br>
              <a:rPr lang="en-US" sz="2800" dirty="0">
                <a:latin typeface="Arial" pitchFamily="34" charset="0"/>
                <a:cs typeface="Arial" pitchFamily="34" charset="0"/>
              </a:rPr>
            </a:br>
            <a:r>
              <a:rPr lang="en-US" sz="2800" dirty="0">
                <a:latin typeface="+mn-lt"/>
              </a:rPr>
              <a:t> </a:t>
            </a:r>
          </a:p>
        </p:txBody>
      </p:sp>
      <p:cxnSp>
        <p:nvCxnSpPr>
          <p:cNvPr id="9" name="Straight Connector 8"/>
          <p:cNvCxnSpPr/>
          <p:nvPr/>
        </p:nvCxnSpPr>
        <p:spPr>
          <a:xfrm>
            <a:off x="457200" y="2416915"/>
            <a:ext cx="1194816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54490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06" y="1447800"/>
            <a:ext cx="12801600" cy="5943600"/>
          </a:xfrm>
          <a:prstGeom prst="rect">
            <a:avLst/>
          </a:prstGeom>
        </p:spPr>
      </p:pic>
      <p:cxnSp>
        <p:nvCxnSpPr>
          <p:cNvPr id="11" name="Straight Connector 10"/>
          <p:cNvCxnSpPr/>
          <p:nvPr/>
        </p:nvCxnSpPr>
        <p:spPr>
          <a:xfrm>
            <a:off x="284480" y="962129"/>
            <a:ext cx="11948160" cy="0"/>
          </a:xfrm>
          <a:prstGeom prst="line">
            <a:avLst/>
          </a:prstGeom>
        </p:spPr>
        <p:style>
          <a:lnRef idx="1">
            <a:schemeClr val="dk1"/>
          </a:lnRef>
          <a:fillRef idx="0">
            <a:schemeClr val="dk1"/>
          </a:fillRef>
          <a:effectRef idx="0">
            <a:schemeClr val="dk1"/>
          </a:effectRef>
          <a:fontRef idx="minor">
            <a:schemeClr val="tx1"/>
          </a:fontRef>
        </p:style>
      </p:cxnSp>
      <p:sp>
        <p:nvSpPr>
          <p:cNvPr id="12" name="Rectangle 11"/>
          <p:cNvSpPr/>
          <p:nvPr/>
        </p:nvSpPr>
        <p:spPr>
          <a:xfrm>
            <a:off x="-4587" y="424219"/>
            <a:ext cx="12797013" cy="537910"/>
          </a:xfrm>
          <a:prstGeom prst="rect">
            <a:avLst/>
          </a:prstGeom>
        </p:spPr>
        <p:txBody>
          <a:bodyPr wrap="square" lIns="105988" tIns="52994" rIns="105988" bIns="52994">
            <a:spAutoFit/>
          </a:bodyPr>
          <a:lstStyle/>
          <a:p>
            <a:pPr algn="ctr"/>
            <a:r>
              <a:rPr lang="en-US" sz="2800" b="1" dirty="0" smtClean="0">
                <a:latin typeface="+mj-lt"/>
                <a:cs typeface="Arial" pitchFamily="34" charset="0"/>
              </a:rPr>
              <a:t>1.2) Monthly </a:t>
            </a:r>
            <a:r>
              <a:rPr lang="en-US" sz="2800" b="1" dirty="0">
                <a:latin typeface="+mj-lt"/>
                <a:cs typeface="Arial" pitchFamily="34" charset="0"/>
              </a:rPr>
              <a:t>orders and average order value (AOV):</a:t>
            </a:r>
            <a:endParaRPr lang="en-US" dirty="0">
              <a:latin typeface="+mj-lt"/>
              <a:cs typeface="Arial" pitchFamily="34" charset="0"/>
            </a:endParaRPr>
          </a:p>
        </p:txBody>
      </p:sp>
    </p:spTree>
    <p:extLst>
      <p:ext uri="{BB962C8B-B14F-4D97-AF65-F5344CB8AC3E}">
        <p14:creationId xmlns:p14="http://schemas.microsoft.com/office/powerpoint/2010/main" val="1731067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480" y="217720"/>
            <a:ext cx="12517120" cy="968797"/>
          </a:xfrm>
          <a:prstGeom prst="rect">
            <a:avLst/>
          </a:prstGeom>
        </p:spPr>
        <p:txBody>
          <a:bodyPr wrap="square" lIns="105988" tIns="52994" rIns="105988" bIns="52994">
            <a:spAutoFit/>
          </a:bodyPr>
          <a:lstStyle/>
          <a:p>
            <a:pPr algn="ctr"/>
            <a:endParaRPr lang="en-US" sz="2800" dirty="0"/>
          </a:p>
          <a:p>
            <a:endParaRPr lang="en-US" sz="2800" dirty="0"/>
          </a:p>
        </p:txBody>
      </p:sp>
      <p:cxnSp>
        <p:nvCxnSpPr>
          <p:cNvPr id="9" name="Straight Connector 8"/>
          <p:cNvCxnSpPr/>
          <p:nvPr/>
        </p:nvCxnSpPr>
        <p:spPr>
          <a:xfrm>
            <a:off x="422133" y="725715"/>
            <a:ext cx="11948160" cy="0"/>
          </a:xfrm>
          <a:prstGeom prst="line">
            <a:avLst/>
          </a:prstGeom>
        </p:spPr>
        <p:style>
          <a:lnRef idx="1">
            <a:schemeClr val="dk1"/>
          </a:lnRef>
          <a:fillRef idx="0">
            <a:schemeClr val="dk1"/>
          </a:fillRef>
          <a:effectRef idx="0">
            <a:schemeClr val="dk1"/>
          </a:effectRef>
          <a:fontRef idx="minor">
            <a:schemeClr val="tx1"/>
          </a:fontRef>
        </p:style>
      </p:cxnSp>
      <p:sp>
        <p:nvSpPr>
          <p:cNvPr id="4" name="Title 3"/>
          <p:cNvSpPr>
            <a:spLocks noGrp="1"/>
          </p:cNvSpPr>
          <p:nvPr>
            <p:ph type="title"/>
          </p:nvPr>
        </p:nvSpPr>
        <p:spPr>
          <a:xfrm>
            <a:off x="-59648" y="201331"/>
            <a:ext cx="12801600" cy="642955"/>
          </a:xfrm>
        </p:spPr>
        <p:txBody>
          <a:bodyPr>
            <a:normAutofit/>
          </a:bodyPr>
          <a:lstStyle/>
          <a:p>
            <a:r>
              <a:rPr lang="en-US" sz="2800" b="1" dirty="0" smtClean="0">
                <a:cs typeface="Arial" pitchFamily="34" charset="0"/>
              </a:rPr>
              <a:t>1.3) Top </a:t>
            </a:r>
            <a:r>
              <a:rPr lang="en-US" sz="2800" b="1" dirty="0">
                <a:cs typeface="Arial" pitchFamily="34" charset="0"/>
              </a:rPr>
              <a:t>categories by revenue: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90600"/>
            <a:ext cx="12598343" cy="6592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5731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p:nvPr/>
        </p:nvCxnSpPr>
        <p:spPr>
          <a:xfrm>
            <a:off x="384738" y="1051239"/>
            <a:ext cx="11948160" cy="0"/>
          </a:xfrm>
          <a:prstGeom prst="line">
            <a:avLst/>
          </a:prstGeom>
        </p:spPr>
        <p:style>
          <a:lnRef idx="1">
            <a:schemeClr val="dk1"/>
          </a:lnRef>
          <a:fillRef idx="0">
            <a:schemeClr val="dk1"/>
          </a:fillRef>
          <a:effectRef idx="0">
            <a:schemeClr val="dk1"/>
          </a:effectRef>
          <a:fontRef idx="minor">
            <a:schemeClr val="tx1"/>
          </a:fontRef>
        </p:style>
      </p:cxnSp>
      <p:sp>
        <p:nvSpPr>
          <p:cNvPr id="12" name="Rectangle 11"/>
          <p:cNvSpPr/>
          <p:nvPr/>
        </p:nvSpPr>
        <p:spPr>
          <a:xfrm>
            <a:off x="-29826" y="533400"/>
            <a:ext cx="12797013" cy="537910"/>
          </a:xfrm>
          <a:prstGeom prst="rect">
            <a:avLst/>
          </a:prstGeom>
        </p:spPr>
        <p:txBody>
          <a:bodyPr wrap="square" lIns="105988" tIns="52994" rIns="105988" bIns="52994">
            <a:spAutoFit/>
          </a:bodyPr>
          <a:lstStyle/>
          <a:p>
            <a:pPr algn="ctr"/>
            <a:r>
              <a:rPr lang="en-US" sz="2800" b="1" dirty="0" smtClean="0">
                <a:latin typeface="+mj-lt"/>
                <a:cs typeface="Arial" pitchFamily="34" charset="0"/>
              </a:rPr>
              <a:t>1.4) Order </a:t>
            </a:r>
            <a:r>
              <a:rPr lang="en-US" sz="2800" b="1" dirty="0">
                <a:latin typeface="+mj-lt"/>
                <a:cs typeface="Arial" pitchFamily="34" charset="0"/>
              </a:rPr>
              <a:t>status distribution:</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738" y="1524000"/>
            <a:ext cx="12176212" cy="7257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5953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375</TotalTime>
  <Words>1241</Words>
  <Application>Microsoft Office PowerPoint</Application>
  <PresentationFormat>Custom</PresentationFormat>
  <Paragraphs>253</Paragraphs>
  <Slides>25</Slides>
  <Notes>14</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PowerPoint Presentation</vt:lpstr>
      <vt:lpstr>PowerPoint Presentation</vt:lpstr>
      <vt:lpstr>PowerPoint Presentation</vt:lpstr>
      <vt:lpstr>PowerPoint Presentation</vt:lpstr>
      <vt:lpstr>PowerPoint Presentation</vt:lpstr>
      <vt:lpstr>1.1) Monthly revenue trend:   </vt:lpstr>
      <vt:lpstr>PowerPoint Presentation</vt:lpstr>
      <vt:lpstr>1.3) Top categories by revenue:</vt:lpstr>
      <vt:lpstr>PowerPoint Presentation</vt:lpstr>
      <vt:lpstr>2) Product Analysis: Analyze the distribution of product categories, sizes, and quantities sold to identify popular products.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dc:creator>
  <cp:lastModifiedBy>h</cp:lastModifiedBy>
  <cp:revision>41</cp:revision>
  <dcterms:created xsi:type="dcterms:W3CDTF">2025-09-23T20:51:27Z</dcterms:created>
  <dcterms:modified xsi:type="dcterms:W3CDTF">2025-09-29T04:48:08Z</dcterms:modified>
</cp:coreProperties>
</file>