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1" r:id="rId1"/>
  </p:sldMasterIdLst>
  <p:notesMasterIdLst>
    <p:notesMasterId r:id="rId11"/>
  </p:notesMasterIdLst>
  <p:sldIdLst>
    <p:sldId id="423"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Raleway" pitchFamily="2" charset="0"/>
      <p:regular r:id="rId12"/>
      <p:bold r:id="rId13"/>
      <p:italic r:id="rId14"/>
      <p:boldItalic r:id="rId15"/>
    </p:embeddedFont>
    <p:embeddedFont>
      <p:font typeface="Raleway ExtraBold" pitchFamily="2" charset="0"/>
      <p:bold r:id="rId16"/>
    </p:embeddedFont>
    <p:embeddedFont>
      <p:font typeface="Trebuchet MS" panose="020B0603020202020204" pitchFamily="34" charset="0"/>
      <p:regular r:id="rId17"/>
      <p:bold r:id="rId18"/>
      <p:italic r:id="rId19"/>
      <p:boldItalic r:id="rId20"/>
    </p:embeddedFont>
    <p:embeddedFont>
      <p:font typeface="Verdana" panose="020B0604030504040204" pitchFamily="34" charset="0"/>
      <p:regular r:id="rId21"/>
      <p:bold r:id="rId22"/>
      <p:italic r:id="rId23"/>
      <p:boldItalic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669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99317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753074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a:rPr>
              <a:t>”</a:t>
            </a:r>
            <a:endParaRPr lang="en-US" sz="2160" dirty="0">
              <a:solidFill>
                <a:schemeClr val="accent1">
                  <a:lumMod val="60000"/>
                  <a:lumOff val="40000"/>
                </a:schemeClr>
              </a:solidFill>
              <a:latin typeface="Arial"/>
            </a:endParaRPr>
          </a:p>
        </p:txBody>
      </p:sp>
    </p:spTree>
    <p:extLst>
      <p:ext uri="{BB962C8B-B14F-4D97-AF65-F5344CB8AC3E}">
        <p14:creationId xmlns:p14="http://schemas.microsoft.com/office/powerpoint/2010/main" val="35590705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185816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46747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95377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351783563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926864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314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850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935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370992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517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32374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54354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2142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6518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99821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24976896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22076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095335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3818671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64937481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227097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B61BEF0D-F0BB-DE4B-95CE-6DB70DBA9567}" type="datetimeFigureOut">
              <a:rPr lang="en-US" dirty="0"/>
              <a:pPr/>
              <a:t>4/17/2025</a:t>
            </a:fld>
            <a:endParaRPr lang="en-US" dirty="0"/>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2197446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2"/>
          <p:cNvSpPr txBox="1">
            <a:spLocks/>
          </p:cNvSpPr>
          <p:nvPr/>
        </p:nvSpPr>
        <p:spPr>
          <a:xfrm>
            <a:off x="10515600" y="7810501"/>
            <a:ext cx="3291840" cy="438150"/>
          </a:xfrm>
          <a:prstGeom prst="rect">
            <a:avLst/>
          </a:prstGeom>
        </p:spPr>
        <p:txBody>
          <a:bodyPr vert="horz" lIns="109728" tIns="54864" rIns="109728" bIns="5486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440"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11408229" y="7127856"/>
            <a:ext cx="1550126" cy="1389127"/>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1097280">
              <a:defRPr/>
            </a:pPr>
            <a:endParaRPr lang="en-ID" sz="2160" kern="0">
              <a:solidFill>
                <a:srgbClr val="FFFFFF"/>
              </a:solidFill>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extLst>
              <p:ext uri="{D42A27DB-BD31-4B8C-83A1-F6EECF244321}">
                <p14:modId xmlns:p14="http://schemas.microsoft.com/office/powerpoint/2010/main" val="1810087204"/>
              </p:ext>
            </p:extLst>
          </p:nvPr>
        </p:nvGraphicFramePr>
        <p:xfrm>
          <a:off x="293120" y="4251326"/>
          <a:ext cx="3963988" cy="3778250"/>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293120" y="4251326"/>
                        <a:ext cx="3963988" cy="3778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8454525" y="-77952"/>
            <a:ext cx="6175874" cy="7022928"/>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algn="ctr" defTabSz="1097280">
              <a:defRPr/>
            </a:pPr>
            <a:endParaRPr lang="en-ID" sz="2160" kern="0">
              <a:solidFill>
                <a:srgbClr val="FFFFFF"/>
              </a:solidFill>
              <a:latin typeface="Calibri" panose="020F0502020204030204"/>
            </a:endParaRPr>
          </a:p>
        </p:txBody>
      </p:sp>
      <p:sp>
        <p:nvSpPr>
          <p:cNvPr id="45" name="Rectangle 44"/>
          <p:cNvSpPr/>
          <p:nvPr/>
        </p:nvSpPr>
        <p:spPr>
          <a:xfrm>
            <a:off x="4159976" y="4801762"/>
            <a:ext cx="8195310" cy="609398"/>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0" dirty="0"/>
              <a:t>d</a:t>
            </a:r>
          </a:p>
        </p:txBody>
      </p:sp>
      <p:pic>
        <p:nvPicPr>
          <p:cNvPr id="30" name="Picture 29"/>
          <p:cNvPicPr>
            <a:picLocks noChangeAspect="1"/>
          </p:cNvPicPr>
          <p:nvPr/>
        </p:nvPicPr>
        <p:blipFill>
          <a:blip r:embed="rId4"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14525" y="29401"/>
            <a:ext cx="4631704" cy="1845905"/>
          </a:xfrm>
          <a:prstGeom prst="rect">
            <a:avLst/>
          </a:prstGeom>
        </p:spPr>
      </p:pic>
      <p:sp>
        <p:nvSpPr>
          <p:cNvPr id="43" name="Right Triangle 42"/>
          <p:cNvSpPr/>
          <p:nvPr/>
        </p:nvSpPr>
        <p:spPr>
          <a:xfrm rot="10800000" flipV="1">
            <a:off x="11795757" y="6400800"/>
            <a:ext cx="2839948" cy="192024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60"/>
          </a:p>
        </p:txBody>
      </p:sp>
      <p:sp>
        <p:nvSpPr>
          <p:cNvPr id="36" name="TextBox 35"/>
          <p:cNvSpPr txBox="1">
            <a:spLocks noChangeArrowheads="1"/>
          </p:cNvSpPr>
          <p:nvPr/>
        </p:nvSpPr>
        <p:spPr bwMode="auto">
          <a:xfrm>
            <a:off x="8257631" y="7223472"/>
            <a:ext cx="5914330"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endParaRPr lang="en-US" sz="1440" b="1" dirty="0">
              <a:solidFill>
                <a:prstClr val="black"/>
              </a:solidFill>
              <a:latin typeface="Casper" panose="02000506000000020004" pitchFamily="2" charset="0"/>
            </a:endParaRPr>
          </a:p>
          <a:p>
            <a:pPr eaLnBrk="1" hangingPunct="1"/>
            <a:endParaRPr lang="en-US" sz="1920" b="1" dirty="0">
              <a:latin typeface="Casper" panose="02000506000000020004" pitchFamily="2" charset="0"/>
            </a:endParaRPr>
          </a:p>
        </p:txBody>
      </p:sp>
      <p:sp>
        <p:nvSpPr>
          <p:cNvPr id="2" name="TextBox 1"/>
          <p:cNvSpPr txBox="1"/>
          <p:nvPr/>
        </p:nvSpPr>
        <p:spPr>
          <a:xfrm>
            <a:off x="4646229" y="7555871"/>
            <a:ext cx="2196942" cy="424732"/>
          </a:xfrm>
          <a:prstGeom prst="rect">
            <a:avLst/>
          </a:prstGeom>
          <a:noFill/>
        </p:spPr>
        <p:txBody>
          <a:bodyPr wrap="square" rtlCol="0">
            <a:spAutoFit/>
          </a:bodyPr>
          <a:lstStyle/>
          <a:p>
            <a:r>
              <a:rPr lang="en-US" sz="2160" dirty="0"/>
              <a:t> </a:t>
            </a:r>
          </a:p>
        </p:txBody>
      </p:sp>
      <p:sp>
        <p:nvSpPr>
          <p:cNvPr id="16" name="TextBox 15"/>
          <p:cNvSpPr txBox="1">
            <a:spLocks noChangeArrowheads="1"/>
          </p:cNvSpPr>
          <p:nvPr/>
        </p:nvSpPr>
        <p:spPr bwMode="auto">
          <a:xfrm>
            <a:off x="804672" y="1609227"/>
            <a:ext cx="11356848"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rtl="0">
              <a:buNone/>
            </a:pPr>
            <a:r>
              <a:rPr lang="en-US" sz="6600" b="1" dirty="0">
                <a:solidFill>
                  <a:srgbClr val="000000"/>
                </a:solidFill>
                <a:latin typeface="Raleway" pitchFamily="2" charset="0"/>
              </a:rPr>
              <a:t>ASSISSMENT</a:t>
            </a:r>
            <a:r>
              <a:rPr lang="en-US" sz="6600" b="1" i="0" u="none" strike="noStrike" dirty="0">
                <a:solidFill>
                  <a:srgbClr val="000000"/>
                </a:solidFill>
                <a:effectLst/>
                <a:latin typeface="Raleway" pitchFamily="2" charset="0"/>
              </a:rPr>
              <a:t> FILE</a:t>
            </a:r>
            <a:endParaRPr lang="en-US" sz="6600" b="0" dirty="0">
              <a:effectLst/>
            </a:endParaRPr>
          </a:p>
          <a:p>
            <a:pPr algn="ctr" rtl="0">
              <a:spcBef>
                <a:spcPts val="3080"/>
              </a:spcBef>
              <a:buNone/>
            </a:pPr>
            <a:r>
              <a:rPr lang="en-US" sz="3200" b="1" i="0" u="none" strike="noStrike" dirty="0">
                <a:solidFill>
                  <a:srgbClr val="000000"/>
                </a:solidFill>
                <a:effectLst/>
                <a:latin typeface="Raleway" pitchFamily="2" charset="0"/>
              </a:rPr>
              <a:t>Subject Name :- Communication Skills</a:t>
            </a:r>
            <a:endParaRPr lang="en-US" sz="3200" b="0" dirty="0">
              <a:effectLst/>
            </a:endParaRPr>
          </a:p>
          <a:p>
            <a:pPr algn="ctr" rtl="0">
              <a:spcBef>
                <a:spcPts val="1120"/>
              </a:spcBef>
              <a:buNone/>
            </a:pPr>
            <a:r>
              <a:rPr lang="en-US" sz="3200" b="1" i="0" u="none" strike="noStrike" dirty="0">
                <a:solidFill>
                  <a:srgbClr val="000000"/>
                </a:solidFill>
                <a:effectLst/>
                <a:latin typeface="Raleway" pitchFamily="2" charset="0"/>
              </a:rPr>
              <a:t>Subject Code :- 24PCH-105</a:t>
            </a:r>
            <a:endParaRPr lang="en-US" sz="3200" b="0" dirty="0">
              <a:effectLst/>
            </a:endParaRPr>
          </a:p>
          <a:p>
            <a:pPr>
              <a:buNone/>
            </a:pPr>
            <a:br>
              <a:rPr lang="en-US" sz="2400" dirty="0"/>
            </a:br>
            <a:endParaRPr lang="en-US" sz="2400" dirty="0">
              <a:latin typeface="Raleway ExtraBold" pitchFamily="34" charset="-52"/>
            </a:endParaRPr>
          </a:p>
        </p:txBody>
      </p:sp>
      <p:sp>
        <p:nvSpPr>
          <p:cNvPr id="4" name="TextBox 3">
            <a:extLst>
              <a:ext uri="{FF2B5EF4-FFF2-40B4-BE49-F238E27FC236}">
                <a16:creationId xmlns:a16="http://schemas.microsoft.com/office/drawing/2014/main" id="{48D613AD-9926-18EC-F120-8A3F44E083F3}"/>
              </a:ext>
            </a:extLst>
          </p:cNvPr>
          <p:cNvSpPr txBox="1"/>
          <p:nvPr/>
        </p:nvSpPr>
        <p:spPr>
          <a:xfrm>
            <a:off x="4148375" y="4682150"/>
            <a:ext cx="5965831" cy="2239074"/>
          </a:xfrm>
          <a:prstGeom prst="rect">
            <a:avLst/>
          </a:prstGeom>
          <a:noFill/>
        </p:spPr>
        <p:txBody>
          <a:bodyPr wrap="square" rtlCol="0">
            <a:spAutoFit/>
          </a:bodyPr>
          <a:lstStyle/>
          <a:p>
            <a:pPr rtl="0" fontAlgn="base">
              <a:spcBef>
                <a:spcPts val="300"/>
              </a:spcBef>
              <a:buFont typeface="Arial" panose="020B0604020202020204" pitchFamily="34" charset="0"/>
              <a:buChar char="•"/>
            </a:pPr>
            <a:r>
              <a:rPr lang="en-US" sz="2400" b="0" i="0" u="none" strike="noStrike" dirty="0">
                <a:solidFill>
                  <a:schemeClr val="tx1">
                    <a:lumMod val="95000"/>
                    <a:lumOff val="5000"/>
                  </a:schemeClr>
                </a:solidFill>
                <a:effectLst/>
                <a:latin typeface="Verdana" panose="020B0604030504040204" pitchFamily="34" charset="0"/>
              </a:rPr>
              <a:t>Submitted By:- Harsh Sharma</a:t>
            </a:r>
            <a:endParaRPr lang="en-US" sz="2400" b="0" i="0" u="none" strike="noStrike" dirty="0">
              <a:solidFill>
                <a:schemeClr val="tx1">
                  <a:lumMod val="95000"/>
                  <a:lumOff val="5000"/>
                </a:schemeClr>
              </a:solidFill>
              <a:effectLst/>
              <a:latin typeface="Noto Sans Symbols"/>
            </a:endParaRPr>
          </a:p>
          <a:p>
            <a:pPr rtl="0" fontAlgn="base">
              <a:spcBef>
                <a:spcPts val="300"/>
              </a:spcBef>
              <a:buFont typeface="Arial" panose="020B0604020202020204" pitchFamily="34" charset="0"/>
              <a:buChar char="•"/>
            </a:pPr>
            <a:r>
              <a:rPr lang="en-US" sz="2400" b="0" i="0" u="none" strike="noStrike" dirty="0">
                <a:solidFill>
                  <a:schemeClr val="tx1">
                    <a:lumMod val="95000"/>
                    <a:lumOff val="5000"/>
                  </a:schemeClr>
                </a:solidFill>
                <a:effectLst/>
                <a:latin typeface="Verdana" panose="020B0604030504040204" pitchFamily="34" charset="0"/>
              </a:rPr>
              <a:t>UID:- 24BCA10051</a:t>
            </a:r>
            <a:endParaRPr lang="en-US" sz="2400" b="0" i="0" u="none" strike="noStrike" dirty="0">
              <a:solidFill>
                <a:schemeClr val="tx1">
                  <a:lumMod val="95000"/>
                  <a:lumOff val="5000"/>
                </a:schemeClr>
              </a:solidFill>
              <a:effectLst/>
              <a:latin typeface="Noto Sans Symbols"/>
            </a:endParaRPr>
          </a:p>
          <a:p>
            <a:pPr rtl="0" fontAlgn="base">
              <a:spcBef>
                <a:spcPts val="300"/>
              </a:spcBef>
              <a:buFont typeface="Arial" panose="020B0604020202020204" pitchFamily="34" charset="0"/>
              <a:buChar char="•"/>
            </a:pPr>
            <a:r>
              <a:rPr lang="en-US" sz="2400" b="0" i="0" u="none" strike="noStrike" dirty="0">
                <a:solidFill>
                  <a:schemeClr val="tx1">
                    <a:lumMod val="95000"/>
                    <a:lumOff val="5000"/>
                  </a:schemeClr>
                </a:solidFill>
                <a:effectLst/>
                <a:latin typeface="Verdana" panose="020B0604030504040204" pitchFamily="34" charset="0"/>
              </a:rPr>
              <a:t>Section:- 24BCA01 (B)</a:t>
            </a:r>
            <a:endParaRPr lang="en-US" sz="2400" b="0" i="0" u="none" strike="noStrike" dirty="0">
              <a:solidFill>
                <a:schemeClr val="tx1">
                  <a:lumMod val="95000"/>
                  <a:lumOff val="5000"/>
                </a:schemeClr>
              </a:solidFill>
              <a:effectLst/>
              <a:latin typeface="Noto Sans Symbols"/>
            </a:endParaRPr>
          </a:p>
          <a:p>
            <a:pPr rtl="0" fontAlgn="base">
              <a:spcBef>
                <a:spcPts val="300"/>
              </a:spcBef>
              <a:buFont typeface="Arial" panose="020B0604020202020204" pitchFamily="34" charset="0"/>
              <a:buChar char="•"/>
            </a:pPr>
            <a:r>
              <a:rPr lang="en-US" sz="2400" b="0" i="0" u="none" strike="noStrike" dirty="0">
                <a:solidFill>
                  <a:schemeClr val="tx1">
                    <a:lumMod val="95000"/>
                    <a:lumOff val="5000"/>
                  </a:schemeClr>
                </a:solidFill>
                <a:effectLst/>
                <a:latin typeface="Verdana" panose="020B0604030504040204" pitchFamily="34" charset="0"/>
              </a:rPr>
              <a:t>Submitted To:- Miss Manpreet Kaur  </a:t>
            </a:r>
            <a:endParaRPr lang="en-US" sz="2400" b="0" i="0" u="none" strike="noStrike" dirty="0">
              <a:solidFill>
                <a:schemeClr val="tx1">
                  <a:lumMod val="95000"/>
                  <a:lumOff val="5000"/>
                </a:schemeClr>
              </a:solidFill>
              <a:effectLst/>
              <a:latin typeface="Noto Sans Symbols"/>
            </a:endParaRPr>
          </a:p>
          <a:p>
            <a:pPr>
              <a:buNone/>
            </a:pPr>
            <a:br>
              <a:rPr lang="en-US" b="0" dirty="0">
                <a:effectLst/>
              </a:rPr>
            </a:br>
            <a:endParaRPr lang="en-IN" dirty="0"/>
          </a:p>
        </p:txBody>
      </p:sp>
    </p:spTree>
    <p:extLst>
      <p:ext uri="{BB962C8B-B14F-4D97-AF65-F5344CB8AC3E}">
        <p14:creationId xmlns:p14="http://schemas.microsoft.com/office/powerpoint/2010/main" val="456502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27582EE-F6E6-8E65-6D19-84914629AEEF}"/>
              </a:ext>
            </a:extLst>
          </p:cNvPr>
          <p:cNvSpPr txBox="1"/>
          <p:nvPr/>
        </p:nvSpPr>
        <p:spPr>
          <a:xfrm>
            <a:off x="192359" y="0"/>
            <a:ext cx="10970012" cy="923330"/>
          </a:xfrm>
          <a:prstGeom prst="rect">
            <a:avLst/>
          </a:prstGeom>
          <a:noFill/>
        </p:spPr>
        <p:txBody>
          <a:bodyPr wrap="square">
            <a:spAutoFit/>
          </a:bodyPr>
          <a:lstStyle/>
          <a:p>
            <a:r>
              <a:rPr lang="en-IN" sz="5400" dirty="0"/>
              <a:t>The Value of Internships in College</a:t>
            </a:r>
          </a:p>
        </p:txBody>
      </p:sp>
      <p:sp>
        <p:nvSpPr>
          <p:cNvPr id="9" name="TextBox 8">
            <a:extLst>
              <a:ext uri="{FF2B5EF4-FFF2-40B4-BE49-F238E27FC236}">
                <a16:creationId xmlns:a16="http://schemas.microsoft.com/office/drawing/2014/main" id="{DB73EF54-A835-0466-5F1D-C0440EDE2DE4}"/>
              </a:ext>
            </a:extLst>
          </p:cNvPr>
          <p:cNvSpPr txBox="1"/>
          <p:nvPr/>
        </p:nvSpPr>
        <p:spPr>
          <a:xfrm>
            <a:off x="337324" y="1105511"/>
            <a:ext cx="8204509" cy="7017306"/>
          </a:xfrm>
          <a:prstGeom prst="rect">
            <a:avLst/>
          </a:prstGeom>
          <a:noFill/>
        </p:spPr>
        <p:txBody>
          <a:bodyPr wrap="square">
            <a:spAutoFit/>
          </a:bodyPr>
          <a:lstStyle/>
          <a:p>
            <a:r>
              <a:rPr lang="en-IN" sz="2400" dirty="0"/>
              <a:t>In today's competitive job market, simply having a degree is no longer enough to guarantee success. While a college education provides a solid foundation, employers increasingly seek candidates who possess practical experience and a clear understanding of how to apply classroom knowledge in real-world situations. This is where internships come into play. They are one of the most valuable experiences college students can participate in to bridge the gap between academic learning and professional success.</a:t>
            </a:r>
          </a:p>
          <a:p>
            <a:endParaRPr lang="en-IN" sz="2400" dirty="0"/>
          </a:p>
          <a:p>
            <a:r>
              <a:rPr lang="en-IN" sz="2400" dirty="0"/>
              <a:t>Internships provide students with opportunities to gain hands-on experience in their field of study, develop a range of professional skills, and build connections that will serve them well long after graduation. But beyond just offering a way to beef up a resume, internships can provide many additional benefits that can significantly shape a student’s career trajectory.</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2CF5FDA-4F9E-2B1C-328E-7202CFA5D16F}"/>
              </a:ext>
            </a:extLst>
          </p:cNvPr>
          <p:cNvSpPr txBox="1"/>
          <p:nvPr/>
        </p:nvSpPr>
        <p:spPr>
          <a:xfrm>
            <a:off x="337324" y="290812"/>
            <a:ext cx="11583330" cy="7571303"/>
          </a:xfrm>
          <a:prstGeom prst="rect">
            <a:avLst/>
          </a:prstGeom>
          <a:noFill/>
        </p:spPr>
        <p:txBody>
          <a:bodyPr wrap="square">
            <a:spAutoFit/>
          </a:bodyPr>
          <a:lstStyle/>
          <a:p>
            <a:pPr marL="742950" indent="-742950">
              <a:buAutoNum type="arabicPeriod"/>
            </a:pPr>
            <a:r>
              <a:rPr lang="en-IN" sz="4000" b="1" dirty="0"/>
              <a:t>Practical Experience and Skill Development</a:t>
            </a:r>
          </a:p>
          <a:p>
            <a:pPr marL="742950" indent="-742950">
              <a:buAutoNum type="arabicPeriod"/>
            </a:pPr>
            <a:endParaRPr lang="en-IN" sz="2800" dirty="0"/>
          </a:p>
          <a:p>
            <a:r>
              <a:rPr lang="en-IN" sz="4000" dirty="0"/>
              <a:t>One of the most immediate benefits of an internship is the chance to apply classroom theories to real-world scenarios. In fields such as engineering, business, marketing, healthcare, or communications, students often learn a lot of theoretical knowledge but lack practical experience. Internships provide a unique opportunity to practice what they’ve learned, helping them better understand how concepts work outside of textbooks.</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8A555163-01ED-994F-D077-9F2B3E7C53D2}"/>
              </a:ext>
            </a:extLst>
          </p:cNvPr>
          <p:cNvSpPr txBox="1"/>
          <p:nvPr/>
        </p:nvSpPr>
        <p:spPr>
          <a:xfrm>
            <a:off x="1" y="0"/>
            <a:ext cx="13671394" cy="6955750"/>
          </a:xfrm>
          <a:prstGeom prst="rect">
            <a:avLst/>
          </a:prstGeom>
          <a:noFill/>
        </p:spPr>
        <p:txBody>
          <a:bodyPr wrap="square">
            <a:spAutoFit/>
          </a:bodyPr>
          <a:lstStyle/>
          <a:p>
            <a:r>
              <a:rPr lang="en-IN" sz="4800" b="1" dirty="0"/>
              <a:t>2. Networking and Professional Connections</a:t>
            </a:r>
          </a:p>
          <a:p>
            <a:endParaRPr lang="en-IN" sz="2800" b="1" dirty="0"/>
          </a:p>
          <a:p>
            <a:r>
              <a:rPr lang="en-IN" sz="3200" dirty="0"/>
              <a:t>Networking is another major advantage of participating in an internship. Interns work alongside professionals, often including supervisors, managers, and senior leaders in the organization. This provides a golden opportunity to build valuable connections that could later turn into job offers, mentorships, or advice on career progression.</a:t>
            </a:r>
          </a:p>
          <a:p>
            <a:endParaRPr lang="en-IN" sz="3200" dirty="0"/>
          </a:p>
          <a:p>
            <a:r>
              <a:rPr lang="en-IN" sz="3200" dirty="0"/>
              <a:t>During an internship, students can develop professional relationships with industry experts, which may serve as a bridge to future career opportunities. Additionally, many internships offer opportunities for students to attend networking events, career fairs, or even team-building activities, all of which can expand their professional circles.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A8F34D7-D4CD-4E82-0555-505F1CE33884}"/>
              </a:ext>
            </a:extLst>
          </p:cNvPr>
          <p:cNvSpPr txBox="1"/>
          <p:nvPr/>
        </p:nvSpPr>
        <p:spPr>
          <a:xfrm>
            <a:off x="1" y="144482"/>
            <a:ext cx="11039706" cy="7509748"/>
          </a:xfrm>
          <a:prstGeom prst="rect">
            <a:avLst/>
          </a:prstGeom>
          <a:noFill/>
        </p:spPr>
        <p:txBody>
          <a:bodyPr wrap="square">
            <a:spAutoFit/>
          </a:bodyPr>
          <a:lstStyle/>
          <a:p>
            <a:r>
              <a:rPr lang="en-IN" sz="5400" b="1" dirty="0"/>
              <a:t>3. Clarifying Career Goals</a:t>
            </a:r>
          </a:p>
          <a:p>
            <a:endParaRPr lang="en-IN" sz="3200" b="1" dirty="0"/>
          </a:p>
          <a:p>
            <a:r>
              <a:rPr lang="en-IN" sz="3600" dirty="0"/>
              <a:t>Internships provide students with the chance to explore different career paths and industries, helping them make more informed decisions about their future. Many students enter college with a general idea of their career goals but are uncertain about the specific direction they want to take. An internship can shed light on the realities of a particular profession, allowing students to understand the day-to-day tasks involved and assess whether it aligns with their interests and aspirations</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748FE8-E206-4658-3E96-65DA726319D3}"/>
              </a:ext>
            </a:extLst>
          </p:cNvPr>
          <p:cNvSpPr txBox="1"/>
          <p:nvPr/>
        </p:nvSpPr>
        <p:spPr>
          <a:xfrm>
            <a:off x="0" y="284345"/>
            <a:ext cx="11151219" cy="6340197"/>
          </a:xfrm>
          <a:prstGeom prst="rect">
            <a:avLst/>
          </a:prstGeom>
          <a:noFill/>
        </p:spPr>
        <p:txBody>
          <a:bodyPr wrap="square">
            <a:spAutoFit/>
          </a:bodyPr>
          <a:lstStyle/>
          <a:p>
            <a:r>
              <a:rPr lang="en-IN" sz="5400" b="1" dirty="0"/>
              <a:t>4. Improving Job Readiness</a:t>
            </a:r>
          </a:p>
          <a:p>
            <a:endParaRPr lang="en-IN" sz="2800" b="1" dirty="0"/>
          </a:p>
          <a:p>
            <a:r>
              <a:rPr lang="en-IN" sz="3600" dirty="0"/>
              <a:t>Internships help students develop essential soft skills that are critical for success in any job. These include communication, teamwork, time management, problem-solving, and adaptability. These skills are difficult to teach in a classroom but are vital in the workplace. Through internships, students learn how to work with colleagues from diverse backgrounds, manage multiple tasks simultaneously, and navigate the challenges of a professional environment.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D88053-31F0-4295-1898-FC39A78C50B6}"/>
              </a:ext>
            </a:extLst>
          </p:cNvPr>
          <p:cNvSpPr txBox="1"/>
          <p:nvPr/>
        </p:nvSpPr>
        <p:spPr>
          <a:xfrm>
            <a:off x="1" y="111028"/>
            <a:ext cx="13191892" cy="7048083"/>
          </a:xfrm>
          <a:prstGeom prst="rect">
            <a:avLst/>
          </a:prstGeom>
          <a:noFill/>
        </p:spPr>
        <p:txBody>
          <a:bodyPr wrap="square">
            <a:spAutoFit/>
          </a:bodyPr>
          <a:lstStyle/>
          <a:p>
            <a:r>
              <a:rPr lang="en-IN" sz="5400" b="1" dirty="0"/>
              <a:t>5. Boosting Resumes and Marketability</a:t>
            </a:r>
          </a:p>
          <a:p>
            <a:endParaRPr lang="en-IN" sz="2000" b="1" dirty="0"/>
          </a:p>
          <a:p>
            <a:r>
              <a:rPr lang="en-IN" sz="4000" dirty="0"/>
              <a:t>Having an internship experience on a resume can significantly enhance a student’s marketability to potential employers. It demonstrates initiative, commitment, and a willingness to learn, all of which are highly valued by employers. Internship experience can also help students stand out in a crowded job market. Recruiters are more likely to prioritize candidates who have practical experience over those who have solely academic qualifications.</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73FA77D-5D29-483C-5677-5F33D9EF610D}"/>
              </a:ext>
            </a:extLst>
          </p:cNvPr>
          <p:cNvSpPr txBox="1"/>
          <p:nvPr/>
        </p:nvSpPr>
        <p:spPr>
          <a:xfrm>
            <a:off x="-5575" y="0"/>
            <a:ext cx="11881623" cy="8002191"/>
          </a:xfrm>
          <a:prstGeom prst="rect">
            <a:avLst/>
          </a:prstGeom>
          <a:noFill/>
        </p:spPr>
        <p:txBody>
          <a:bodyPr wrap="square">
            <a:spAutoFit/>
          </a:bodyPr>
          <a:lstStyle/>
          <a:p>
            <a:r>
              <a:rPr lang="en-IN" sz="5400" b="1" dirty="0"/>
              <a:t>6. Improved Earning Potential</a:t>
            </a:r>
          </a:p>
          <a:p>
            <a:endParaRPr lang="en-IN" sz="2000" b="1" dirty="0"/>
          </a:p>
          <a:p>
            <a:r>
              <a:rPr lang="en-IN" sz="4000" dirty="0"/>
              <a:t>Students who complete internships during their college years tend to have higher earning potential after graduation. According to a report by the National Association of Colleges and Employers (NACE), students with internship experience are more likely to receive job offers and higher starting salaries compared to those without such experience. Employers recognize the value of hands-on experience and are willing to reward candidates who have demonstrated their skills and abilities in a professional setting.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F60092-6147-78DB-4001-C9D86DA9142A}"/>
              </a:ext>
            </a:extLst>
          </p:cNvPr>
          <p:cNvSpPr txBox="1"/>
          <p:nvPr/>
        </p:nvSpPr>
        <p:spPr>
          <a:xfrm>
            <a:off x="1" y="-314257"/>
            <a:ext cx="11842594" cy="8710077"/>
          </a:xfrm>
          <a:prstGeom prst="rect">
            <a:avLst/>
          </a:prstGeom>
          <a:noFill/>
        </p:spPr>
        <p:txBody>
          <a:bodyPr wrap="square">
            <a:spAutoFit/>
          </a:bodyPr>
          <a:lstStyle/>
          <a:p>
            <a:endParaRPr lang="en-IN" dirty="0"/>
          </a:p>
          <a:p>
            <a:r>
              <a:rPr lang="en-IN" sz="5400" b="1" dirty="0"/>
              <a:t>Conclusion</a:t>
            </a:r>
          </a:p>
          <a:p>
            <a:endParaRPr lang="en-IN" sz="2000" b="1" dirty="0"/>
          </a:p>
          <a:p>
            <a:r>
              <a:rPr lang="en-IN" sz="3600" dirty="0"/>
              <a:t>Internships are an integral part of the college experience, offering benefits that extend far beyond the classroom. They provide practical experience, build professional networks, clarify career goals, improve job readiness, boost resumes, and increase earning potential. By taking advantage of internship opportunities, college students can ensure that they are well-prepared for the workforce and set themselves up for long-term career success. In the modern job market, internships are more than just a stepping stone; they are a crucial element of a student’s career development, offering opportunities that can shape their future in profound ways.</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42</TotalTime>
  <Words>814</Words>
  <Application>Microsoft Office PowerPoint</Application>
  <PresentationFormat>Custom</PresentationFormat>
  <Paragraphs>47</Paragraphs>
  <Slides>9</Slides>
  <Notes>8</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20" baseType="lpstr">
      <vt:lpstr>Casper</vt:lpstr>
      <vt:lpstr>Trebuchet MS</vt:lpstr>
      <vt:lpstr>Wingdings 3</vt:lpstr>
      <vt:lpstr>Raleway</vt:lpstr>
      <vt:lpstr>Raleway ExtraBold</vt:lpstr>
      <vt:lpstr>Noto Sans Symbols</vt:lpstr>
      <vt:lpstr>Arial</vt:lpstr>
      <vt:lpstr>Calibri</vt:lpstr>
      <vt:lpstr>Verdana</vt:lpstr>
      <vt:lpstr>Facet</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harshsharma16102003@outlook.com</cp:lastModifiedBy>
  <cp:revision>5</cp:revision>
  <dcterms:created xsi:type="dcterms:W3CDTF">2025-04-02T19:11:30Z</dcterms:created>
  <dcterms:modified xsi:type="dcterms:W3CDTF">2025-04-16T22:37:27Z</dcterms:modified>
</cp:coreProperties>
</file>