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edium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F076A2-724C-4BA4-BF10-69B636C6F2EE}">
  <a:tblStyle styleId="{6AF076A2-724C-4BA4-BF10-69B636C6F2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edium-bold.fntdata"/><Relationship Id="rId12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edium-boldItalic.fntdata"/><Relationship Id="rId14" Type="http://schemas.openxmlformats.org/officeDocument/2006/relationships/font" Target="fonts/Roboto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98557324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98557324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98557324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98557324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98557324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98557324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98557324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98557324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2568000" cy="5143500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 title="ola-cabs-logo-598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75" y="-329375"/>
            <a:ext cx="2250749" cy="16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0" y="1092175"/>
            <a:ext cx="2568000" cy="686400"/>
          </a:xfrm>
          <a:prstGeom prst="rect">
            <a:avLst/>
          </a:prstGeom>
          <a:solidFill>
            <a:srgbClr val="D6D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 title="char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50" y="1173413"/>
            <a:ext cx="523924" cy="5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45325" y="119547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Overall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0" y="17785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0" y="24649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0" y="31513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0" y="38377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 title="ca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450" y="1857050"/>
            <a:ext cx="501900" cy="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745325" y="183022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Vehicle Type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5" name="Google Shape;65;p13" title="rupe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450" y="2550875"/>
            <a:ext cx="501900" cy="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745325" y="255722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Revenue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7" name="Google Shape;67;p13" title="car (1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375" y="3232625"/>
            <a:ext cx="501900" cy="50187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745325" y="324362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Cancellation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9" name="Google Shape;69;p13" title="rating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375" y="3914350"/>
            <a:ext cx="501900" cy="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745325" y="3959550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Ratings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0" y="0"/>
            <a:ext cx="2568000" cy="5143500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 title="ola-cabs-logo-598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75" y="-329375"/>
            <a:ext cx="2250749" cy="16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>
            <a:off x="0" y="10921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4" title="char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50" y="1173413"/>
            <a:ext cx="523924" cy="5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745325" y="119547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Overall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0" y="1778575"/>
            <a:ext cx="2568000" cy="686400"/>
          </a:xfrm>
          <a:prstGeom prst="rect">
            <a:avLst/>
          </a:prstGeom>
          <a:solidFill>
            <a:srgbClr val="D6D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0" y="24649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0" y="31513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0" y="38377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4" title="ca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450" y="1857050"/>
            <a:ext cx="501900" cy="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745325" y="183022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Vehicle Type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6" name="Google Shape;86;p14" title="rupe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450" y="2550875"/>
            <a:ext cx="501900" cy="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745325" y="255722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Revenue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8" name="Google Shape;88;p14" title="car (1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375" y="3232625"/>
            <a:ext cx="501900" cy="5018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/>
        </p:nvSpPr>
        <p:spPr>
          <a:xfrm>
            <a:off x="745325" y="324362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Cancellation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0" name="Google Shape;90;p14" title="rating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375" y="3914350"/>
            <a:ext cx="501900" cy="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745325" y="3959550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Ratings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aphicFrame>
        <p:nvGraphicFramePr>
          <p:cNvPr id="92" name="Google Shape;92;p14"/>
          <p:cNvGraphicFramePr/>
          <p:nvPr/>
        </p:nvGraphicFramePr>
        <p:xfrm>
          <a:off x="2908000" y="3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{6AF076A2-724C-4BA4-BF10-69B636C6F2EE}</a:tableStyleId>
              </a:tblPr>
              <a:tblGrid>
                <a:gridCol w="1170350"/>
                <a:gridCol w="1170350"/>
                <a:gridCol w="1170350"/>
                <a:gridCol w="1170350"/>
                <a:gridCol w="1170350"/>
              </a:tblGrid>
              <a:tr h="65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Vehicle Type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Total Booking Value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Success Booking Value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Avg. Distance Travelled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Total Distance Travelled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Prime Sedan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Prime SUV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Prime Plus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Mini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Auto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Bike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2568000" cy="5143500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5" title="ola-cabs-logo-598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75" y="-329375"/>
            <a:ext cx="2250749" cy="16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0" y="10921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 title="char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50" y="1173413"/>
            <a:ext cx="523924" cy="5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745325" y="119547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Overall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0" y="17785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0" y="2464975"/>
            <a:ext cx="2568000" cy="686400"/>
          </a:xfrm>
          <a:prstGeom prst="rect">
            <a:avLst/>
          </a:prstGeom>
          <a:solidFill>
            <a:srgbClr val="D6D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0" y="31513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0" y="38377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5" title="ca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450" y="1857050"/>
            <a:ext cx="501900" cy="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745325" y="183022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Vehicle Type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8" name="Google Shape;108;p15" title="rupe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450" y="2550875"/>
            <a:ext cx="501900" cy="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745325" y="255722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Revenue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0" name="Google Shape;110;p15" title="car (1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375" y="3232625"/>
            <a:ext cx="501900" cy="50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745325" y="324362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Cancellation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2" name="Google Shape;112;p15" title="rating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375" y="3914350"/>
            <a:ext cx="501900" cy="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745325" y="3959550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Ratings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0" y="0"/>
            <a:ext cx="2568000" cy="5143500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6" title="ola-cabs-logo-598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75" y="-329375"/>
            <a:ext cx="2250749" cy="16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/>
          <p:nvPr/>
        </p:nvSpPr>
        <p:spPr>
          <a:xfrm>
            <a:off x="0" y="10921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6" title="char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50" y="1173413"/>
            <a:ext cx="523924" cy="5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745325" y="119547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Overall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0" y="17785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0" y="24649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0" y="3151375"/>
            <a:ext cx="2568000" cy="686400"/>
          </a:xfrm>
          <a:prstGeom prst="rect">
            <a:avLst/>
          </a:prstGeom>
          <a:solidFill>
            <a:srgbClr val="D6D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0" y="38377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6" title="ca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450" y="1857050"/>
            <a:ext cx="501900" cy="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745325" y="183022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Vehicle Type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29" name="Google Shape;129;p16" title="rupe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450" y="2550875"/>
            <a:ext cx="501900" cy="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745325" y="255722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Revenue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1" name="Google Shape;131;p16" title="car (1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375" y="3232625"/>
            <a:ext cx="501900" cy="50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745325" y="324362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Cancellation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3" name="Google Shape;133;p16" title="rating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375" y="3914350"/>
            <a:ext cx="501900" cy="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745325" y="3959550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Ratings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0" y="0"/>
            <a:ext cx="2568000" cy="5143500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7" title="ola-cabs-logo-598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75" y="-329375"/>
            <a:ext cx="2250749" cy="16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/>
          <p:nvPr/>
        </p:nvSpPr>
        <p:spPr>
          <a:xfrm>
            <a:off x="0" y="10921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7" title="char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50" y="1173413"/>
            <a:ext cx="523924" cy="5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745325" y="119547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Overall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0" y="17785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0" y="24649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0" y="3151375"/>
            <a:ext cx="2568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0" y="3837775"/>
            <a:ext cx="2568000" cy="686400"/>
          </a:xfrm>
          <a:prstGeom prst="rect">
            <a:avLst/>
          </a:prstGeom>
          <a:solidFill>
            <a:srgbClr val="D6D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7" title="ca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450" y="1857050"/>
            <a:ext cx="501900" cy="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/>
        </p:nvSpPr>
        <p:spPr>
          <a:xfrm>
            <a:off x="745325" y="183022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Vehicle Type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0" name="Google Shape;150;p17" title="rupe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450" y="2550875"/>
            <a:ext cx="501900" cy="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 txBox="1"/>
          <p:nvPr/>
        </p:nvSpPr>
        <p:spPr>
          <a:xfrm>
            <a:off x="745325" y="255722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Revenue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2" name="Google Shape;152;p17" title="car (1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375" y="3232625"/>
            <a:ext cx="501900" cy="50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745325" y="3243625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Cancellation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4" name="Google Shape;154;p17" title="rating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375" y="3914350"/>
            <a:ext cx="501900" cy="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745325" y="3959550"/>
            <a:ext cx="1678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Medium"/>
                <a:ea typeface="Roboto Medium"/>
                <a:cs typeface="Roboto Medium"/>
                <a:sym typeface="Roboto Medium"/>
              </a:rPr>
              <a:t>Ratings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aphicFrame>
        <p:nvGraphicFramePr>
          <p:cNvPr id="156" name="Google Shape;156;p17"/>
          <p:cNvGraphicFramePr/>
          <p:nvPr/>
        </p:nvGraphicFramePr>
        <p:xfrm>
          <a:off x="2730950" y="128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{6AF076A2-724C-4BA4-BF10-69B636C6F2EE}</a:tableStyleId>
              </a:tblPr>
              <a:tblGrid>
                <a:gridCol w="1042925"/>
                <a:gridCol w="1042925"/>
                <a:gridCol w="1042925"/>
                <a:gridCol w="1042925"/>
                <a:gridCol w="1042925"/>
                <a:gridCol w="1042925"/>
              </a:tblGrid>
              <a:tr h="52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Prime Sedan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Prime SUV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Prime Plus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Mini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Auto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Bike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Google Shape;157;p17"/>
          <p:cNvGraphicFramePr/>
          <p:nvPr/>
        </p:nvGraphicFramePr>
        <p:xfrm>
          <a:off x="2780050" y="315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{6AF076A2-724C-4BA4-BF10-69B636C6F2EE}</a:tableStyleId>
              </a:tblPr>
              <a:tblGrid>
                <a:gridCol w="1042925"/>
                <a:gridCol w="1042925"/>
                <a:gridCol w="1042925"/>
                <a:gridCol w="1042925"/>
                <a:gridCol w="1042925"/>
                <a:gridCol w="1042925"/>
              </a:tblGrid>
              <a:tr h="52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Prime Sedan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Prime SUV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Prime Plus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Mini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Auto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6DF22"/>
                          </a:solidFill>
                        </a:rPr>
                        <a:t>Bike</a:t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D6DF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F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