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2"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entury Gothic" panose="020B0502020202020204" pitchFamily="34" charset="0"/>
      <p:regular r:id="rId18"/>
      <p:bold r:id="rId19"/>
      <p:italic r:id="rId20"/>
      <p:boldItalic r:id="rId21"/>
    </p:embeddedFont>
    <p:embeddedFont>
      <p:font typeface="Gadugi" panose="020B0502040204020203" pitchFamily="34" charset="0"/>
      <p:regular r:id="rId22"/>
      <p:bold r:id="rId23"/>
    </p:embeddedFont>
    <p:embeddedFont>
      <p:font typeface="Wingdings 3" panose="05040102010807070707" pitchFamily="18" charset="2"/>
      <p:regular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3CF76-3D30-4E2B-8103-D68EEA0E7F2B}" v="8" dt="2021-07-19T04:11:22.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85783" autoAdjust="0"/>
  </p:normalViewPr>
  <p:slideViewPr>
    <p:cSldViewPr>
      <p:cViewPr varScale="1">
        <p:scale>
          <a:sx n="45" d="100"/>
          <a:sy n="45" d="100"/>
        </p:scale>
        <p:origin x="816" y="-3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01.07.2023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[NAME]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a:t>
            </a:r>
            <a:r>
              <a:rPr lang="en-US" dirty="0" err="1"/>
              <a:t>visualizatio's</a:t>
            </a:r>
            <a:r>
              <a:rPr lang="en-US" dirty="0"/>
              <a:t>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p>
          <a:p>
            <a:pPr lvl="0"/>
            <a:endParaRPr lang="en-US" dirty="0"/>
          </a:p>
          <a:p>
            <a:pPr lvl="0"/>
            <a:r>
              <a:rPr lang="en-US" dirty="0"/>
              <a:t>And finally myself, [NAME],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p>
          <a:p>
            <a:pPr lvl="0"/>
            <a:endParaRPr lang="en-US" dirty="0"/>
          </a:p>
          <a:p>
            <a:pPr lvl="0"/>
            <a:r>
              <a:rPr lang="en-US" dirty="0"/>
              <a:t>But now, onto the main question... which is... what were the top 5 most popular categories of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771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6011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751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a:t>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26829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258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7/1/2023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1284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7/1/2023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9849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9903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232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48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930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53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546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7/1/2023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122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7/1/2023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629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7/1/2023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409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450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11999119" y="1"/>
            <a:ext cx="2405081" cy="1712111"/>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pPr/>
              <a:t>7/1/2023</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3458718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5pPr>
      <a:lvl6pPr marL="37590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3.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25.jpeg"/><Relationship Id="rId4" Type="http://schemas.openxmlformats.org/officeDocument/2006/relationships/image" Target="../media/image22.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 Id="rId9" Type="http://schemas.openxmlformats.org/officeDocument/2006/relationships/image" Target="../media/image17.jpe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2.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14249400" y="824284"/>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Data</a:t>
            </a:r>
          </a:p>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26" name="AutoShape 2">
            <a:extLst>
              <a:ext uri="{FF2B5EF4-FFF2-40B4-BE49-F238E27FC236}">
                <a16:creationId xmlns:a16="http://schemas.microsoft.com/office/drawing/2014/main" id="{58EF3471-5986-AE47-8495-728327479938}"/>
              </a:ext>
            </a:extLst>
          </p:cNvPr>
          <p:cNvSpPr/>
          <p:nvPr/>
        </p:nvSpPr>
        <p:spPr>
          <a:xfrm>
            <a:off x="10475052" y="0"/>
            <a:ext cx="7812948" cy="10287000"/>
          </a:xfrm>
          <a:prstGeom prst="rect">
            <a:avLst/>
          </a:prstGeom>
          <a:solidFill>
            <a:srgbClr val="000000">
              <a:alpha val="3922"/>
            </a:srgbClr>
          </a:solidFill>
        </p:spPr>
      </p:sp>
      <p:grpSp>
        <p:nvGrpSpPr>
          <p:cNvPr id="27" name="Group 7">
            <a:extLst>
              <a:ext uri="{FF2B5EF4-FFF2-40B4-BE49-F238E27FC236}">
                <a16:creationId xmlns:a16="http://schemas.microsoft.com/office/drawing/2014/main" id="{234FDAED-EE10-3949-A2A9-F81AC41AFAEF}"/>
              </a:ext>
            </a:extLst>
          </p:cNvPr>
          <p:cNvGrpSpPr/>
          <p:nvPr/>
        </p:nvGrpSpPr>
        <p:grpSpPr>
          <a:xfrm>
            <a:off x="11581833" y="3851899"/>
            <a:ext cx="5677467" cy="2600849"/>
            <a:chOff x="0" y="-47625"/>
            <a:chExt cx="7569956" cy="3467798"/>
          </a:xfrm>
        </p:grpSpPr>
        <p:sp>
          <p:nvSpPr>
            <p:cNvPr id="28" name="TextBox 8">
              <a:extLst>
                <a:ext uri="{FF2B5EF4-FFF2-40B4-BE49-F238E27FC236}">
                  <a16:creationId xmlns:a16="http://schemas.microsoft.com/office/drawing/2014/main" id="{269B9A6F-DC02-FD48-875A-DE49C95589FA}"/>
                </a:ext>
              </a:extLst>
            </p:cNvPr>
            <p:cNvSpPr txBox="1"/>
            <p:nvPr/>
          </p:nvSpPr>
          <p:spPr>
            <a:xfrm>
              <a:off x="0" y="691990"/>
              <a:ext cx="7569956" cy="2728183"/>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p:txBody>
        </p:sp>
        <p:sp>
          <p:nvSpPr>
            <p:cNvPr id="29" name="TextBox 9">
              <a:extLst>
                <a:ext uri="{FF2B5EF4-FFF2-40B4-BE49-F238E27FC236}">
                  <a16:creationId xmlns:a16="http://schemas.microsoft.com/office/drawing/2014/main" id="{9BE98286-20D0-0F43-95FD-A7486B483CB2}"/>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INSIGHT</a:t>
              </a:r>
            </a:p>
          </p:txBody>
        </p:sp>
      </p:grpSp>
      <p:grpSp>
        <p:nvGrpSpPr>
          <p:cNvPr id="30" name="Group 11">
            <a:extLst>
              <a:ext uri="{FF2B5EF4-FFF2-40B4-BE49-F238E27FC236}">
                <a16:creationId xmlns:a16="http://schemas.microsoft.com/office/drawing/2014/main" id="{F1874E57-C775-2B41-8A91-6423DF4C28AF}"/>
              </a:ext>
            </a:extLst>
          </p:cNvPr>
          <p:cNvGrpSpPr/>
          <p:nvPr/>
        </p:nvGrpSpPr>
        <p:grpSpPr>
          <a:xfrm>
            <a:off x="11581833" y="1580430"/>
            <a:ext cx="5677467" cy="1593457"/>
            <a:chOff x="0" y="-47625"/>
            <a:chExt cx="7569956" cy="2124610"/>
          </a:xfrm>
        </p:grpSpPr>
        <p:sp>
          <p:nvSpPr>
            <p:cNvPr id="31" name="TextBox 12">
              <a:extLst>
                <a:ext uri="{FF2B5EF4-FFF2-40B4-BE49-F238E27FC236}">
                  <a16:creationId xmlns:a16="http://schemas.microsoft.com/office/drawing/2014/main" id="{B930539D-B309-DF4F-BB41-4D61D91F7FC2}"/>
                </a:ext>
              </a:extLst>
            </p:cNvPr>
            <p:cNvSpPr txBox="1"/>
            <p:nvPr/>
          </p:nvSpPr>
          <p:spPr>
            <a:xfrm>
              <a:off x="0" y="691990"/>
              <a:ext cx="7569956" cy="138499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p>
          </p:txBody>
        </p:sp>
        <p:sp>
          <p:nvSpPr>
            <p:cNvPr id="32" name="TextBox 13">
              <a:extLst>
                <a:ext uri="{FF2B5EF4-FFF2-40B4-BE49-F238E27FC236}">
                  <a16:creationId xmlns:a16="http://schemas.microsoft.com/office/drawing/2014/main" id="{EA775DEA-C6AD-DC4F-AE61-910FBC29EA06}"/>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ANALYSIS</a:t>
              </a:r>
            </a:p>
          </p:txBody>
        </p:sp>
      </p:grpSp>
      <p:sp>
        <p:nvSpPr>
          <p:cNvPr id="33" name="TextBox 15">
            <a:extLst>
              <a:ext uri="{FF2B5EF4-FFF2-40B4-BE49-F238E27FC236}">
                <a16:creationId xmlns:a16="http://schemas.microsoft.com/office/drawing/2014/main" id="{3878C91A-A881-2246-B808-8E2A770FCD2C}"/>
              </a:ext>
            </a:extLst>
          </p:cNvPr>
          <p:cNvSpPr txBox="1"/>
          <p:nvPr/>
        </p:nvSpPr>
        <p:spPr>
          <a:xfrm>
            <a:off x="11581833" y="7519579"/>
            <a:ext cx="5677467" cy="136280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p:txBody>
      </p:sp>
      <p:sp>
        <p:nvSpPr>
          <p:cNvPr id="34" name="TextBox 16">
            <a:extLst>
              <a:ext uri="{FF2B5EF4-FFF2-40B4-BE49-F238E27FC236}">
                <a16:creationId xmlns:a16="http://schemas.microsoft.com/office/drawing/2014/main" id="{C86FA57A-D9CA-A84F-BD9F-47A86DB6898F}"/>
              </a:ext>
            </a:extLst>
          </p:cNvPr>
          <p:cNvSpPr txBox="1"/>
          <p:nvPr/>
        </p:nvSpPr>
        <p:spPr>
          <a:xfrm>
            <a:off x="11581833" y="6964868"/>
            <a:ext cx="5677467" cy="344646"/>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NEXT STEPS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1719"/>
          </a:xfrm>
          <a:prstGeom prst="rect">
            <a:avLst/>
          </a:prstGeom>
        </p:spPr>
        <p:txBody>
          <a:bodyPr lIns="0" tIns="0" rIns="0" bIns="0" rtlCol="0" anchor="t">
            <a:spAutoFit/>
          </a:bodyPr>
          <a:lstStyle/>
          <a:p>
            <a:pPr>
              <a:lnSpc>
                <a:spcPts val="3640"/>
              </a:lnSpc>
            </a:pPr>
            <a:r>
              <a:rPr lang="en-US" sz="2600" spc="-26" dirty="0">
                <a:solidFill>
                  <a:schemeClr val="bg1"/>
                </a:solidFill>
                <a:latin typeface="Gadugi" panose="020B0502040204020203" pitchFamily="34" charset="0"/>
                <a:ea typeface="Gadugi" panose="020B0502040204020203" pitchFamily="34" charset="0"/>
              </a:rPr>
              <a:t>ANY QUESTIONS?</a:t>
            </a:r>
          </a:p>
        </p:txBody>
      </p:sp>
      <p:grpSp>
        <p:nvGrpSpPr>
          <p:cNvPr id="4" name="Group 4"/>
          <p:cNvGrpSpPr>
            <a:grpSpLocks noChangeAspect="1"/>
          </p:cNvGrpSpPr>
          <p:nvPr/>
        </p:nvGrpSpPr>
        <p:grpSpPr>
          <a:xfrm>
            <a:off x="1206323" y="3314235"/>
            <a:ext cx="2959386" cy="2959386"/>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chemeClr val="bg1"/>
                </a:solidFill>
                <a:latin typeface="Gadugi" panose="020B0502040204020203" pitchFamily="34" charset="0"/>
                <a:ea typeface="Gadugi" panose="020B050204020402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4" name="Cloud Callout 23"/>
          <p:cNvSpPr/>
          <p:nvPr/>
        </p:nvSpPr>
        <p:spPr>
          <a:xfrm>
            <a:off x="1981200" y="4178375"/>
            <a:ext cx="1676400" cy="1373871"/>
          </a:xfrm>
          <a:prstGeom prst="cloud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dugi" panose="020B0502040204020203" pitchFamily="34" charset="0"/>
              <a:ea typeface="Gadug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Today's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Project recap</a:t>
              </a:r>
            </a:p>
            <a:p>
              <a:pPr>
                <a:lnSpc>
                  <a:spcPts val="2660"/>
                </a:lnSpc>
              </a:pPr>
              <a:r>
                <a:rPr lang="en-US" sz="1900" spc="-19" dirty="0">
                  <a:latin typeface="Gadugi" panose="020B0502040204020203" pitchFamily="34" charset="0"/>
                  <a:ea typeface="Gadugi" panose="020B0502040204020203" pitchFamily="34" charset="0"/>
                </a:rPr>
                <a:t>Problem</a:t>
              </a:r>
            </a:p>
            <a:p>
              <a:pPr>
                <a:lnSpc>
                  <a:spcPts val="2660"/>
                </a:lnSpc>
              </a:pPr>
              <a:r>
                <a:rPr lang="en-US" sz="1900" spc="-19" dirty="0">
                  <a:latin typeface="Gadugi" panose="020B0502040204020203" pitchFamily="34" charset="0"/>
                  <a:ea typeface="Gadugi" panose="020B0502040204020203" pitchFamily="34" charset="0"/>
                </a:rPr>
                <a:t>The Analytics team</a:t>
              </a:r>
            </a:p>
            <a:p>
              <a:pPr>
                <a:lnSpc>
                  <a:spcPts val="2660"/>
                </a:lnSpc>
              </a:pPr>
              <a:r>
                <a:rPr lang="en-US" sz="1900" spc="-19" dirty="0">
                  <a:latin typeface="Gadugi" panose="020B0502040204020203" pitchFamily="34" charset="0"/>
                  <a:ea typeface="Gadugi" panose="020B0502040204020203" pitchFamily="34" charset="0"/>
                </a:rPr>
                <a:t>Process</a:t>
              </a:r>
            </a:p>
            <a:p>
              <a:pPr>
                <a:lnSpc>
                  <a:spcPts val="2660"/>
                </a:lnSpc>
              </a:pPr>
              <a:r>
                <a:rPr lang="en-US" sz="1900" spc="-19" dirty="0">
                  <a:latin typeface="Gadugi" panose="020B0502040204020203" pitchFamily="34" charset="0"/>
                  <a:ea typeface="Gadugi" panose="020B0502040204020203" pitchFamily="34" charset="0"/>
                </a:rPr>
                <a:t>Insights</a:t>
              </a:r>
            </a:p>
            <a:p>
              <a:pPr>
                <a:lnSpc>
                  <a:spcPts val="2660"/>
                </a:lnSpc>
              </a:pPr>
              <a:r>
                <a:rPr lang="en-US" sz="1900" spc="-19" dirty="0">
                  <a:latin typeface="Gadugi" panose="020B0502040204020203" pitchFamily="34" charset="0"/>
                  <a:ea typeface="Gadugi" panose="020B050204020402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4703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adugi" panose="020B0502040204020203" pitchFamily="34" charset="0"/>
                <a:ea typeface="Gadugi" panose="020B0502040204020203" pitchFamily="34" charset="0"/>
              </a:rPr>
              <a:t>Project Recap</a:t>
            </a:r>
          </a:p>
        </p:txBody>
      </p:sp>
      <p:sp>
        <p:nvSpPr>
          <p:cNvPr id="34" name="TextBox 33">
            <a:extLst>
              <a:ext uri="{FF2B5EF4-FFF2-40B4-BE49-F238E27FC236}">
                <a16:creationId xmlns:a16="http://schemas.microsoft.com/office/drawing/2014/main" id="{BA965198-9910-493B-BBC6-6E6D73A432EB}"/>
              </a:ext>
            </a:extLst>
          </p:cNvPr>
          <p:cNvSpPr txBox="1"/>
          <p:nvPr/>
        </p:nvSpPr>
        <p:spPr>
          <a:xfrm>
            <a:off x="9422918" y="3543300"/>
            <a:ext cx="5664682" cy="3485570"/>
          </a:xfrm>
          <a:prstGeom prst="rect">
            <a:avLst/>
          </a:prstGeom>
          <a:noFill/>
        </p:spPr>
        <p:txBody>
          <a:bodyPr wrap="square" rtlCol="0">
            <a:spAutoFit/>
          </a:bodyPr>
          <a:lstStyle/>
          <a:p>
            <a:pPr>
              <a:lnSpc>
                <a:spcPts val="2660"/>
              </a:lnSpc>
            </a:pPr>
            <a:r>
              <a:rPr lang="en-US" sz="1900" spc="-19" dirty="0">
                <a:latin typeface="Gadugi" panose="020B0502040204020203" pitchFamily="34" charset="0"/>
                <a:ea typeface="Gadugi" panose="020B0502040204020203" pitchFamily="34" charset="0"/>
              </a:rPr>
              <a:t>Social Buzz is a fast growing technology unicorn that need to adapt quickly to it's global scale. Accenture has begun a 3 month POC focusing on these tasks:</a:t>
            </a:r>
          </a:p>
          <a:p>
            <a:pPr>
              <a:lnSpc>
                <a:spcPts val="2660"/>
              </a:lnSpc>
            </a:pPr>
            <a:endParaRPr lang="en-US" sz="1900" spc="-19" dirty="0">
              <a:latin typeface="Gadugi" panose="020B0502040204020203" pitchFamily="34" charset="0"/>
              <a:ea typeface="Gadugi" panose="020B0502040204020203" pitchFamily="34" charset="0"/>
            </a:endParaRP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An audit of Social Buzz's big data practice</a:t>
            </a: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Recommendations for a successful IPO</a:t>
            </a:r>
          </a:p>
          <a:p>
            <a:pPr marL="410210" lvl="1" indent="-205105">
              <a:lnSpc>
                <a:spcPts val="2660"/>
              </a:lnSpc>
              <a:buFont typeface="Arial"/>
              <a:buChar char="•"/>
            </a:pPr>
            <a:r>
              <a:rPr lang="en-US" sz="1900" spc="-19" dirty="0">
                <a:latin typeface="Gadugi" panose="020B0502040204020203" pitchFamily="34" charset="0"/>
                <a:ea typeface="Gadugi" panose="020B0502040204020203" pitchFamily="34" charset="0"/>
              </a:rPr>
              <a:t>Analysis to find Social Buzz's top 5 most popular categories of content </a:t>
            </a:r>
          </a:p>
          <a:p>
            <a:endParaRPr lang="en-AU" dirty="0">
              <a:latin typeface="Gadugi" panose="020B0502040204020203" pitchFamily="34" charset="0"/>
              <a:ea typeface="Gadugi"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Gadugi" panose="020B0502040204020203" pitchFamily="34" charset="0"/>
                  <a:ea typeface="Gadugi" panose="020B0502040204020203" pitchFamily="34" charset="0"/>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adugi" panose="020B0502040204020203" pitchFamily="34" charset="0"/>
                <a:ea typeface="Gadugi" panose="020B0502040204020203" pitchFamily="34" charset="0"/>
              </a:rPr>
              <a:t>Problem</a:t>
            </a:r>
          </a:p>
        </p:txBody>
      </p:sp>
      <p:sp>
        <p:nvSpPr>
          <p:cNvPr id="22" name="TextBox 22">
            <a:extLst>
              <a:ext uri="{FF2B5EF4-FFF2-40B4-BE49-F238E27FC236}">
                <a16:creationId xmlns:a16="http://schemas.microsoft.com/office/drawing/2014/main" id="{A4A3F31D-544A-4C23-9D85-378649215BE3}"/>
              </a:ext>
            </a:extLst>
          </p:cNvPr>
          <p:cNvSpPr txBox="1"/>
          <p:nvPr/>
        </p:nvSpPr>
        <p:spPr>
          <a:xfrm>
            <a:off x="2914718" y="8167121"/>
            <a:ext cx="5786869" cy="316915"/>
          </a:xfrm>
          <a:prstGeom prst="rect">
            <a:avLst/>
          </a:prstGeom>
        </p:spPr>
        <p:txBody>
          <a:bodyPr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But how to capitalize on it when there is so much?</a:t>
            </a:r>
          </a:p>
        </p:txBody>
      </p:sp>
      <p:sp>
        <p:nvSpPr>
          <p:cNvPr id="23" name="TextBox 23">
            <a:extLst>
              <a:ext uri="{FF2B5EF4-FFF2-40B4-BE49-F238E27FC236}">
                <a16:creationId xmlns:a16="http://schemas.microsoft.com/office/drawing/2014/main" id="{4B02D2F4-84C2-4AF8-81C2-4274DB8DF454}"/>
              </a:ext>
            </a:extLst>
          </p:cNvPr>
          <p:cNvSpPr txBox="1"/>
          <p:nvPr/>
        </p:nvSpPr>
        <p:spPr>
          <a:xfrm>
            <a:off x="2914718" y="5086350"/>
            <a:ext cx="5786869" cy="525721"/>
          </a:xfrm>
          <a:prstGeom prst="rect">
            <a:avLst/>
          </a:prstGeom>
        </p:spPr>
        <p:txBody>
          <a:bodyPr lIns="0" tIns="0" rIns="0" bIns="0" rtlCol="0" anchor="t">
            <a:spAutoFit/>
          </a:bodyPr>
          <a:lstStyle/>
          <a:p>
            <a:pPr>
              <a:lnSpc>
                <a:spcPts val="4480"/>
              </a:lnSpc>
            </a:pPr>
            <a:r>
              <a:rPr lang="en-US" sz="3200" spc="-32" dirty="0">
                <a:solidFill>
                  <a:srgbClr val="FFFFFF"/>
                </a:solidFill>
                <a:latin typeface="Gadugi" panose="020B0502040204020203" pitchFamily="34" charset="0"/>
                <a:ea typeface="Gadugi" panose="020B0502040204020203" pitchFamily="34" charset="0"/>
              </a:rPr>
              <a:t>Over </a:t>
            </a:r>
            <a:r>
              <a:rPr lang="en-US" sz="3200" u="sng" spc="-32" dirty="0">
                <a:solidFill>
                  <a:srgbClr val="FFFFFF"/>
                </a:solidFill>
                <a:latin typeface="Gadugi" panose="020B0502040204020203" pitchFamily="34" charset="0"/>
                <a:ea typeface="Gadugi" panose="020B0502040204020203" pitchFamily="34" charset="0"/>
              </a:rPr>
              <a:t>100000</a:t>
            </a:r>
            <a:r>
              <a:rPr lang="en-US" sz="3200" spc="-32" dirty="0">
                <a:solidFill>
                  <a:srgbClr val="FFFFFF"/>
                </a:solidFill>
                <a:latin typeface="Gadugi" panose="020B0502040204020203" pitchFamily="34" charset="0"/>
                <a:ea typeface="Gadugi" panose="020B0502040204020203" pitchFamily="34" charset="0"/>
              </a:rPr>
              <a:t> posts per day</a:t>
            </a:r>
          </a:p>
        </p:txBody>
      </p:sp>
      <p:sp>
        <p:nvSpPr>
          <p:cNvPr id="24" name="TextBox 24">
            <a:extLst>
              <a:ext uri="{FF2B5EF4-FFF2-40B4-BE49-F238E27FC236}">
                <a16:creationId xmlns:a16="http://schemas.microsoft.com/office/drawing/2014/main" id="{56D90644-7D4E-4882-8064-B20BF3463C9A}"/>
              </a:ext>
            </a:extLst>
          </p:cNvPr>
          <p:cNvSpPr txBox="1"/>
          <p:nvPr/>
        </p:nvSpPr>
        <p:spPr>
          <a:xfrm>
            <a:off x="2914718" y="6070890"/>
            <a:ext cx="5315099" cy="1102802"/>
          </a:xfrm>
          <a:prstGeom prst="rect">
            <a:avLst/>
          </a:prstGeom>
        </p:spPr>
        <p:txBody>
          <a:bodyPr lIns="0" tIns="0" rIns="0" bIns="0" rtlCol="0" anchor="t">
            <a:spAutoFit/>
          </a:bodyPr>
          <a:lstStyle/>
          <a:p>
            <a:pPr>
              <a:lnSpc>
                <a:spcPts val="4480"/>
              </a:lnSpc>
              <a:spcBef>
                <a:spcPct val="0"/>
              </a:spcBef>
            </a:pPr>
            <a:r>
              <a:rPr lang="en-US" sz="3200" u="sng" spc="-32" dirty="0">
                <a:solidFill>
                  <a:srgbClr val="FFFFFF"/>
                </a:solidFill>
                <a:latin typeface="Gadugi" panose="020B0502040204020203" pitchFamily="34" charset="0"/>
                <a:ea typeface="Gadugi" panose="020B0502040204020203" pitchFamily="34" charset="0"/>
              </a:rPr>
              <a:t>36,500,000</a:t>
            </a:r>
            <a:r>
              <a:rPr lang="en-US" sz="3200" spc="-32" dirty="0">
                <a:solidFill>
                  <a:srgbClr val="FFFFFF"/>
                </a:solidFill>
                <a:latin typeface="Gadugi" panose="020B0502040204020203" pitchFamily="34" charset="0"/>
                <a:ea typeface="Gadugi" panose="020B0502040204020203" pitchFamily="34" charset="0"/>
              </a:rPr>
              <a:t> pieces of content</a:t>
            </a:r>
          </a:p>
          <a:p>
            <a:pPr>
              <a:lnSpc>
                <a:spcPts val="4480"/>
              </a:lnSpc>
              <a:spcBef>
                <a:spcPct val="0"/>
              </a:spcBef>
            </a:pPr>
            <a:r>
              <a:rPr lang="en-US" sz="3200" spc="-32" dirty="0">
                <a:solidFill>
                  <a:srgbClr val="FFFFFF"/>
                </a:solidFill>
                <a:latin typeface="Gadugi" panose="020B0502040204020203" pitchFamily="34" charset="0"/>
                <a:ea typeface="Gadugi" panose="020B0502040204020203" pitchFamily="34" charset="0"/>
              </a:rPr>
              <a:t>per year!</a:t>
            </a:r>
          </a:p>
        </p:txBody>
      </p:sp>
      <p:sp>
        <p:nvSpPr>
          <p:cNvPr id="25" name="TextBox 26">
            <a:extLst>
              <a:ext uri="{FF2B5EF4-FFF2-40B4-BE49-F238E27FC236}">
                <a16:creationId xmlns:a16="http://schemas.microsoft.com/office/drawing/2014/main" id="{00ADAC7B-814A-4ED6-8AB9-8D473ED0DCD5}"/>
              </a:ext>
            </a:extLst>
          </p:cNvPr>
          <p:cNvSpPr txBox="1"/>
          <p:nvPr/>
        </p:nvSpPr>
        <p:spPr>
          <a:xfrm>
            <a:off x="2914718" y="8920480"/>
            <a:ext cx="5676287" cy="661143"/>
          </a:xfrm>
          <a:prstGeom prst="rect">
            <a:avLst/>
          </a:prstGeom>
        </p:spPr>
        <p:txBody>
          <a:bodyPr lIns="0" tIns="0" rIns="0" bIns="0" rtlCol="0" anchor="t">
            <a:spAutoFit/>
          </a:bodyPr>
          <a:lstStyle/>
          <a:p>
            <a:pPr>
              <a:lnSpc>
                <a:spcPts val="2660"/>
              </a:lnSpc>
              <a:spcBef>
                <a:spcPct val="0"/>
              </a:spcBef>
            </a:pPr>
            <a:r>
              <a:rPr lang="en-US" sz="1900" u="sng"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adugi" panose="020B0502040204020203" pitchFamily="34" charset="0"/>
                <a:ea typeface="Gadugi" panose="020B0502040204020203" pitchFamily="34" charset="0"/>
              </a:rPr>
              <a:t>The Analytics team</a:t>
            </a:r>
          </a:p>
        </p:txBody>
      </p:sp>
      <p:grpSp>
        <p:nvGrpSpPr>
          <p:cNvPr id="32" name="Group 32">
            <a:extLst>
              <a:ext uri="{FF2B5EF4-FFF2-40B4-BE49-F238E27FC236}">
                <a16:creationId xmlns:a16="http://schemas.microsoft.com/office/drawing/2014/main" id="{CF12C1E1-BA1A-C344-97B2-3FC73436FD21}"/>
              </a:ext>
            </a:extLst>
          </p:cNvPr>
          <p:cNvGrpSpPr/>
          <p:nvPr/>
        </p:nvGrpSpPr>
        <p:grpSpPr>
          <a:xfrm>
            <a:off x="14510148" y="1621508"/>
            <a:ext cx="2616047" cy="1151958"/>
            <a:chOff x="0" y="-47625"/>
            <a:chExt cx="3488063" cy="1535945"/>
          </a:xfrm>
        </p:grpSpPr>
        <p:sp>
          <p:nvSpPr>
            <p:cNvPr id="33" name="TextBox 33">
              <a:extLst>
                <a:ext uri="{FF2B5EF4-FFF2-40B4-BE49-F238E27FC236}">
                  <a16:creationId xmlns:a16="http://schemas.microsoft.com/office/drawing/2014/main" id="{86579C22-77F7-8948-9508-05FD0414A2AA}"/>
                </a:ext>
              </a:extLst>
            </p:cNvPr>
            <p:cNvSpPr txBox="1"/>
            <p:nvPr/>
          </p:nvSpPr>
          <p:spPr>
            <a:xfrm>
              <a:off x="0" y="564990"/>
              <a:ext cx="3488063" cy="923330"/>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Chief Technology Architect</a:t>
              </a:r>
            </a:p>
          </p:txBody>
        </p:sp>
        <p:sp>
          <p:nvSpPr>
            <p:cNvPr id="34" name="TextBox 34">
              <a:extLst>
                <a:ext uri="{FF2B5EF4-FFF2-40B4-BE49-F238E27FC236}">
                  <a16:creationId xmlns:a16="http://schemas.microsoft.com/office/drawing/2014/main" id="{F8F9BDBD-AA9A-474B-B480-4DDB1DF84761}"/>
                </a:ext>
              </a:extLst>
            </p:cNvPr>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p>
          </p:txBody>
        </p:sp>
      </p:grpSp>
      <p:grpSp>
        <p:nvGrpSpPr>
          <p:cNvPr id="35" name="Group 35">
            <a:extLst>
              <a:ext uri="{FF2B5EF4-FFF2-40B4-BE49-F238E27FC236}">
                <a16:creationId xmlns:a16="http://schemas.microsoft.com/office/drawing/2014/main" id="{82E5A0AC-D1CA-8049-B99B-924F644A0681}"/>
              </a:ext>
            </a:extLst>
          </p:cNvPr>
          <p:cNvGrpSpPr/>
          <p:nvPr/>
        </p:nvGrpSpPr>
        <p:grpSpPr>
          <a:xfrm>
            <a:off x="14510148" y="4741024"/>
            <a:ext cx="2616047" cy="805710"/>
            <a:chOff x="0" y="-47625"/>
            <a:chExt cx="3488063" cy="1074279"/>
          </a:xfrm>
        </p:grpSpPr>
        <p:sp>
          <p:nvSpPr>
            <p:cNvPr id="36" name="TextBox 36">
              <a:extLst>
                <a:ext uri="{FF2B5EF4-FFF2-40B4-BE49-F238E27FC236}">
                  <a16:creationId xmlns:a16="http://schemas.microsoft.com/office/drawing/2014/main" id="{46886E39-FA3C-3743-9AB5-FDCABC89ABF6}"/>
                </a:ext>
              </a:extLst>
            </p:cNvPr>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Senior Principal</a:t>
              </a:r>
            </a:p>
          </p:txBody>
        </p:sp>
        <p:sp>
          <p:nvSpPr>
            <p:cNvPr id="37" name="TextBox 37">
              <a:extLst>
                <a:ext uri="{FF2B5EF4-FFF2-40B4-BE49-F238E27FC236}">
                  <a16:creationId xmlns:a16="http://schemas.microsoft.com/office/drawing/2014/main" id="{7CE9B6B9-4C68-584F-AF2C-67DF9430E611}"/>
                </a:ext>
              </a:extLst>
            </p:cNvPr>
            <p:cNvSpPr txBox="1"/>
            <p:nvPr/>
          </p:nvSpPr>
          <p:spPr>
            <a:xfrm>
              <a:off x="0" y="-47625"/>
              <a:ext cx="3488063" cy="453201"/>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ISHA ROWAN</a:t>
              </a:r>
            </a:p>
          </p:txBody>
        </p:sp>
      </p:grpSp>
      <p:grpSp>
        <p:nvGrpSpPr>
          <p:cNvPr id="38" name="Group 38">
            <a:extLst>
              <a:ext uri="{FF2B5EF4-FFF2-40B4-BE49-F238E27FC236}">
                <a16:creationId xmlns:a16="http://schemas.microsoft.com/office/drawing/2014/main" id="{66FD8EBE-CB97-1A46-AA62-1A2FBC50D862}"/>
              </a:ext>
            </a:extLst>
          </p:cNvPr>
          <p:cNvGrpSpPr/>
          <p:nvPr/>
        </p:nvGrpSpPr>
        <p:grpSpPr>
          <a:xfrm>
            <a:off x="14510148" y="7692240"/>
            <a:ext cx="2616047" cy="774355"/>
            <a:chOff x="0" y="-47625"/>
            <a:chExt cx="3488063" cy="1032473"/>
          </a:xfrm>
        </p:grpSpPr>
        <p:sp>
          <p:nvSpPr>
            <p:cNvPr id="39" name="TextBox 39">
              <a:extLst>
                <a:ext uri="{FF2B5EF4-FFF2-40B4-BE49-F238E27FC236}">
                  <a16:creationId xmlns:a16="http://schemas.microsoft.com/office/drawing/2014/main" id="{6BDF8EA4-7682-0A43-AFCE-EB4F8F717986}"/>
                </a:ext>
              </a:extLst>
            </p:cNvPr>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id="{45E6AA62-3934-1447-AF4B-0AD57503CEDD}"/>
                </a:ext>
              </a:extLst>
            </p:cNvPr>
            <p:cNvSpPr txBox="1"/>
            <p:nvPr/>
          </p:nvSpPr>
          <p:spPr>
            <a:xfrm>
              <a:off x="0" y="-47625"/>
              <a:ext cx="3488063" cy="451705"/>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HARSH SHARMA</a:t>
              </a:r>
            </a:p>
          </p:txBody>
        </p:sp>
      </p:grpSp>
      <p:pic>
        <p:nvPicPr>
          <p:cNvPr id="1026" name="Picture 2" descr="Face Happy Girl Avatar Laughing Young Stock Vector (Royalty Free) 1459862774"/>
          <p:cNvPicPr>
            <a:picLocks noChangeAspect="1" noChangeArrowheads="1"/>
          </p:cNvPicPr>
          <p:nvPr/>
        </p:nvPicPr>
        <p:blipFill rotWithShape="1">
          <a:blip r:embed="rId5">
            <a:extLst>
              <a:ext uri="{28A0092B-C50C-407E-A947-70E740481C1C}">
                <a14:useLocalDpi xmlns:a14="http://schemas.microsoft.com/office/drawing/2010/main" val="0"/>
              </a:ext>
            </a:extLst>
          </a:blip>
          <a:srcRect b="16310"/>
          <a:stretch/>
        </p:blipFill>
        <p:spPr bwMode="auto">
          <a:xfrm>
            <a:off x="11495552" y="4166210"/>
            <a:ext cx="2476500" cy="2232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vatar Male Boy - Free vector graphic on Pixaba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33245" y="7025118"/>
            <a:ext cx="2338807" cy="23388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vatar, male, man, mature, old, person, user icon - Free downloa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97458" y="1044092"/>
            <a:ext cx="2313476" cy="23134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adugi" panose="020B0502040204020203" pitchFamily="34" charset="0"/>
                <a:ea typeface="Gadugi" panose="020B050204020402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Gadugi" panose="020B0502040204020203" pitchFamily="34" charset="0"/>
                <a:ea typeface="Gadugi" panose="020B0502040204020203"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3</a:t>
            </a:r>
          </a:p>
        </p:txBody>
      </p:sp>
      <p:sp>
        <p:nvSpPr>
          <p:cNvPr id="39" name="TextBox 33">
            <a:extLst>
              <a:ext uri="{FF2B5EF4-FFF2-40B4-BE49-F238E27FC236}">
                <a16:creationId xmlns:a16="http://schemas.microsoft.com/office/drawing/2014/main" id="{1F507FD4-034D-45FF-93BD-DFCB95EAD363}"/>
              </a:ext>
            </a:extLst>
          </p:cNvPr>
          <p:cNvSpPr txBox="1"/>
          <p:nvPr/>
        </p:nvSpPr>
        <p:spPr>
          <a:xfrm>
            <a:off x="7729646" y="4826585"/>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Modelling</a:t>
            </a:r>
          </a:p>
        </p:txBody>
      </p:sp>
      <p:sp>
        <p:nvSpPr>
          <p:cNvPr id="40" name="TextBox 34">
            <a:extLst>
              <a:ext uri="{FF2B5EF4-FFF2-40B4-BE49-F238E27FC236}">
                <a16:creationId xmlns:a16="http://schemas.microsoft.com/office/drawing/2014/main" id="{3E6F2479-9679-4030-8635-693737C66D54}"/>
              </a:ext>
            </a:extLst>
          </p:cNvPr>
          <p:cNvSpPr txBox="1"/>
          <p:nvPr/>
        </p:nvSpPr>
        <p:spPr>
          <a:xfrm>
            <a:off x="5856316" y="3214901"/>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Cleaning</a:t>
            </a:r>
          </a:p>
        </p:txBody>
      </p:sp>
      <p:sp>
        <p:nvSpPr>
          <p:cNvPr id="41" name="TextBox 36">
            <a:extLst>
              <a:ext uri="{FF2B5EF4-FFF2-40B4-BE49-F238E27FC236}">
                <a16:creationId xmlns:a16="http://schemas.microsoft.com/office/drawing/2014/main" id="{FC91EAB9-96A1-4064-9846-10A08A7AC0A4}"/>
              </a:ext>
            </a:extLst>
          </p:cNvPr>
          <p:cNvSpPr txBox="1"/>
          <p:nvPr/>
        </p:nvSpPr>
        <p:spPr>
          <a:xfrm>
            <a:off x="3982986" y="1603217"/>
            <a:ext cx="3486092" cy="346249"/>
          </a:xfrm>
          <a:prstGeom prst="rect">
            <a:avLst/>
          </a:prstGeom>
        </p:spPr>
        <p:txBody>
          <a:bodyPr lIns="0" tIns="0" rIns="0" bIns="0" rtlCol="0" anchor="t">
            <a:spAutoFit/>
          </a:bodyPr>
          <a:lstStyle/>
          <a:p>
            <a:pPr>
              <a:lnSpc>
                <a:spcPts val="2659"/>
              </a:lnSpc>
            </a:pPr>
            <a:r>
              <a:rPr lang="en-US" sz="1899" spc="-18">
                <a:solidFill>
                  <a:srgbClr val="FFFFFF"/>
                </a:solidFill>
                <a:latin typeface="Gadugi" panose="020B0502040204020203" pitchFamily="34" charset="0"/>
                <a:ea typeface="Gadugi" panose="020B0502040204020203" pitchFamily="34" charset="0"/>
              </a:rPr>
              <a:t>Data Understanding</a:t>
            </a:r>
          </a:p>
        </p:txBody>
      </p:sp>
      <p:sp>
        <p:nvSpPr>
          <p:cNvPr id="42" name="TextBox 37">
            <a:extLst>
              <a:ext uri="{FF2B5EF4-FFF2-40B4-BE49-F238E27FC236}">
                <a16:creationId xmlns:a16="http://schemas.microsoft.com/office/drawing/2014/main" id="{DD4CC2CA-3667-4682-81EE-0628B418A5BA}"/>
              </a:ext>
            </a:extLst>
          </p:cNvPr>
          <p:cNvSpPr txBox="1"/>
          <p:nvPr/>
        </p:nvSpPr>
        <p:spPr>
          <a:xfrm>
            <a:off x="9620994" y="6533519"/>
            <a:ext cx="341438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Analysis</a:t>
            </a:r>
          </a:p>
        </p:txBody>
      </p:sp>
      <p:sp>
        <p:nvSpPr>
          <p:cNvPr id="43" name="TextBox 38">
            <a:extLst>
              <a:ext uri="{FF2B5EF4-FFF2-40B4-BE49-F238E27FC236}">
                <a16:creationId xmlns:a16="http://schemas.microsoft.com/office/drawing/2014/main" id="{8C103A61-A2FB-4BF2-AE1E-1E860BB3D705}"/>
              </a:ext>
            </a:extLst>
          </p:cNvPr>
          <p:cNvSpPr txBox="1"/>
          <p:nvPr/>
        </p:nvSpPr>
        <p:spPr>
          <a:xfrm>
            <a:off x="11512342" y="8194123"/>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Insights</a:t>
            </a:r>
          </a:p>
        </p:txBody>
      </p:sp>
      <p:grpSp>
        <p:nvGrpSpPr>
          <p:cNvPr id="4" name="Group 4"/>
          <p:cNvGrpSpPr/>
          <p:nvPr/>
        </p:nvGrpSpPr>
        <p:grpSpPr>
          <a:xfrm>
            <a:off x="517113" y="88773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2">
            <a:extLst>
              <a:ext uri="{FF2B5EF4-FFF2-40B4-BE49-F238E27FC236}">
                <a16:creationId xmlns:a16="http://schemas.microsoft.com/office/drawing/2014/main" id="{DEC18DCB-822A-4D81-B43D-EA065F5C2E6C}"/>
              </a:ext>
            </a:extLst>
          </p:cNvPr>
          <p:cNvSpPr txBox="1"/>
          <p:nvPr/>
        </p:nvSpPr>
        <p:spPr>
          <a:xfrm>
            <a:off x="1796907" y="5081036"/>
            <a:ext cx="3632723" cy="872034"/>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UNIQUE</a:t>
            </a:r>
          </a:p>
          <a:p>
            <a:pPr algn="ctr">
              <a:lnSpc>
                <a:spcPts val="3359"/>
              </a:lnSpc>
            </a:pPr>
            <a:r>
              <a:rPr lang="en-US" sz="2400" spc="-24" dirty="0">
                <a:latin typeface="Gadugi" panose="020B0502040204020203" pitchFamily="34" charset="0"/>
                <a:ea typeface="Gadugi" panose="020B0502040204020203" pitchFamily="34" charset="0"/>
              </a:rPr>
              <a:t>CATEGORIES</a:t>
            </a:r>
          </a:p>
        </p:txBody>
      </p:sp>
      <p:sp>
        <p:nvSpPr>
          <p:cNvPr id="15" name="TextBox 13">
            <a:extLst>
              <a:ext uri="{FF2B5EF4-FFF2-40B4-BE49-F238E27FC236}">
                <a16:creationId xmlns:a16="http://schemas.microsoft.com/office/drawing/2014/main" id="{BF1757EB-BE6D-456B-AAE1-9199DF89AC44}"/>
              </a:ext>
            </a:extLst>
          </p:cNvPr>
          <p:cNvSpPr txBox="1"/>
          <p:nvPr/>
        </p:nvSpPr>
        <p:spPr>
          <a:xfrm>
            <a:off x="1796907" y="3229537"/>
            <a:ext cx="3632723"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16</a:t>
            </a:r>
          </a:p>
        </p:txBody>
      </p:sp>
      <p:sp>
        <p:nvSpPr>
          <p:cNvPr id="16" name="TextBox 14">
            <a:extLst>
              <a:ext uri="{FF2B5EF4-FFF2-40B4-BE49-F238E27FC236}">
                <a16:creationId xmlns:a16="http://schemas.microsoft.com/office/drawing/2014/main" id="{8A5A536B-2824-40DA-8730-BFF135AAB6BA}"/>
              </a:ext>
            </a:extLst>
          </p:cNvPr>
          <p:cNvSpPr txBox="1"/>
          <p:nvPr/>
        </p:nvSpPr>
        <p:spPr>
          <a:xfrm>
            <a:off x="6825447"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REACTIONS TO "ANIMAL" POSTS</a:t>
            </a:r>
          </a:p>
        </p:txBody>
      </p:sp>
      <p:sp>
        <p:nvSpPr>
          <p:cNvPr id="17" name="TextBox 16">
            <a:extLst>
              <a:ext uri="{FF2B5EF4-FFF2-40B4-BE49-F238E27FC236}">
                <a16:creationId xmlns:a16="http://schemas.microsoft.com/office/drawing/2014/main" id="{867347A7-B6F4-43D9-AA7B-ECF01491A9FE}"/>
              </a:ext>
            </a:extLst>
          </p:cNvPr>
          <p:cNvSpPr txBox="1"/>
          <p:nvPr/>
        </p:nvSpPr>
        <p:spPr>
          <a:xfrm>
            <a:off x="6260052" y="3229537"/>
            <a:ext cx="4669281"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1897</a:t>
            </a:r>
          </a:p>
        </p:txBody>
      </p:sp>
      <p:sp>
        <p:nvSpPr>
          <p:cNvPr id="18" name="TextBox 17">
            <a:extLst>
              <a:ext uri="{FF2B5EF4-FFF2-40B4-BE49-F238E27FC236}">
                <a16:creationId xmlns:a16="http://schemas.microsoft.com/office/drawing/2014/main" id="{362261D6-A523-498E-A2EF-057B81267770}"/>
              </a:ext>
            </a:extLst>
          </p:cNvPr>
          <p:cNvSpPr txBox="1"/>
          <p:nvPr/>
        </p:nvSpPr>
        <p:spPr>
          <a:xfrm>
            <a:off x="12355796"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MONTH WITH </a:t>
            </a:r>
          </a:p>
          <a:p>
            <a:pPr algn="ctr">
              <a:lnSpc>
                <a:spcPts val="3359"/>
              </a:lnSpc>
            </a:pPr>
            <a:r>
              <a:rPr lang="en-US" sz="2400" spc="-24">
                <a:latin typeface="Gadugi" panose="020B0502040204020203" pitchFamily="34" charset="0"/>
                <a:ea typeface="Gadugi" panose="020B0502040204020203" pitchFamily="34" charset="0"/>
              </a:rPr>
              <a:t>MOST POSTS</a:t>
            </a:r>
          </a:p>
        </p:txBody>
      </p:sp>
      <p:sp>
        <p:nvSpPr>
          <p:cNvPr id="19" name="TextBox 19">
            <a:extLst>
              <a:ext uri="{FF2B5EF4-FFF2-40B4-BE49-F238E27FC236}">
                <a16:creationId xmlns:a16="http://schemas.microsoft.com/office/drawing/2014/main" id="{874F02E9-55C1-42F5-91B5-1A4480BA41CC}"/>
              </a:ext>
            </a:extLst>
          </p:cNvPr>
          <p:cNvSpPr txBox="1"/>
          <p:nvPr/>
        </p:nvSpPr>
        <p:spPr>
          <a:xfrm>
            <a:off x="11821811" y="3238500"/>
            <a:ext cx="4669281" cy="1226820"/>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JANUARY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CEC82834-F139-6341-8704-95423C0C958D}"/>
              </a:ext>
            </a:extLst>
          </p:cNvPr>
          <p:cNvPicPr>
            <a:picLocks noChangeAspect="1"/>
          </p:cNvPicPr>
          <p:nvPr/>
        </p:nvPicPr>
        <p:blipFill>
          <a:blip r:embed="rId7"/>
          <a:srcRect/>
          <a:stretch>
            <a:fillRect/>
          </a:stretch>
        </p:blipFill>
        <p:spPr>
          <a:xfrm>
            <a:off x="4496753" y="1592190"/>
            <a:ext cx="9571772" cy="71026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321E9A61-AACF-DB41-B007-BB9C2D02C278}"/>
              </a:ext>
            </a:extLst>
          </p:cNvPr>
          <p:cNvPicPr>
            <a:picLocks noChangeAspect="1"/>
          </p:cNvPicPr>
          <p:nvPr/>
        </p:nvPicPr>
        <p:blipFill>
          <a:blip r:embed="rId7"/>
          <a:srcRect/>
          <a:stretch>
            <a:fillRect/>
          </a:stretch>
        </p:blipFill>
        <p:spPr>
          <a:xfrm>
            <a:off x="5732961" y="1581061"/>
            <a:ext cx="8266904" cy="7124878"/>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173</TotalTime>
  <Words>1712</Words>
  <Application>Microsoft Office PowerPoint</Application>
  <PresentationFormat>Custom</PresentationFormat>
  <Paragraphs>149</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Century Gothic</vt:lpstr>
      <vt:lpstr>Gadugi</vt:lpstr>
      <vt:lpstr>Arial</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utkarshsir420us@gmail.com</cp:lastModifiedBy>
  <cp:revision>14</cp:revision>
  <dcterms:created xsi:type="dcterms:W3CDTF">2006-08-16T00:00:00Z</dcterms:created>
  <dcterms:modified xsi:type="dcterms:W3CDTF">2023-07-01T04:01:30Z</dcterms:modified>
  <dc:identifier>DAEhDyfaYKE</dc:identifier>
</cp:coreProperties>
</file>