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oboto Bold" charset="1" panose="020000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Bold" charset="1" panose="00000800000000000000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2700000">
            <a:off x="10423542" y="1742038"/>
            <a:ext cx="8645646" cy="17748960"/>
            <a:chOff x="0" y="0"/>
            <a:chExt cx="660400" cy="13557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355759"/>
            </a:xfrm>
            <a:custGeom>
              <a:avLst/>
              <a:gdLst/>
              <a:ahLst/>
              <a:cxnLst/>
              <a:rect r="r" b="b" t="t" l="l"/>
              <a:pathLst>
                <a:path h="1355759" w="660400">
                  <a:moveTo>
                    <a:pt x="535940" y="1355759"/>
                  </a:moveTo>
                  <a:lnTo>
                    <a:pt x="124460" y="1355759"/>
                  </a:lnTo>
                  <a:cubicBezTo>
                    <a:pt x="55880" y="1355759"/>
                    <a:pt x="0" y="1299879"/>
                    <a:pt x="0" y="12312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1231299"/>
                  </a:lnTo>
                  <a:cubicBezTo>
                    <a:pt x="660400" y="1299879"/>
                    <a:pt x="604520" y="1355759"/>
                    <a:pt x="535940" y="1355759"/>
                  </a:cubicBezTo>
                  <a:close/>
                </a:path>
              </a:pathLst>
            </a:custGeom>
            <a:solidFill>
              <a:srgbClr val="AFD2E5"/>
            </a:solidFill>
          </p:spPr>
        </p:sp>
      </p:grpSp>
      <p:grpSp>
        <p:nvGrpSpPr>
          <p:cNvPr name="Group 5" id="5"/>
          <p:cNvGrpSpPr/>
          <p:nvPr/>
        </p:nvGrpSpPr>
        <p:grpSpPr>
          <a:xfrm rot="2700000">
            <a:off x="-2407541" y="-7448196"/>
            <a:ext cx="8645646" cy="8645646"/>
            <a:chOff x="0" y="0"/>
            <a:chExt cx="660400" cy="66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660400"/>
            </a:xfrm>
            <a:custGeom>
              <a:avLst/>
              <a:gdLst/>
              <a:ahLst/>
              <a:cxnLst/>
              <a:rect r="r" b="b" t="t" l="l"/>
              <a:pathLst>
                <a:path h="660400" w="660400">
                  <a:moveTo>
                    <a:pt x="53594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535940"/>
                  </a:lnTo>
                  <a:cubicBezTo>
                    <a:pt x="660400" y="604520"/>
                    <a:pt x="604520" y="660400"/>
                    <a:pt x="535940" y="660400"/>
                  </a:cubicBezTo>
                  <a:close/>
                </a:path>
              </a:pathLst>
            </a:custGeom>
            <a:solidFill>
              <a:srgbClr val="AFD2E5"/>
            </a:solidFill>
          </p:spPr>
        </p:sp>
      </p:grpSp>
      <p:grpSp>
        <p:nvGrpSpPr>
          <p:cNvPr name="Group 7" id="7"/>
          <p:cNvGrpSpPr/>
          <p:nvPr/>
        </p:nvGrpSpPr>
        <p:grpSpPr>
          <a:xfrm rot="2700000">
            <a:off x="11310072" y="4084830"/>
            <a:ext cx="8645646" cy="12404340"/>
            <a:chOff x="0" y="0"/>
            <a:chExt cx="660400" cy="9475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947509"/>
            </a:xfrm>
            <a:custGeom>
              <a:avLst/>
              <a:gdLst/>
              <a:ahLst/>
              <a:cxnLst/>
              <a:rect r="r" b="b" t="t" l="l"/>
              <a:pathLst>
                <a:path h="947509" w="660400">
                  <a:moveTo>
                    <a:pt x="535940" y="947509"/>
                  </a:moveTo>
                  <a:lnTo>
                    <a:pt x="124460" y="947509"/>
                  </a:lnTo>
                  <a:cubicBezTo>
                    <a:pt x="55880" y="947509"/>
                    <a:pt x="0" y="891629"/>
                    <a:pt x="0" y="8230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823049"/>
                  </a:lnTo>
                  <a:cubicBezTo>
                    <a:pt x="660400" y="891629"/>
                    <a:pt x="604520" y="947509"/>
                    <a:pt x="535940" y="947509"/>
                  </a:cubicBezTo>
                  <a:close/>
                </a:path>
              </a:pathLst>
            </a:custGeom>
            <a:solidFill>
              <a:srgbClr val="16365E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933713" y="913524"/>
            <a:ext cx="325587" cy="230353"/>
          </a:xfrm>
          <a:custGeom>
            <a:avLst/>
            <a:gdLst/>
            <a:ahLst/>
            <a:cxnLst/>
            <a:rect r="r" b="b" t="t" l="l"/>
            <a:pathLst>
              <a:path h="230353" w="325587">
                <a:moveTo>
                  <a:pt x="0" y="0"/>
                </a:moveTo>
                <a:lnTo>
                  <a:pt x="325587" y="0"/>
                </a:lnTo>
                <a:lnTo>
                  <a:pt x="325587" y="230352"/>
                </a:lnTo>
                <a:lnTo>
                  <a:pt x="0" y="230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830759" y="7767957"/>
            <a:ext cx="5621378" cy="625328"/>
            <a:chOff x="0" y="0"/>
            <a:chExt cx="3653325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53325" cy="406400"/>
            </a:xfrm>
            <a:custGeom>
              <a:avLst/>
              <a:gdLst/>
              <a:ahLst/>
              <a:cxnLst/>
              <a:rect r="r" b="b" t="t" l="l"/>
              <a:pathLst>
                <a:path h="406400" w="3653325">
                  <a:moveTo>
                    <a:pt x="3450125" y="0"/>
                  </a:moveTo>
                  <a:cubicBezTo>
                    <a:pt x="3562350" y="0"/>
                    <a:pt x="3653325" y="90976"/>
                    <a:pt x="3653325" y="203200"/>
                  </a:cubicBezTo>
                  <a:cubicBezTo>
                    <a:pt x="3653325" y="315424"/>
                    <a:pt x="3562350" y="406400"/>
                    <a:pt x="34501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F2527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3653325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565543" y="7805427"/>
            <a:ext cx="1835560" cy="550390"/>
            <a:chOff x="0" y="0"/>
            <a:chExt cx="1355351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5351" cy="406400"/>
            </a:xfrm>
            <a:custGeom>
              <a:avLst/>
              <a:gdLst/>
              <a:ahLst/>
              <a:cxnLst/>
              <a:rect r="r" b="b" t="t" l="l"/>
              <a:pathLst>
                <a:path h="406400" w="1355351">
                  <a:moveTo>
                    <a:pt x="1152151" y="0"/>
                  </a:moveTo>
                  <a:cubicBezTo>
                    <a:pt x="1264376" y="0"/>
                    <a:pt x="1355351" y="90976"/>
                    <a:pt x="1355351" y="203200"/>
                  </a:cubicBezTo>
                  <a:cubicBezTo>
                    <a:pt x="1355351" y="315424"/>
                    <a:pt x="1264376" y="406400"/>
                    <a:pt x="115215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355351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5400000">
            <a:off x="2161166" y="7957134"/>
            <a:ext cx="235825" cy="277850"/>
          </a:xfrm>
          <a:custGeom>
            <a:avLst/>
            <a:gdLst/>
            <a:ahLst/>
            <a:cxnLst/>
            <a:rect r="r" b="b" t="t" l="l"/>
            <a:pathLst>
              <a:path h="277850" w="235825">
                <a:moveTo>
                  <a:pt x="0" y="0"/>
                </a:moveTo>
                <a:lnTo>
                  <a:pt x="235825" y="0"/>
                </a:lnTo>
                <a:lnTo>
                  <a:pt x="235825" y="277850"/>
                </a:lnTo>
                <a:lnTo>
                  <a:pt x="0" y="277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27159" y="215613"/>
            <a:ext cx="2776246" cy="1308039"/>
          </a:xfrm>
          <a:custGeom>
            <a:avLst/>
            <a:gdLst/>
            <a:ahLst/>
            <a:cxnLst/>
            <a:rect r="r" b="b" t="t" l="l"/>
            <a:pathLst>
              <a:path h="1308039" w="2776246">
                <a:moveTo>
                  <a:pt x="0" y="0"/>
                </a:moveTo>
                <a:lnTo>
                  <a:pt x="2776245" y="0"/>
                </a:lnTo>
                <a:lnTo>
                  <a:pt x="2776245" y="1308039"/>
                </a:lnTo>
                <a:lnTo>
                  <a:pt x="0" y="13080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415023" y="2737489"/>
            <a:ext cx="5844277" cy="6520811"/>
          </a:xfrm>
          <a:custGeom>
            <a:avLst/>
            <a:gdLst/>
            <a:ahLst/>
            <a:cxnLst/>
            <a:rect r="r" b="b" t="t" l="l"/>
            <a:pathLst>
              <a:path h="6520811" w="5844277">
                <a:moveTo>
                  <a:pt x="0" y="0"/>
                </a:moveTo>
                <a:lnTo>
                  <a:pt x="5844277" y="0"/>
                </a:lnTo>
                <a:lnTo>
                  <a:pt x="5844277" y="6520811"/>
                </a:lnTo>
                <a:lnTo>
                  <a:pt x="0" y="65208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44474" y="3737528"/>
            <a:ext cx="9328733" cy="255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b="true">
                <a:solidFill>
                  <a:srgbClr val="16365E"/>
                </a:solidFill>
                <a:latin typeface="Roboto Bold"/>
                <a:ea typeface="Roboto Bold"/>
                <a:cs typeface="Roboto Bold"/>
                <a:sym typeface="Roboto Bold"/>
              </a:rPr>
              <a:t>SPARTANS</a:t>
            </a:r>
          </a:p>
          <a:p>
            <a:pPr algn="l">
              <a:lnSpc>
                <a:spcPts val="99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145550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67062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52755" y="7947272"/>
            <a:ext cx="2450026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Destination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09038" y="2988021"/>
            <a:ext cx="534021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CF252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Sky Hack 2.0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90961" y="7947272"/>
            <a:ext cx="163575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Find Flight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849454" y="5356544"/>
            <a:ext cx="3659386" cy="12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Prashant Tiwari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Harsh Shukla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2700000">
            <a:off x="-5078006" y="-2568195"/>
            <a:ext cx="8645646" cy="15423389"/>
            <a:chOff x="0" y="0"/>
            <a:chExt cx="660400" cy="11781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178120"/>
            </a:xfrm>
            <a:custGeom>
              <a:avLst/>
              <a:gdLst/>
              <a:ahLst/>
              <a:cxnLst/>
              <a:rect r="r" b="b" t="t" l="l"/>
              <a:pathLst>
                <a:path h="1178120" w="660400">
                  <a:moveTo>
                    <a:pt x="535940" y="1178120"/>
                  </a:moveTo>
                  <a:lnTo>
                    <a:pt x="124460" y="1178120"/>
                  </a:lnTo>
                  <a:cubicBezTo>
                    <a:pt x="55880" y="1178120"/>
                    <a:pt x="0" y="1122240"/>
                    <a:pt x="0" y="10536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1053660"/>
                  </a:lnTo>
                  <a:cubicBezTo>
                    <a:pt x="660400" y="1122240"/>
                    <a:pt x="604520" y="1178120"/>
                    <a:pt x="535940" y="1178120"/>
                  </a:cubicBezTo>
                  <a:close/>
                </a:path>
              </a:pathLst>
            </a:custGeom>
            <a:solidFill>
              <a:srgbClr val="16365E"/>
            </a:solidFill>
          </p:spPr>
        </p:sp>
      </p:grpSp>
      <p:grpSp>
        <p:nvGrpSpPr>
          <p:cNvPr name="Group 5" id="5"/>
          <p:cNvGrpSpPr/>
          <p:nvPr/>
        </p:nvGrpSpPr>
        <p:grpSpPr>
          <a:xfrm rot="2700000">
            <a:off x="-77611" y="-11627881"/>
            <a:ext cx="8645646" cy="15423389"/>
            <a:chOff x="0" y="0"/>
            <a:chExt cx="660400" cy="11781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1178120"/>
            </a:xfrm>
            <a:custGeom>
              <a:avLst/>
              <a:gdLst/>
              <a:ahLst/>
              <a:cxnLst/>
              <a:rect r="r" b="b" t="t" l="l"/>
              <a:pathLst>
                <a:path h="1178120" w="660400">
                  <a:moveTo>
                    <a:pt x="535940" y="1178120"/>
                  </a:moveTo>
                  <a:lnTo>
                    <a:pt x="124460" y="1178120"/>
                  </a:lnTo>
                  <a:cubicBezTo>
                    <a:pt x="55880" y="1178120"/>
                    <a:pt x="0" y="1122240"/>
                    <a:pt x="0" y="10536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1053660"/>
                  </a:lnTo>
                  <a:cubicBezTo>
                    <a:pt x="660400" y="1122240"/>
                    <a:pt x="604520" y="1178120"/>
                    <a:pt x="535940" y="1178120"/>
                  </a:cubicBezTo>
                  <a:close/>
                </a:path>
              </a:pathLst>
            </a:custGeom>
            <a:solidFill>
              <a:srgbClr val="AFD2E5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933713" y="913524"/>
            <a:ext cx="325587" cy="230353"/>
          </a:xfrm>
          <a:custGeom>
            <a:avLst/>
            <a:gdLst/>
            <a:ahLst/>
            <a:cxnLst/>
            <a:rect r="r" b="b" t="t" l="l"/>
            <a:pathLst>
              <a:path h="230353" w="325587">
                <a:moveTo>
                  <a:pt x="0" y="0"/>
                </a:moveTo>
                <a:lnTo>
                  <a:pt x="325587" y="0"/>
                </a:lnTo>
                <a:lnTo>
                  <a:pt x="325587" y="230352"/>
                </a:lnTo>
                <a:lnTo>
                  <a:pt x="0" y="230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4383" y="374681"/>
            <a:ext cx="2776246" cy="1308039"/>
          </a:xfrm>
          <a:custGeom>
            <a:avLst/>
            <a:gdLst/>
            <a:ahLst/>
            <a:cxnLst/>
            <a:rect r="r" b="b" t="t" l="l"/>
            <a:pathLst>
              <a:path h="1308039" w="2776246">
                <a:moveTo>
                  <a:pt x="0" y="0"/>
                </a:moveTo>
                <a:lnTo>
                  <a:pt x="2776246" y="0"/>
                </a:lnTo>
                <a:lnTo>
                  <a:pt x="2776246" y="1308038"/>
                </a:lnTo>
                <a:lnTo>
                  <a:pt x="0" y="1308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40738" y="2312150"/>
            <a:ext cx="3808947" cy="6367540"/>
          </a:xfrm>
          <a:custGeom>
            <a:avLst/>
            <a:gdLst/>
            <a:ahLst/>
            <a:cxnLst/>
            <a:rect r="r" b="b" t="t" l="l"/>
            <a:pathLst>
              <a:path h="6367540" w="3808947">
                <a:moveTo>
                  <a:pt x="0" y="0"/>
                </a:moveTo>
                <a:lnTo>
                  <a:pt x="3808947" y="0"/>
                </a:lnTo>
                <a:lnTo>
                  <a:pt x="3808947" y="6367540"/>
                </a:lnTo>
                <a:lnTo>
                  <a:pt x="0" y="6367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145550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67062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54506" y="4486150"/>
            <a:ext cx="9354053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calls are highest during morning and afternoon, nearly 3x more than evening/night.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Weekend call volumes are around 5x higher than weekdays.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AHT and AST are consistent across different time periods.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32271" y="1825422"/>
            <a:ext cx="8115300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Call Volume and time of day trends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26181" y="3670175"/>
            <a:ext cx="313801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26181" y="7391910"/>
            <a:ext cx="418838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Recommendation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26181" y="8207885"/>
            <a:ext cx="9007531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Schedule more agents during peak hours and weekends to balance workload.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3571531"/>
            <a:ext cx="952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68742" y="1635094"/>
            <a:ext cx="11760041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Call Reasons &amp; Extended AHT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05523" y="3533431"/>
            <a:ext cx="3138011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05523" y="4443095"/>
            <a:ext cx="13063560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 distinct call reasons identified after data cleaning.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Average AHT varies across call reasons, with the most frequent reason having ~51% shorter AHT than the least frequent.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05523" y="6082030"/>
            <a:ext cx="3986212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</a:p>
          <a:p>
            <a:pPr algn="ctr">
              <a:lnSpc>
                <a:spcPts val="49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705523" y="6853555"/>
            <a:ext cx="13063560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Streamline processes for high AHT call reasons like Checkout and Mileage Plus to reduce handle time.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self-service options for simpler requests to reduce agent workload.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44383" y="374681"/>
            <a:ext cx="2776246" cy="1308039"/>
          </a:xfrm>
          <a:custGeom>
            <a:avLst/>
            <a:gdLst/>
            <a:ahLst/>
            <a:cxnLst/>
            <a:rect r="r" b="b" t="t" l="l"/>
            <a:pathLst>
              <a:path h="1308039" w="2776246">
                <a:moveTo>
                  <a:pt x="0" y="0"/>
                </a:moveTo>
                <a:lnTo>
                  <a:pt x="2776246" y="0"/>
                </a:lnTo>
                <a:lnTo>
                  <a:pt x="2776246" y="1308038"/>
                </a:lnTo>
                <a:lnTo>
                  <a:pt x="0" y="1308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33713" y="913524"/>
            <a:ext cx="325587" cy="230353"/>
          </a:xfrm>
          <a:custGeom>
            <a:avLst/>
            <a:gdLst/>
            <a:ahLst/>
            <a:cxnLst/>
            <a:rect r="r" b="b" t="t" l="l"/>
            <a:pathLst>
              <a:path h="230353" w="325587">
                <a:moveTo>
                  <a:pt x="0" y="0"/>
                </a:moveTo>
                <a:lnTo>
                  <a:pt x="325587" y="0"/>
                </a:lnTo>
                <a:lnTo>
                  <a:pt x="325587" y="230352"/>
                </a:lnTo>
                <a:lnTo>
                  <a:pt x="0" y="23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145550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67062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3731" y="1555163"/>
            <a:ext cx="1275015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636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Sentiment and Silence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44383" y="374681"/>
            <a:ext cx="2776246" cy="1308039"/>
          </a:xfrm>
          <a:custGeom>
            <a:avLst/>
            <a:gdLst/>
            <a:ahLst/>
            <a:cxnLst/>
            <a:rect r="r" b="b" t="t" l="l"/>
            <a:pathLst>
              <a:path h="1308039" w="2776246">
                <a:moveTo>
                  <a:pt x="0" y="0"/>
                </a:moveTo>
                <a:lnTo>
                  <a:pt x="2776246" y="0"/>
                </a:lnTo>
                <a:lnTo>
                  <a:pt x="2776246" y="1308038"/>
                </a:lnTo>
                <a:lnTo>
                  <a:pt x="0" y="1308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33713" y="913524"/>
            <a:ext cx="325587" cy="230353"/>
          </a:xfrm>
          <a:custGeom>
            <a:avLst/>
            <a:gdLst/>
            <a:ahLst/>
            <a:cxnLst/>
            <a:rect r="r" b="b" t="t" l="l"/>
            <a:pathLst>
              <a:path h="230353" w="325587">
                <a:moveTo>
                  <a:pt x="0" y="0"/>
                </a:moveTo>
                <a:lnTo>
                  <a:pt x="325587" y="0"/>
                </a:lnTo>
                <a:lnTo>
                  <a:pt x="325587" y="230352"/>
                </a:lnTo>
                <a:lnTo>
                  <a:pt x="0" y="23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145550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67062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83731" y="2989358"/>
            <a:ext cx="313801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17914" y="3985895"/>
            <a:ext cx="13264657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Sentiment: Consistently neutral to slightly negative across all times of day (-0.03 avg sentiment).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Silence Percentage: High in calls related to IRROPS (irregular operations) and communication issues.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Calls with high silence percentage correlate with longer AHT.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17914" y="6644005"/>
            <a:ext cx="418838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Recommendation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7914" y="7640955"/>
            <a:ext cx="13264657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Improve agent training on IRROPS/communication to minimize silence.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Update IVR to handle routine communication queries automatically.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4383" y="374681"/>
            <a:ext cx="2776246" cy="1308039"/>
          </a:xfrm>
          <a:custGeom>
            <a:avLst/>
            <a:gdLst/>
            <a:ahLst/>
            <a:cxnLst/>
            <a:rect r="r" b="b" t="t" l="l"/>
            <a:pathLst>
              <a:path h="1308039" w="2776246">
                <a:moveTo>
                  <a:pt x="0" y="0"/>
                </a:moveTo>
                <a:lnTo>
                  <a:pt x="2776246" y="0"/>
                </a:lnTo>
                <a:lnTo>
                  <a:pt x="2776246" y="1308038"/>
                </a:lnTo>
                <a:lnTo>
                  <a:pt x="0" y="1308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33713" y="913524"/>
            <a:ext cx="325587" cy="230353"/>
          </a:xfrm>
          <a:custGeom>
            <a:avLst/>
            <a:gdLst/>
            <a:ahLst/>
            <a:cxnLst/>
            <a:rect r="r" b="b" t="t" l="l"/>
            <a:pathLst>
              <a:path h="230353" w="325587">
                <a:moveTo>
                  <a:pt x="0" y="0"/>
                </a:moveTo>
                <a:lnTo>
                  <a:pt x="325587" y="0"/>
                </a:lnTo>
                <a:lnTo>
                  <a:pt x="325587" y="230352"/>
                </a:lnTo>
                <a:lnTo>
                  <a:pt x="0" y="23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45550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67062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92793" y="1568419"/>
            <a:ext cx="1170241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636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Speed to Answer (AST)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83731" y="2989358"/>
            <a:ext cx="313801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17914" y="3985895"/>
            <a:ext cx="13264657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Call reasons with high AST identified.</a:t>
            </a:r>
          </a:p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Example: </a:t>
            </a:r>
            <a:r>
              <a:rPr lang="en-US" sz="26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Calls for reasons like Checkout, Travel Updates , Unaccompanied       Minor take longer to answer.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AST consistent across time periods:</a:t>
            </a:r>
          </a:p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Example: </a:t>
            </a:r>
            <a:r>
              <a:rPr lang="en-US" sz="26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 significant variation in AST across different times of day.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317914" y="6644005"/>
            <a:ext cx="418838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Recommendation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7914" y="7640955"/>
            <a:ext cx="13264657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Assign more agents to handle these specific call reasons during peak times or optimize the initial routing process to reduce wait times.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4383" y="374681"/>
            <a:ext cx="2776246" cy="1308039"/>
          </a:xfrm>
          <a:custGeom>
            <a:avLst/>
            <a:gdLst/>
            <a:ahLst/>
            <a:cxnLst/>
            <a:rect r="r" b="b" t="t" l="l"/>
            <a:pathLst>
              <a:path h="1308039" w="2776246">
                <a:moveTo>
                  <a:pt x="0" y="0"/>
                </a:moveTo>
                <a:lnTo>
                  <a:pt x="2776246" y="0"/>
                </a:lnTo>
                <a:lnTo>
                  <a:pt x="2776246" y="1308038"/>
                </a:lnTo>
                <a:lnTo>
                  <a:pt x="0" y="1308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33713" y="913524"/>
            <a:ext cx="325587" cy="230353"/>
          </a:xfrm>
          <a:custGeom>
            <a:avLst/>
            <a:gdLst/>
            <a:ahLst/>
            <a:cxnLst/>
            <a:rect r="r" b="b" t="t" l="l"/>
            <a:pathLst>
              <a:path h="230353" w="325587">
                <a:moveTo>
                  <a:pt x="0" y="0"/>
                </a:moveTo>
                <a:lnTo>
                  <a:pt x="325587" y="0"/>
                </a:lnTo>
                <a:lnTo>
                  <a:pt x="325587" y="230352"/>
                </a:lnTo>
                <a:lnTo>
                  <a:pt x="0" y="23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45550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67062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0013" y="1219248"/>
            <a:ext cx="1210755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Agent Performance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83731" y="2429161"/>
            <a:ext cx="313801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17914" y="3130836"/>
            <a:ext cx="13264657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Comprehensive Evaluation: Analyzed 383 agents to determine average AHT and AST, establishing a baseline for performance comparison.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High AHT Identification: Identified agents with consistently high AHT, highlighting potential areas for improvement and training.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Complex Call Handling: Certain agents struggle with specific call reasons, particularly complex queries, leading to elevated AHT.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59693" y="6036596"/>
            <a:ext cx="430482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Recommendation: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7914" y="6738271"/>
            <a:ext cx="13264657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Targeted Training and Peer Learning.</a:t>
            </a:r>
          </a:p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Example: </a:t>
            </a:r>
            <a:r>
              <a:rPr lang="en-US" sz="26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 training for high AHT agents on complex calls and promote knowledge sharing with top performers.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Monitoring and Process Optimization.</a:t>
            </a:r>
          </a:p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Example: Establish real-time AHT monitoring to identify struggling agents and analyze high AHT reasons to streamline processes.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4383" y="374681"/>
            <a:ext cx="2776246" cy="1308039"/>
          </a:xfrm>
          <a:custGeom>
            <a:avLst/>
            <a:gdLst/>
            <a:ahLst/>
            <a:cxnLst/>
            <a:rect r="r" b="b" t="t" l="l"/>
            <a:pathLst>
              <a:path h="1308039" w="2776246">
                <a:moveTo>
                  <a:pt x="0" y="0"/>
                </a:moveTo>
                <a:lnTo>
                  <a:pt x="2776246" y="0"/>
                </a:lnTo>
                <a:lnTo>
                  <a:pt x="2776246" y="1308038"/>
                </a:lnTo>
                <a:lnTo>
                  <a:pt x="0" y="1308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33713" y="913524"/>
            <a:ext cx="325587" cy="230353"/>
          </a:xfrm>
          <a:custGeom>
            <a:avLst/>
            <a:gdLst/>
            <a:ahLst/>
            <a:cxnLst/>
            <a:rect r="r" b="b" t="t" l="l"/>
            <a:pathLst>
              <a:path h="230353" w="325587">
                <a:moveTo>
                  <a:pt x="0" y="0"/>
                </a:moveTo>
                <a:lnTo>
                  <a:pt x="325587" y="0"/>
                </a:lnTo>
                <a:lnTo>
                  <a:pt x="325587" y="230352"/>
                </a:lnTo>
                <a:lnTo>
                  <a:pt x="0" y="23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45550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67062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45650" y="1568419"/>
            <a:ext cx="979670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636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IVR Optimization Proposal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83731" y="2989358"/>
            <a:ext cx="313801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17914" y="3985895"/>
            <a:ext cx="13264657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Self-solvable issues (like routine inquiries) escalate unnecessarily to agents.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High AHT in communication-related calls could be resolved with better self-service options.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317914" y="6644005"/>
            <a:ext cx="418838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Recommendation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7914" y="7640955"/>
            <a:ext cx="13264657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Include options for IRROPS updates and communication issues.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Automate responses to common queries to reduce agent intervention.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63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Utilize sentiment data to monitor customer satisfaction in the IVR system.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2700000">
            <a:off x="-3294123" y="-1298061"/>
            <a:ext cx="8645646" cy="15423389"/>
            <a:chOff x="0" y="0"/>
            <a:chExt cx="660400" cy="11781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178120"/>
            </a:xfrm>
            <a:custGeom>
              <a:avLst/>
              <a:gdLst/>
              <a:ahLst/>
              <a:cxnLst/>
              <a:rect r="r" b="b" t="t" l="l"/>
              <a:pathLst>
                <a:path h="1178120" w="660400">
                  <a:moveTo>
                    <a:pt x="535940" y="1178120"/>
                  </a:moveTo>
                  <a:lnTo>
                    <a:pt x="124460" y="1178120"/>
                  </a:lnTo>
                  <a:cubicBezTo>
                    <a:pt x="55880" y="1178120"/>
                    <a:pt x="0" y="1122240"/>
                    <a:pt x="0" y="10536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1053660"/>
                  </a:lnTo>
                  <a:cubicBezTo>
                    <a:pt x="660400" y="1122240"/>
                    <a:pt x="604520" y="1178120"/>
                    <a:pt x="535940" y="1178120"/>
                  </a:cubicBezTo>
                  <a:close/>
                </a:path>
              </a:pathLst>
            </a:custGeom>
            <a:solidFill>
              <a:srgbClr val="16365E"/>
            </a:solidFill>
          </p:spPr>
        </p:sp>
      </p:grpSp>
      <p:grpSp>
        <p:nvGrpSpPr>
          <p:cNvPr name="Group 5" id="5"/>
          <p:cNvGrpSpPr/>
          <p:nvPr/>
        </p:nvGrpSpPr>
        <p:grpSpPr>
          <a:xfrm rot="2700000">
            <a:off x="-77611" y="-12638877"/>
            <a:ext cx="8645646" cy="15423389"/>
            <a:chOff x="0" y="0"/>
            <a:chExt cx="660400" cy="11781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1178120"/>
            </a:xfrm>
            <a:custGeom>
              <a:avLst/>
              <a:gdLst/>
              <a:ahLst/>
              <a:cxnLst/>
              <a:rect r="r" b="b" t="t" l="l"/>
              <a:pathLst>
                <a:path h="1178120" w="660400">
                  <a:moveTo>
                    <a:pt x="535940" y="1178120"/>
                  </a:moveTo>
                  <a:lnTo>
                    <a:pt x="124460" y="1178120"/>
                  </a:lnTo>
                  <a:cubicBezTo>
                    <a:pt x="55880" y="1178120"/>
                    <a:pt x="0" y="1122240"/>
                    <a:pt x="0" y="10536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940" y="0"/>
                  </a:lnTo>
                  <a:cubicBezTo>
                    <a:pt x="604520" y="0"/>
                    <a:pt x="660400" y="55880"/>
                    <a:pt x="660400" y="124460"/>
                  </a:cubicBezTo>
                  <a:lnTo>
                    <a:pt x="660400" y="1053660"/>
                  </a:lnTo>
                  <a:cubicBezTo>
                    <a:pt x="660400" y="1122240"/>
                    <a:pt x="604520" y="1178120"/>
                    <a:pt x="535940" y="1178120"/>
                  </a:cubicBezTo>
                  <a:close/>
                </a:path>
              </a:pathLst>
            </a:custGeom>
            <a:solidFill>
              <a:srgbClr val="AFD2E5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933713" y="913524"/>
            <a:ext cx="325587" cy="230353"/>
          </a:xfrm>
          <a:custGeom>
            <a:avLst/>
            <a:gdLst/>
            <a:ahLst/>
            <a:cxnLst/>
            <a:rect r="r" b="b" t="t" l="l"/>
            <a:pathLst>
              <a:path h="230353" w="325587">
                <a:moveTo>
                  <a:pt x="0" y="0"/>
                </a:moveTo>
                <a:lnTo>
                  <a:pt x="325587" y="0"/>
                </a:lnTo>
                <a:lnTo>
                  <a:pt x="325587" y="230352"/>
                </a:lnTo>
                <a:lnTo>
                  <a:pt x="0" y="230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834291" y="7758418"/>
            <a:ext cx="5621378" cy="625328"/>
            <a:chOff x="0" y="0"/>
            <a:chExt cx="3653325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53325" cy="406400"/>
            </a:xfrm>
            <a:custGeom>
              <a:avLst/>
              <a:gdLst/>
              <a:ahLst/>
              <a:cxnLst/>
              <a:rect r="r" b="b" t="t" l="l"/>
              <a:pathLst>
                <a:path h="406400" w="3653325">
                  <a:moveTo>
                    <a:pt x="3450125" y="0"/>
                  </a:moveTo>
                  <a:cubicBezTo>
                    <a:pt x="3562350" y="0"/>
                    <a:pt x="3653325" y="90976"/>
                    <a:pt x="3653325" y="203200"/>
                  </a:cubicBezTo>
                  <a:cubicBezTo>
                    <a:pt x="3653325" y="315424"/>
                    <a:pt x="3562350" y="406400"/>
                    <a:pt x="34501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F2527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653325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69076" y="7795887"/>
            <a:ext cx="1835560" cy="550390"/>
            <a:chOff x="0" y="0"/>
            <a:chExt cx="1355351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55351" cy="406400"/>
            </a:xfrm>
            <a:custGeom>
              <a:avLst/>
              <a:gdLst/>
              <a:ahLst/>
              <a:cxnLst/>
              <a:rect r="r" b="b" t="t" l="l"/>
              <a:pathLst>
                <a:path h="406400" w="1355351">
                  <a:moveTo>
                    <a:pt x="1152151" y="0"/>
                  </a:moveTo>
                  <a:cubicBezTo>
                    <a:pt x="1264376" y="0"/>
                    <a:pt x="1355351" y="90976"/>
                    <a:pt x="1355351" y="203200"/>
                  </a:cubicBezTo>
                  <a:cubicBezTo>
                    <a:pt x="1355351" y="315424"/>
                    <a:pt x="1264376" y="406400"/>
                    <a:pt x="115215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355351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5400000">
            <a:off x="2164699" y="7932157"/>
            <a:ext cx="235825" cy="277850"/>
          </a:xfrm>
          <a:custGeom>
            <a:avLst/>
            <a:gdLst/>
            <a:ahLst/>
            <a:cxnLst/>
            <a:rect r="r" b="b" t="t" l="l"/>
            <a:pathLst>
              <a:path h="277850" w="235825">
                <a:moveTo>
                  <a:pt x="0" y="0"/>
                </a:moveTo>
                <a:lnTo>
                  <a:pt x="235825" y="0"/>
                </a:lnTo>
                <a:lnTo>
                  <a:pt x="235825" y="277850"/>
                </a:lnTo>
                <a:lnTo>
                  <a:pt x="0" y="277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4383" y="374681"/>
            <a:ext cx="2776246" cy="1308039"/>
          </a:xfrm>
          <a:custGeom>
            <a:avLst/>
            <a:gdLst/>
            <a:ahLst/>
            <a:cxnLst/>
            <a:rect r="r" b="b" t="t" l="l"/>
            <a:pathLst>
              <a:path h="1308039" w="2776246">
                <a:moveTo>
                  <a:pt x="0" y="0"/>
                </a:moveTo>
                <a:lnTo>
                  <a:pt x="2776246" y="0"/>
                </a:lnTo>
                <a:lnTo>
                  <a:pt x="2776246" y="1308038"/>
                </a:lnTo>
                <a:lnTo>
                  <a:pt x="0" y="13080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671739" y="2848291"/>
            <a:ext cx="7508063" cy="6410009"/>
          </a:xfrm>
          <a:custGeom>
            <a:avLst/>
            <a:gdLst/>
            <a:ahLst/>
            <a:cxnLst/>
            <a:rect r="r" b="b" t="t" l="l"/>
            <a:pathLst>
              <a:path h="6410009" w="7508063">
                <a:moveTo>
                  <a:pt x="0" y="0"/>
                </a:moveTo>
                <a:lnTo>
                  <a:pt x="7508063" y="0"/>
                </a:lnTo>
                <a:lnTo>
                  <a:pt x="7508063" y="6410009"/>
                </a:lnTo>
                <a:lnTo>
                  <a:pt x="0" y="64100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145550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367062" y="831533"/>
            <a:ext cx="140202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28036" y="4120173"/>
            <a:ext cx="8143702" cy="130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Thank You!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56287" y="7937732"/>
            <a:ext cx="2450026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Destination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94494" y="7937732"/>
            <a:ext cx="163575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16365E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DAGTFTKm-mY</dc:identifier>
  <dcterms:modified xsi:type="dcterms:W3CDTF">2011-08-01T06:04:30Z</dcterms:modified>
  <cp:revision>1</cp:revision>
  <dc:title>Airlines Company Profile Presentation</dc:title>
</cp:coreProperties>
</file>