
<file path=[Content_Types].xml><?xml version="1.0" encoding="utf-8"?>
<Types xmlns="http://schemas.openxmlformats.org/package/2006/content-types">
  <Default Extension="emf" ContentType="image/x-emf"/>
  <Default Extension="gif" ContentType="image/gi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39"/>
  </p:notesMasterIdLst>
  <p:sldIdLst>
    <p:sldId id="257" r:id="rId2"/>
    <p:sldId id="314" r:id="rId3"/>
    <p:sldId id="258" r:id="rId4"/>
    <p:sldId id="261" r:id="rId5"/>
    <p:sldId id="295" r:id="rId6"/>
    <p:sldId id="287" r:id="rId7"/>
    <p:sldId id="290" r:id="rId8"/>
    <p:sldId id="268" r:id="rId9"/>
    <p:sldId id="271" r:id="rId10"/>
    <p:sldId id="291" r:id="rId11"/>
    <p:sldId id="289" r:id="rId12"/>
    <p:sldId id="292" r:id="rId13"/>
    <p:sldId id="293" r:id="rId14"/>
    <p:sldId id="297" r:id="rId15"/>
    <p:sldId id="294" r:id="rId16"/>
    <p:sldId id="273" r:id="rId17"/>
    <p:sldId id="298" r:id="rId18"/>
    <p:sldId id="299" r:id="rId19"/>
    <p:sldId id="300" r:id="rId20"/>
    <p:sldId id="301" r:id="rId21"/>
    <p:sldId id="302" r:id="rId22"/>
    <p:sldId id="303" r:id="rId23"/>
    <p:sldId id="304" r:id="rId24"/>
    <p:sldId id="317" r:id="rId25"/>
    <p:sldId id="305" r:id="rId26"/>
    <p:sldId id="306" r:id="rId27"/>
    <p:sldId id="307" r:id="rId28"/>
    <p:sldId id="318" r:id="rId29"/>
    <p:sldId id="308" r:id="rId30"/>
    <p:sldId id="309" r:id="rId31"/>
    <p:sldId id="310" r:id="rId32"/>
    <p:sldId id="312" r:id="rId33"/>
    <p:sldId id="315" r:id="rId34"/>
    <p:sldId id="316" r:id="rId35"/>
    <p:sldId id="266" r:id="rId36"/>
    <p:sldId id="296" r:id="rId37"/>
    <p:sldId id="31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029" autoAdjust="0"/>
    <p:restoredTop sz="94660"/>
  </p:normalViewPr>
  <p:slideViewPr>
    <p:cSldViewPr snapToGrid="0">
      <p:cViewPr varScale="1">
        <p:scale>
          <a:sx n="70" d="100"/>
          <a:sy n="70"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E5D20-B8DF-4CD0-89B1-0ADAB943EB15}" type="datetimeFigureOut">
              <a:rPr lang="en-US" smtClean="0"/>
              <a:t>4/10/2019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D94D37-1059-403A-8754-31A751240F90}" type="slidenum">
              <a:rPr lang="en-US" smtClean="0"/>
              <a:t>‹#›</a:t>
            </a:fld>
            <a:endParaRPr lang="en-US"/>
          </a:p>
        </p:txBody>
      </p:sp>
    </p:spTree>
    <p:extLst>
      <p:ext uri="{BB962C8B-B14F-4D97-AF65-F5344CB8AC3E}">
        <p14:creationId xmlns:p14="http://schemas.microsoft.com/office/powerpoint/2010/main" val="4105362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61D291-DE50-423F-BFE9-871A4A9E5541}" type="slidenum">
              <a:rPr lang="en-US" smtClean="0"/>
              <a:t>1</a:t>
            </a:fld>
            <a:endParaRPr lang="en-US"/>
          </a:p>
        </p:txBody>
      </p:sp>
    </p:spTree>
    <p:extLst>
      <p:ext uri="{BB962C8B-B14F-4D97-AF65-F5344CB8AC3E}">
        <p14:creationId xmlns:p14="http://schemas.microsoft.com/office/powerpoint/2010/main" val="169117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61D291-DE50-423F-BFE9-871A4A9E5541}" type="slidenum">
              <a:rPr lang="en-US" smtClean="0"/>
              <a:t>3</a:t>
            </a:fld>
            <a:endParaRPr lang="en-US"/>
          </a:p>
        </p:txBody>
      </p:sp>
    </p:spTree>
    <p:extLst>
      <p:ext uri="{BB962C8B-B14F-4D97-AF65-F5344CB8AC3E}">
        <p14:creationId xmlns:p14="http://schemas.microsoft.com/office/powerpoint/2010/main" val="150021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328AFB-A93A-4D6D-9C9C-2512CEB65FEB}"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726430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328AFB-A93A-4D6D-9C9C-2512CEB65FEB}"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1905402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328AFB-A93A-4D6D-9C9C-2512CEB65FEB}"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866482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328AFB-A93A-4D6D-9C9C-2512CEB65FEB}"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7D45D-A41A-4A73-BC5A-660434D088B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4088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328AFB-A93A-4D6D-9C9C-2512CEB65FEB}"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594963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B328AFB-A93A-4D6D-9C9C-2512CEB65FEB}"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31118735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B328AFB-A93A-4D6D-9C9C-2512CEB65FEB}"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2493153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28AFB-A93A-4D6D-9C9C-2512CEB65FEB}"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3828770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28AFB-A93A-4D6D-9C9C-2512CEB65FEB}"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920203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28AFB-A93A-4D6D-9C9C-2512CEB65FEB}"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2648649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28AFB-A93A-4D6D-9C9C-2512CEB65FEB}"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2903256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328AFB-A93A-4D6D-9C9C-2512CEB65FEB}"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286283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328AFB-A93A-4D6D-9C9C-2512CEB65FEB}"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2796968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328AFB-A93A-4D6D-9C9C-2512CEB65FEB}" type="datetimeFigureOut">
              <a:rPr lang="en-US" smtClean="0"/>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220162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328AFB-A93A-4D6D-9C9C-2512CEB65FEB}"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397518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B328AFB-A93A-4D6D-9C9C-2512CEB65FEB}" type="datetimeFigureOut">
              <a:rPr lang="en-US" smtClean="0"/>
              <a:t>4/10/2019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1211949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328AFB-A93A-4D6D-9C9C-2512CEB65FEB}"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1039574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328AFB-A93A-4D6D-9C9C-2512CEB65FEB}"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179741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B328AFB-A93A-4D6D-9C9C-2512CEB65FEB}" type="datetimeFigureOut">
              <a:rPr lang="en-US" smtClean="0"/>
              <a:t>4/10/2019</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B17D45D-A41A-4A73-BC5A-660434D088B2}" type="slidenum">
              <a:rPr lang="en-US" smtClean="0"/>
              <a:t>‹#›</a:t>
            </a:fld>
            <a:endParaRPr lang="en-US"/>
          </a:p>
        </p:txBody>
      </p:sp>
    </p:spTree>
    <p:extLst>
      <p:ext uri="{BB962C8B-B14F-4D97-AF65-F5344CB8AC3E}">
        <p14:creationId xmlns:p14="http://schemas.microsoft.com/office/powerpoint/2010/main" val="1020243210"/>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 id="2147483972"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emf"/></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3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3814" y="5097856"/>
            <a:ext cx="11764371" cy="1703696"/>
          </a:xfrm>
        </p:spPr>
        <p:txBody>
          <a:bodyPr>
            <a:normAutofit/>
          </a:bodyPr>
          <a:lstStyle/>
          <a:p>
            <a:r>
              <a:rPr lang="en-IN" sz="2400" dirty="0">
                <a:solidFill>
                  <a:schemeClr val="accent3">
                    <a:lumMod val="75000"/>
                  </a:schemeClr>
                </a:solidFill>
              </a:rPr>
              <a:t>Guided by: </a:t>
            </a:r>
            <a:r>
              <a:rPr lang="en-IN" sz="3400" dirty="0" err="1">
                <a:solidFill>
                  <a:schemeClr val="tx1"/>
                </a:solidFill>
                <a:latin typeface="Agency FB" panose="020B0503020202020204" pitchFamily="34" charset="0"/>
              </a:rPr>
              <a:t>Dr.</a:t>
            </a:r>
            <a:r>
              <a:rPr lang="en-IN" sz="3400" dirty="0">
                <a:solidFill>
                  <a:schemeClr val="tx1"/>
                </a:solidFill>
                <a:latin typeface="Agency FB" panose="020B0503020202020204" pitchFamily="34" charset="0"/>
              </a:rPr>
              <a:t> EBIN DENI RAJ</a:t>
            </a:r>
            <a:r>
              <a:rPr lang="en-IN" sz="2900" dirty="0"/>
              <a:t>	</a:t>
            </a:r>
            <a:r>
              <a:rPr lang="en-IN" dirty="0"/>
              <a:t>			</a:t>
            </a:r>
            <a:r>
              <a:rPr lang="en-IN" dirty="0">
                <a:solidFill>
                  <a:schemeClr val="accent3">
                    <a:lumMod val="75000"/>
                  </a:schemeClr>
                </a:solidFill>
              </a:rPr>
              <a:t>Presented BY: </a:t>
            </a:r>
            <a:r>
              <a:rPr lang="en-IN" sz="3400" dirty="0">
                <a:solidFill>
                  <a:schemeClr val="tx1"/>
                </a:solidFill>
                <a:latin typeface="Agency FB" panose="020B0503020202020204" pitchFamily="34" charset="0"/>
              </a:rPr>
              <a:t>HARSH SINGH</a:t>
            </a:r>
            <a:endParaRPr lang="en-IN" sz="2300" dirty="0">
              <a:solidFill>
                <a:schemeClr val="tx1"/>
              </a:solidFill>
              <a:latin typeface="Agency FB" panose="020B0503020202020204" pitchFamily="34" charset="0"/>
            </a:endParaRPr>
          </a:p>
          <a:p>
            <a:r>
              <a:rPr lang="en-US" dirty="0"/>
              <a:t>						                    </a:t>
            </a:r>
            <a:r>
              <a:rPr lang="en-US" b="1" dirty="0">
                <a:solidFill>
                  <a:schemeClr val="bg2">
                    <a:lumMod val="50000"/>
                  </a:schemeClr>
                </a:solidFill>
              </a:rPr>
              <a:t>2015BCS0012</a:t>
            </a:r>
            <a:endParaRPr lang="en-IN" b="1" dirty="0">
              <a:solidFill>
                <a:schemeClr val="bg2">
                  <a:lumMod val="50000"/>
                </a:schemeClr>
              </a:solidFill>
            </a:endParaRPr>
          </a:p>
        </p:txBody>
      </p:sp>
      <p:sp>
        <p:nvSpPr>
          <p:cNvPr id="8" name="Slide Number Placeholder 7"/>
          <p:cNvSpPr>
            <a:spLocks noGrp="1"/>
          </p:cNvSpPr>
          <p:nvPr>
            <p:ph type="sldNum" sz="quarter" idx="12"/>
          </p:nvPr>
        </p:nvSpPr>
        <p:spPr/>
        <p:txBody>
          <a:bodyPr/>
          <a:lstStyle/>
          <a:p>
            <a:fld id="{F193F5E7-1286-4B25-AAA4-07DE12CCF392}" type="slidenum">
              <a:rPr lang="en-US" sz="1600" smtClean="0"/>
              <a:t>1</a:t>
            </a:fld>
            <a:endParaRPr lang="en-US" sz="160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40621" y="0"/>
            <a:ext cx="1751379" cy="815788"/>
          </a:xfrm>
          <a:prstGeom prst="rect">
            <a:avLst/>
          </a:prstGeom>
        </p:spPr>
      </p:pic>
      <p:sp>
        <p:nvSpPr>
          <p:cNvPr id="9" name="Rectangle 8">
            <a:extLst>
              <a:ext uri="{FF2B5EF4-FFF2-40B4-BE49-F238E27FC236}">
                <a16:creationId xmlns:a16="http://schemas.microsoft.com/office/drawing/2014/main" id="{2962AE10-42FB-4E17-A449-C2684F16F2C1}"/>
              </a:ext>
            </a:extLst>
          </p:cNvPr>
          <p:cNvSpPr/>
          <p:nvPr/>
        </p:nvSpPr>
        <p:spPr>
          <a:xfrm>
            <a:off x="1939221" y="1959381"/>
            <a:ext cx="8313558" cy="2585323"/>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t>
            </a:r>
            <a:r>
              <a:rPr lang="en-US" sz="5400" b="1" dirty="0">
                <a:ln w="12700" cmpd="sng">
                  <a:solidFill>
                    <a:schemeClr val="accent4"/>
                  </a:solidFill>
                  <a:prstDash val="solid"/>
                </a:ln>
                <a:solidFill>
                  <a:srgbClr val="7030A0"/>
                </a:solidFill>
              </a:rPr>
              <a:t>TAIL </a:t>
            </a:r>
            <a:r>
              <a:rPr lang="en-US" sz="5400" dirty="0">
                <a:ln w="0"/>
                <a:effectLst>
                  <a:outerShdw blurRad="38100" dist="19050" dir="2700000" algn="tl" rotWithShape="0">
                    <a:schemeClr val="dk1">
                      <a:alpha val="40000"/>
                    </a:schemeClr>
                  </a:outerShdw>
                </a:effectLst>
              </a:rPr>
              <a:t>S</a:t>
            </a:r>
            <a:r>
              <a:rPr lang="en-US" sz="5400" b="1" dirty="0">
                <a:ln w="12700" cmpd="sng">
                  <a:solidFill>
                    <a:schemeClr val="accent4"/>
                  </a:solidFill>
                  <a:prstDash val="solid"/>
                </a:ln>
                <a:solidFill>
                  <a:srgbClr val="7030A0"/>
                </a:solidFill>
              </a:rPr>
              <a:t>ALES </a:t>
            </a:r>
            <a:r>
              <a:rPr lang="en-US" sz="5400" dirty="0">
                <a:ln w="0"/>
                <a:effectLst>
                  <a:outerShdw blurRad="38100" dist="19050" dir="2700000" algn="tl" rotWithShape="0">
                    <a:schemeClr val="dk1">
                      <a:alpha val="40000"/>
                    </a:schemeClr>
                  </a:outerShdw>
                </a:effectLst>
              </a:rPr>
              <a:t>F</a:t>
            </a:r>
            <a:r>
              <a:rPr lang="en-US" sz="5400" b="1" dirty="0">
                <a:ln w="12700" cmpd="sng">
                  <a:solidFill>
                    <a:schemeClr val="accent4"/>
                  </a:solidFill>
                  <a:prstDash val="solid"/>
                </a:ln>
                <a:solidFill>
                  <a:srgbClr val="7030A0"/>
                </a:solidFill>
              </a:rPr>
              <a:t>ORECAST</a:t>
            </a:r>
          </a:p>
          <a:p>
            <a:pPr algn="ctr"/>
            <a:r>
              <a:rPr lang="en-US" sz="5400" b="1" dirty="0">
                <a:ln w="12700" cmpd="sng">
                  <a:solidFill>
                    <a:schemeClr val="accent4"/>
                  </a:solidFill>
                  <a:prstDash val="solid"/>
                </a:ln>
                <a:solidFill>
                  <a:srgbClr val="7030A0"/>
                </a:solidFill>
              </a:rPr>
              <a:t> AND </a:t>
            </a:r>
          </a:p>
          <a:p>
            <a:pPr algn="ctr"/>
            <a:r>
              <a:rPr lang="en-US" sz="5400" dirty="0">
                <a:ln w="0"/>
                <a:effectLst>
                  <a:outerShdw blurRad="38100" dist="19050" dir="2700000" algn="tl" rotWithShape="0">
                    <a:schemeClr val="dk1">
                      <a:alpha val="40000"/>
                    </a:schemeClr>
                  </a:outerShdw>
                </a:effectLst>
              </a:rPr>
              <a:t>IN</a:t>
            </a:r>
            <a:r>
              <a:rPr lang="en-US" sz="5400" b="1" dirty="0">
                <a:ln w="12700" cmpd="sng">
                  <a:solidFill>
                    <a:schemeClr val="accent4"/>
                  </a:solidFill>
                  <a:prstDash val="solid"/>
                </a:ln>
                <a:solidFill>
                  <a:srgbClr val="7030A0"/>
                </a:solidFill>
              </a:rPr>
              <a:t>VENTORY </a:t>
            </a:r>
            <a:r>
              <a:rPr lang="en-US" sz="5400" dirty="0">
                <a:ln w="0"/>
                <a:effectLst>
                  <a:outerShdw blurRad="38100" dist="19050" dir="2700000" algn="tl" rotWithShape="0">
                    <a:schemeClr val="dk1">
                      <a:alpha val="40000"/>
                    </a:schemeClr>
                  </a:outerShdw>
                </a:effectLst>
              </a:rPr>
              <a:t>O</a:t>
            </a:r>
            <a:r>
              <a:rPr lang="en-US" sz="5400" b="1" dirty="0">
                <a:ln w="12700" cmpd="sng">
                  <a:solidFill>
                    <a:schemeClr val="accent4"/>
                  </a:solidFill>
                  <a:prstDash val="solid"/>
                </a:ln>
                <a:solidFill>
                  <a:srgbClr val="7030A0"/>
                </a:solidFill>
              </a:rPr>
              <a:t>PTIMIZATION</a:t>
            </a:r>
            <a:endParaRPr lang="en-US" sz="5400" b="1" cap="none" spc="0" dirty="0">
              <a:ln w="12700" cmpd="sng">
                <a:solidFill>
                  <a:schemeClr val="accent4"/>
                </a:solidFill>
                <a:prstDash val="solid"/>
              </a:ln>
              <a:solidFill>
                <a:srgbClr val="7030A0"/>
              </a:solidFill>
              <a:effectLst/>
            </a:endParaRPr>
          </a:p>
        </p:txBody>
      </p:sp>
      <p:sp>
        <p:nvSpPr>
          <p:cNvPr id="2" name="Rectangle 1">
            <a:extLst>
              <a:ext uri="{FF2B5EF4-FFF2-40B4-BE49-F238E27FC236}">
                <a16:creationId xmlns:a16="http://schemas.microsoft.com/office/drawing/2014/main" id="{31613D05-B0A8-441C-B010-49D0B91C978F}"/>
              </a:ext>
            </a:extLst>
          </p:cNvPr>
          <p:cNvSpPr/>
          <p:nvPr/>
        </p:nvSpPr>
        <p:spPr>
          <a:xfrm>
            <a:off x="4720461" y="1167511"/>
            <a:ext cx="2751074"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RESFINO</a:t>
            </a:r>
            <a:endParaRPr lang="en-US" sz="5400" b="1" cap="none" spc="0" dirty="0">
              <a:ln w="0"/>
              <a:solidFill>
                <a:schemeClr val="tx1"/>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CCA0678D-CE95-49C2-9980-210C92F93A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02156" y="220451"/>
            <a:ext cx="1587687" cy="893074"/>
          </a:xfrm>
          <a:prstGeom prst="rect">
            <a:avLst/>
          </a:prstGeom>
        </p:spPr>
      </p:pic>
    </p:spTree>
    <p:extLst>
      <p:ext uri="{BB962C8B-B14F-4D97-AF65-F5344CB8AC3E}">
        <p14:creationId xmlns:p14="http://schemas.microsoft.com/office/powerpoint/2010/main" val="2867982325"/>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22900550"/>
              </p:ext>
            </p:extLst>
          </p:nvPr>
        </p:nvGraphicFramePr>
        <p:xfrm>
          <a:off x="0" y="2"/>
          <a:ext cx="12192000" cy="6857998"/>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561244820"/>
                    </a:ext>
                  </a:extLst>
                </a:gridCol>
                <a:gridCol w="2032000">
                  <a:extLst>
                    <a:ext uri="{9D8B030D-6E8A-4147-A177-3AD203B41FA5}">
                      <a16:colId xmlns:a16="http://schemas.microsoft.com/office/drawing/2014/main" val="3013604135"/>
                    </a:ext>
                  </a:extLst>
                </a:gridCol>
                <a:gridCol w="6096000">
                  <a:extLst>
                    <a:ext uri="{9D8B030D-6E8A-4147-A177-3AD203B41FA5}">
                      <a16:colId xmlns:a16="http://schemas.microsoft.com/office/drawing/2014/main" val="2915005588"/>
                    </a:ext>
                  </a:extLst>
                </a:gridCol>
              </a:tblGrid>
              <a:tr h="1198033">
                <a:tc>
                  <a:txBody>
                    <a:bodyPr/>
                    <a:lstStyle/>
                    <a:p>
                      <a:r>
                        <a:rPr lang="en-IN" dirty="0"/>
                        <a:t>Paper name</a:t>
                      </a:r>
                    </a:p>
                  </a:txBody>
                  <a:tcPr/>
                </a:tc>
                <a:tc>
                  <a:txBody>
                    <a:bodyPr/>
                    <a:lstStyle/>
                    <a:p>
                      <a:r>
                        <a:rPr lang="en-IN" dirty="0"/>
                        <a:t>Date </a:t>
                      </a:r>
                    </a:p>
                  </a:txBody>
                  <a:tcPr/>
                </a:tc>
                <a:tc>
                  <a:txBody>
                    <a:bodyPr/>
                    <a:lstStyle/>
                    <a:p>
                      <a:r>
                        <a:rPr lang="en-IN" dirty="0"/>
                        <a:t>Conclusion </a:t>
                      </a:r>
                    </a:p>
                  </a:txBody>
                  <a:tcPr/>
                </a:tc>
                <a:extLst>
                  <a:ext uri="{0D108BD9-81ED-4DB2-BD59-A6C34878D82A}">
                    <a16:rowId xmlns:a16="http://schemas.microsoft.com/office/drawing/2014/main" val="3626475223"/>
                  </a:ext>
                </a:extLst>
              </a:tr>
              <a:tr h="45515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A Comparative Study of Supervised Machine Learning Algorithms for Stock Market Trend Prediction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2018 Second International Conference on Inventive Communication and Computational Technologies (ICICCT)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IEEE 27 September 2018</a:t>
                      </a:r>
                      <a:endParaRPr lang="en-IN"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27 September 2018</a:t>
                      </a:r>
                    </a:p>
                    <a:p>
                      <a:endParaRPr lang="en-IN" dirty="0"/>
                    </a:p>
                  </a:txBody>
                  <a:tcPr/>
                </a:tc>
                <a:tc>
                  <a:txBody>
                    <a:bodyPr/>
                    <a:lstStyle/>
                    <a:p>
                      <a:pPr marL="285750" indent="-285750">
                        <a:buFont typeface="Arial" panose="020B0604020202020204" pitchFamily="34" charset="0"/>
                        <a:buChar char="•"/>
                      </a:pPr>
                      <a:r>
                        <a:rPr lang="en-IN" sz="1800" kern="1200" dirty="0">
                          <a:solidFill>
                            <a:schemeClr val="dk1"/>
                          </a:solidFill>
                          <a:effectLst/>
                          <a:latin typeface="+mn-lt"/>
                          <a:ea typeface="+mn-ea"/>
                          <a:cs typeface="+mn-cs"/>
                        </a:rPr>
                        <a:t>In this paper, </a:t>
                      </a:r>
                      <a:r>
                        <a:rPr lang="en-IN" sz="1800" kern="1200" dirty="0">
                          <a:solidFill>
                            <a:schemeClr val="accent3">
                              <a:lumMod val="75000"/>
                            </a:schemeClr>
                          </a:solidFill>
                          <a:effectLst/>
                          <a:latin typeface="+mn-lt"/>
                          <a:ea typeface="+mn-ea"/>
                          <a:cs typeface="+mn-cs"/>
                        </a:rPr>
                        <a:t>many machine learning techniques </a:t>
                      </a:r>
                      <a:r>
                        <a:rPr lang="en-IN" sz="1800" kern="1200" dirty="0">
                          <a:solidFill>
                            <a:schemeClr val="dk1"/>
                          </a:solidFill>
                          <a:effectLst/>
                          <a:latin typeface="+mn-lt"/>
                          <a:ea typeface="+mn-ea"/>
                          <a:cs typeface="+mn-cs"/>
                        </a:rPr>
                        <a:t>have been applied for the stock price prediction in order to overcome difficulties. </a:t>
                      </a:r>
                    </a:p>
                    <a:p>
                      <a:pPr marL="285750" indent="-285750">
                        <a:buFont typeface="Arial" panose="020B0604020202020204" pitchFamily="34" charset="0"/>
                        <a:buChar char="•"/>
                      </a:pPr>
                      <a:r>
                        <a:rPr lang="en-IN" sz="1800" kern="1200" dirty="0">
                          <a:solidFill>
                            <a:schemeClr val="dk1"/>
                          </a:solidFill>
                          <a:effectLst/>
                          <a:latin typeface="+mn-lt"/>
                          <a:ea typeface="+mn-ea"/>
                          <a:cs typeface="+mn-cs"/>
                        </a:rPr>
                        <a:t>In the implemented work, </a:t>
                      </a:r>
                      <a:r>
                        <a:rPr lang="en-IN" sz="1800" kern="1200" dirty="0">
                          <a:solidFill>
                            <a:schemeClr val="accent3">
                              <a:lumMod val="75000"/>
                            </a:schemeClr>
                          </a:solidFill>
                          <a:effectLst/>
                          <a:latin typeface="+mn-lt"/>
                          <a:ea typeface="+mn-ea"/>
                          <a:cs typeface="+mn-cs"/>
                        </a:rPr>
                        <a:t>five models </a:t>
                      </a:r>
                      <a:r>
                        <a:rPr lang="en-IN" sz="1800" kern="1200" dirty="0">
                          <a:solidFill>
                            <a:schemeClr val="dk1"/>
                          </a:solidFill>
                          <a:effectLst/>
                          <a:latin typeface="+mn-lt"/>
                          <a:ea typeface="+mn-ea"/>
                          <a:cs typeface="+mn-cs"/>
                        </a:rPr>
                        <a:t>have been developed and their performances are compared in predicting the stock market trends. </a:t>
                      </a:r>
                    </a:p>
                    <a:p>
                      <a:pPr marL="285750" indent="-285750">
                        <a:buFont typeface="Arial" panose="020B0604020202020204" pitchFamily="34" charset="0"/>
                        <a:buChar char="•"/>
                      </a:pPr>
                      <a:r>
                        <a:rPr lang="en-IN" sz="1800" kern="1200" dirty="0">
                          <a:solidFill>
                            <a:schemeClr val="dk1"/>
                          </a:solidFill>
                          <a:effectLst/>
                          <a:latin typeface="+mn-lt"/>
                          <a:ea typeface="+mn-ea"/>
                          <a:cs typeface="+mn-cs"/>
                        </a:rPr>
                        <a:t>These models are based on </a:t>
                      </a:r>
                      <a:r>
                        <a:rPr lang="en-IN" sz="1800" kern="1200" dirty="0">
                          <a:solidFill>
                            <a:schemeClr val="accent3">
                              <a:lumMod val="75000"/>
                            </a:schemeClr>
                          </a:solidFill>
                          <a:effectLst/>
                          <a:latin typeface="+mn-lt"/>
                          <a:ea typeface="+mn-ea"/>
                          <a:cs typeface="+mn-cs"/>
                        </a:rPr>
                        <a:t>five supervised learning techniques</a:t>
                      </a:r>
                      <a:r>
                        <a:rPr lang="en-IN" sz="1800" kern="1200" dirty="0">
                          <a:solidFill>
                            <a:schemeClr val="dk1"/>
                          </a:solidFill>
                          <a:effectLst/>
                          <a:latin typeface="+mn-lt"/>
                          <a:ea typeface="+mn-ea"/>
                          <a:cs typeface="+mn-cs"/>
                        </a:rPr>
                        <a:t> i.e., </a:t>
                      </a:r>
                      <a:r>
                        <a:rPr lang="en-IN" sz="1800" kern="1200" dirty="0">
                          <a:solidFill>
                            <a:schemeClr val="accent4">
                              <a:lumMod val="50000"/>
                            </a:schemeClr>
                          </a:solidFill>
                          <a:effectLst/>
                          <a:latin typeface="+mn-lt"/>
                          <a:ea typeface="+mn-ea"/>
                          <a:cs typeface="+mn-cs"/>
                        </a:rPr>
                        <a:t>Support Vector Machine (SVM), Random Forest, K-Nearest Neighbour (KNN), Naive Bayes</a:t>
                      </a:r>
                      <a:r>
                        <a:rPr lang="en-IN" sz="1800" kern="1200" dirty="0">
                          <a:solidFill>
                            <a:schemeClr val="dk1"/>
                          </a:solidFill>
                          <a:effectLst/>
                          <a:latin typeface="+mn-lt"/>
                          <a:ea typeface="+mn-ea"/>
                          <a:cs typeface="+mn-cs"/>
                        </a:rPr>
                        <a:t>. </a:t>
                      </a:r>
                    </a:p>
                    <a:p>
                      <a:pPr marL="285750" indent="-285750">
                        <a:buFont typeface="Arial" panose="020B0604020202020204" pitchFamily="34" charset="0"/>
                        <a:buChar char="•"/>
                      </a:pPr>
                      <a:r>
                        <a:rPr lang="en-IN" sz="1800" kern="1200" dirty="0">
                          <a:solidFill>
                            <a:schemeClr val="dk1"/>
                          </a:solidFill>
                          <a:effectLst/>
                          <a:latin typeface="+mn-lt"/>
                          <a:ea typeface="+mn-ea"/>
                          <a:cs typeface="+mn-cs"/>
                        </a:rPr>
                        <a:t>The experimental results show </a:t>
                      </a:r>
                      <a:r>
                        <a:rPr lang="en-IN" sz="1800" kern="1200" dirty="0">
                          <a:solidFill>
                            <a:schemeClr val="accent3">
                              <a:lumMod val="75000"/>
                            </a:schemeClr>
                          </a:solidFill>
                          <a:effectLst/>
                          <a:latin typeface="+mn-lt"/>
                          <a:ea typeface="+mn-ea"/>
                          <a:cs typeface="+mn-cs"/>
                        </a:rPr>
                        <a:t>that Random Forest algorithm performs the best for large datasets</a:t>
                      </a:r>
                      <a:r>
                        <a:rPr lang="en-IN" sz="1800" kern="1200" dirty="0">
                          <a:solidFill>
                            <a:schemeClr val="dk1"/>
                          </a:solidFill>
                          <a:effectLst/>
                          <a:latin typeface="+mn-lt"/>
                          <a:ea typeface="+mn-ea"/>
                          <a:cs typeface="+mn-cs"/>
                        </a:rPr>
                        <a:t> and </a:t>
                      </a:r>
                      <a:r>
                        <a:rPr lang="en-IN" sz="1800" kern="1200" dirty="0">
                          <a:solidFill>
                            <a:schemeClr val="accent3">
                              <a:lumMod val="75000"/>
                            </a:schemeClr>
                          </a:solidFill>
                          <a:effectLst/>
                          <a:latin typeface="+mn-lt"/>
                          <a:ea typeface="+mn-ea"/>
                          <a:cs typeface="+mn-cs"/>
                        </a:rPr>
                        <a:t>Naive Bayesian Classifier is the best for small datasets</a:t>
                      </a:r>
                      <a:r>
                        <a:rPr lang="en-IN" sz="1800" kern="1200" dirty="0">
                          <a:solidFill>
                            <a:schemeClr val="dk1"/>
                          </a:solidFill>
                          <a:effectLst/>
                          <a:latin typeface="+mn-lt"/>
                          <a:ea typeface="+mn-ea"/>
                          <a:cs typeface="+mn-cs"/>
                        </a:rPr>
                        <a:t>.</a:t>
                      </a:r>
                    </a:p>
                    <a:p>
                      <a:pPr marL="285750" indent="-285750">
                        <a:buFont typeface="Arial" panose="020B0604020202020204" pitchFamily="34" charset="0"/>
                        <a:buChar char="•"/>
                      </a:pPr>
                      <a:r>
                        <a:rPr lang="en-IN" sz="1800" kern="1200" dirty="0">
                          <a:solidFill>
                            <a:schemeClr val="dk1"/>
                          </a:solidFill>
                          <a:effectLst/>
                          <a:latin typeface="+mn-lt"/>
                          <a:ea typeface="+mn-ea"/>
                          <a:cs typeface="+mn-cs"/>
                        </a:rPr>
                        <a:t>The results also reveal that reduction in the number of technical indicators reduces the accuracies of each algorithm.</a:t>
                      </a:r>
                    </a:p>
                    <a:p>
                      <a:pPr marL="0" indent="0" algn="just">
                        <a:buFont typeface="Arial" panose="020B0604020202020204" pitchFamily="34" charset="0"/>
                        <a:buNone/>
                      </a:pPr>
                      <a:endParaRPr lang="en-IN" dirty="0"/>
                    </a:p>
                  </a:txBody>
                  <a:tcPr/>
                </a:tc>
                <a:extLst>
                  <a:ext uri="{0D108BD9-81ED-4DB2-BD59-A6C34878D82A}">
                    <a16:rowId xmlns:a16="http://schemas.microsoft.com/office/drawing/2014/main" val="2834284310"/>
                  </a:ext>
                </a:extLst>
              </a:tr>
              <a:tr h="1108438">
                <a:tc>
                  <a:txBody>
                    <a:bodyPr/>
                    <a:lstStyle/>
                    <a:p>
                      <a:endParaRPr lang="en-IN" dirty="0"/>
                    </a:p>
                  </a:txBody>
                  <a:tcPr/>
                </a:tc>
                <a:tc>
                  <a:txBody>
                    <a:bodyPr/>
                    <a:lstStyle/>
                    <a:p>
                      <a:endParaRPr lang="en-IN" dirty="0"/>
                    </a:p>
                  </a:txBody>
                  <a:tcPr/>
                </a:tc>
                <a:tc>
                  <a:txBody>
                    <a:bodyPr/>
                    <a:lstStyle/>
                    <a:p>
                      <a:pPr marL="0" indent="0" algn="just">
                        <a:buFont typeface="Arial" panose="020B0604020202020204" pitchFamily="34" charset="0"/>
                        <a:buNone/>
                      </a:pPr>
                      <a:endParaRPr lang="en-IN" dirty="0"/>
                    </a:p>
                  </a:txBody>
                  <a:tcPr/>
                </a:tc>
                <a:extLst>
                  <a:ext uri="{0D108BD9-81ED-4DB2-BD59-A6C34878D82A}">
                    <a16:rowId xmlns:a16="http://schemas.microsoft.com/office/drawing/2014/main" val="3711998885"/>
                  </a:ext>
                </a:extLst>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7757" y="0"/>
            <a:ext cx="1484243" cy="691357"/>
          </a:xfrm>
          <a:prstGeom prst="rect">
            <a:avLst/>
          </a:prstGeom>
        </p:spPr>
      </p:pic>
    </p:spTree>
    <p:extLst>
      <p:ext uri="{BB962C8B-B14F-4D97-AF65-F5344CB8AC3E}">
        <p14:creationId xmlns:p14="http://schemas.microsoft.com/office/powerpoint/2010/main" val="4093676848"/>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604243260"/>
              </p:ext>
            </p:extLst>
          </p:nvPr>
        </p:nvGraphicFramePr>
        <p:xfrm>
          <a:off x="0" y="0"/>
          <a:ext cx="12192000" cy="6858000"/>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561244820"/>
                    </a:ext>
                  </a:extLst>
                </a:gridCol>
                <a:gridCol w="1528417">
                  <a:extLst>
                    <a:ext uri="{9D8B030D-6E8A-4147-A177-3AD203B41FA5}">
                      <a16:colId xmlns:a16="http://schemas.microsoft.com/office/drawing/2014/main" val="3013604135"/>
                    </a:ext>
                  </a:extLst>
                </a:gridCol>
                <a:gridCol w="6599583">
                  <a:extLst>
                    <a:ext uri="{9D8B030D-6E8A-4147-A177-3AD203B41FA5}">
                      <a16:colId xmlns:a16="http://schemas.microsoft.com/office/drawing/2014/main" val="2915005588"/>
                    </a:ext>
                  </a:extLst>
                </a:gridCol>
              </a:tblGrid>
              <a:tr h="839819">
                <a:tc>
                  <a:txBody>
                    <a:bodyPr/>
                    <a:lstStyle/>
                    <a:p>
                      <a:r>
                        <a:rPr lang="en-IN" dirty="0"/>
                        <a:t>Paper name</a:t>
                      </a:r>
                    </a:p>
                  </a:txBody>
                  <a:tcPr/>
                </a:tc>
                <a:tc>
                  <a:txBody>
                    <a:bodyPr/>
                    <a:lstStyle/>
                    <a:p>
                      <a:r>
                        <a:rPr lang="en-IN" dirty="0"/>
                        <a:t>Date </a:t>
                      </a:r>
                    </a:p>
                  </a:txBody>
                  <a:tcPr/>
                </a:tc>
                <a:tc>
                  <a:txBody>
                    <a:bodyPr/>
                    <a:lstStyle/>
                    <a:p>
                      <a:r>
                        <a:rPr lang="en-IN" dirty="0"/>
                        <a:t>Conclusion </a:t>
                      </a:r>
                    </a:p>
                  </a:txBody>
                  <a:tcPr/>
                </a:tc>
                <a:extLst>
                  <a:ext uri="{0D108BD9-81ED-4DB2-BD59-A6C34878D82A}">
                    <a16:rowId xmlns:a16="http://schemas.microsoft.com/office/drawing/2014/main" val="3626475223"/>
                  </a:ext>
                </a:extLst>
              </a:tr>
              <a:tr h="2870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A survey of machine learning techniques for food sales prediction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S Ren, CP Hui, TJ Choi -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Artificial Intelligence Review, </a:t>
                      </a:r>
                      <a:r>
                        <a:rPr lang="en-IN" sz="1800" kern="1200" dirty="0">
                          <a:solidFill>
                            <a:schemeClr val="dk1"/>
                          </a:solidFill>
                          <a:effectLst/>
                          <a:latin typeface="+mn-lt"/>
                          <a:ea typeface="+mn-ea"/>
                          <a:cs typeface="+mn-cs"/>
                        </a:rPr>
                        <a:t>Artificial Intelligence for Fashion Industry in the sales prediction 2018 – Springer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r>
                        <a:rPr lang="en-IN" dirty="0"/>
                        <a:t>2018</a:t>
                      </a: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a:solidFill>
                            <a:schemeClr val="dk1"/>
                          </a:solidFill>
                          <a:effectLst/>
                          <a:latin typeface="+mn-lt"/>
                          <a:ea typeface="+mn-ea"/>
                          <a:cs typeface="+mn-cs"/>
                        </a:rPr>
                        <a:t>This paper reviews </a:t>
                      </a:r>
                      <a:r>
                        <a:rPr lang="en-IN" sz="1800" kern="1200" dirty="0">
                          <a:solidFill>
                            <a:schemeClr val="accent3">
                              <a:lumMod val="75000"/>
                            </a:schemeClr>
                          </a:solidFill>
                          <a:effectLst/>
                          <a:latin typeface="+mn-lt"/>
                          <a:ea typeface="+mn-ea"/>
                          <a:cs typeface="+mn-cs"/>
                        </a:rPr>
                        <a:t>existing machine learning approaches</a:t>
                      </a:r>
                      <a:r>
                        <a:rPr lang="en-IN" sz="1800" kern="1200" dirty="0">
                          <a:solidFill>
                            <a:schemeClr val="dk1"/>
                          </a:solidFill>
                          <a:effectLst/>
                          <a:latin typeface="+mn-lt"/>
                          <a:ea typeface="+mn-ea"/>
                          <a:cs typeface="+mn-cs"/>
                        </a:rPr>
                        <a:t> for food sales prediction. It discusses important design decisions of a data analyst working on food sales prediction, such as the </a:t>
                      </a:r>
                      <a:r>
                        <a:rPr lang="en-IN" sz="1800" kern="1200" dirty="0">
                          <a:solidFill>
                            <a:schemeClr val="accent3">
                              <a:lumMod val="75000"/>
                            </a:schemeClr>
                          </a:solidFill>
                          <a:effectLst/>
                          <a:latin typeface="+mn-lt"/>
                          <a:ea typeface="+mn-ea"/>
                          <a:cs typeface="+mn-cs"/>
                        </a:rPr>
                        <a:t>temporal granularity of sales data, the input variables to use for predicting sales and the representation of the sales output variable.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a:solidFill>
                            <a:schemeClr val="dk1"/>
                          </a:solidFill>
                          <a:effectLst/>
                          <a:latin typeface="+mn-lt"/>
                          <a:ea typeface="+mn-ea"/>
                          <a:cs typeface="+mn-cs"/>
                        </a:rPr>
                        <a:t> Finally, it discusses the </a:t>
                      </a:r>
                      <a:r>
                        <a:rPr lang="en-IN" sz="1800" kern="1200" dirty="0">
                          <a:solidFill>
                            <a:schemeClr val="accent3">
                              <a:lumMod val="75000"/>
                            </a:schemeClr>
                          </a:solidFill>
                          <a:effectLst/>
                          <a:latin typeface="+mn-lt"/>
                          <a:ea typeface="+mn-ea"/>
                          <a:cs typeface="+mn-cs"/>
                        </a:rPr>
                        <a:t>main challenges </a:t>
                      </a:r>
                      <a:r>
                        <a:rPr lang="en-IN" sz="1800" kern="1200" dirty="0">
                          <a:solidFill>
                            <a:schemeClr val="dk1"/>
                          </a:solidFill>
                          <a:effectLst/>
                          <a:latin typeface="+mn-lt"/>
                          <a:ea typeface="+mn-ea"/>
                          <a:cs typeface="+mn-cs"/>
                        </a:rPr>
                        <a:t>and </a:t>
                      </a:r>
                      <a:r>
                        <a:rPr lang="en-IN" sz="1800" kern="1200" dirty="0">
                          <a:solidFill>
                            <a:schemeClr val="accent3">
                              <a:lumMod val="75000"/>
                            </a:schemeClr>
                          </a:solidFill>
                          <a:effectLst/>
                          <a:latin typeface="+mn-lt"/>
                          <a:ea typeface="+mn-ea"/>
                          <a:cs typeface="+mn-cs"/>
                        </a:rPr>
                        <a:t>opportunities </a:t>
                      </a:r>
                      <a:r>
                        <a:rPr lang="en-IN" sz="1800" kern="1200" dirty="0">
                          <a:solidFill>
                            <a:schemeClr val="dk1"/>
                          </a:solidFill>
                          <a:effectLst/>
                          <a:latin typeface="+mn-lt"/>
                          <a:ea typeface="+mn-ea"/>
                          <a:cs typeface="+mn-cs"/>
                        </a:rPr>
                        <a:t>for applied machine learning in the domain of food sales prediction.</a:t>
                      </a:r>
                    </a:p>
                    <a:p>
                      <a:pPr marL="0" indent="0" algn="just">
                        <a:buFont typeface="Arial" panose="020B0604020202020204" pitchFamily="34" charset="0"/>
                        <a:buNone/>
                      </a:pPr>
                      <a:endParaRPr lang="en-IN" dirty="0"/>
                    </a:p>
                  </a:txBody>
                  <a:tcPr/>
                </a:tc>
                <a:extLst>
                  <a:ext uri="{0D108BD9-81ED-4DB2-BD59-A6C34878D82A}">
                    <a16:rowId xmlns:a16="http://schemas.microsoft.com/office/drawing/2014/main" val="2834284310"/>
                  </a:ext>
                </a:extLst>
              </a:tr>
              <a:tr h="3147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General Sales Forecast Model for Automobile Markets and their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kern="1200" dirty="0">
                          <a:solidFill>
                            <a:schemeClr val="dk1"/>
                          </a:solidFill>
                          <a:effectLst/>
                          <a:latin typeface="+mn-lt"/>
                          <a:ea typeface="+mn-ea"/>
                          <a:cs typeface="+mn-cs"/>
                        </a:rPr>
                        <a:t>Industrial Conference on Data Mining</a:t>
                      </a:r>
                      <a:endParaRPr lang="en-IN" sz="1800" u="none" kern="1200" dirty="0">
                        <a:solidFill>
                          <a:schemeClr val="dk1"/>
                        </a:solidFill>
                        <a:effectLst/>
                        <a:latin typeface="+mn-lt"/>
                        <a:ea typeface="+mn-ea"/>
                        <a:cs typeface="+mn-cs"/>
                      </a:endParaRPr>
                    </a:p>
                    <a:p>
                      <a:r>
                        <a:rPr lang="en-IN" sz="1800" b="0" i="0" kern="1200" dirty="0">
                          <a:solidFill>
                            <a:schemeClr val="dk1"/>
                          </a:solidFill>
                          <a:effectLst/>
                          <a:latin typeface="+mn-lt"/>
                          <a:ea typeface="+mn-ea"/>
                          <a:cs typeface="+mn-cs"/>
                        </a:rPr>
                        <a:t>ICDM 2011, Springer</a:t>
                      </a:r>
                      <a:endParaRPr lang="en-IN" dirty="0"/>
                    </a:p>
                    <a:p>
                      <a:r>
                        <a:rPr lang="en-IN" sz="1800" kern="1200" dirty="0">
                          <a:solidFill>
                            <a:schemeClr val="dk1"/>
                          </a:solidFill>
                          <a:effectLst/>
                          <a:latin typeface="+mn-lt"/>
                          <a:ea typeface="+mn-ea"/>
                          <a:cs typeface="+mn-cs"/>
                        </a:rPr>
                        <a:t>M </a:t>
                      </a:r>
                      <a:r>
                        <a:rPr lang="en-IN" sz="1800" kern="1200" dirty="0" err="1">
                          <a:solidFill>
                            <a:schemeClr val="dk1"/>
                          </a:solidFill>
                          <a:effectLst/>
                          <a:latin typeface="+mn-lt"/>
                          <a:ea typeface="+mn-ea"/>
                          <a:cs typeface="+mn-cs"/>
                        </a:rPr>
                        <a:t>Hülsmann</a:t>
                      </a:r>
                      <a:r>
                        <a:rPr lang="en-IN" sz="1800" kern="1200" dirty="0">
                          <a:solidFill>
                            <a:schemeClr val="dk1"/>
                          </a:solidFill>
                          <a:effectLst/>
                          <a:latin typeface="+mn-lt"/>
                          <a:ea typeface="+mn-ea"/>
                          <a:cs typeface="+mn-cs"/>
                        </a:rPr>
                        <a:t>, D </a:t>
                      </a:r>
                      <a:r>
                        <a:rPr lang="en-IN" sz="1800" kern="1200" dirty="0" err="1">
                          <a:solidFill>
                            <a:schemeClr val="dk1"/>
                          </a:solidFill>
                          <a:effectLst/>
                          <a:latin typeface="+mn-lt"/>
                          <a:ea typeface="+mn-ea"/>
                          <a:cs typeface="+mn-cs"/>
                        </a:rPr>
                        <a:t>Borscheid</a:t>
                      </a:r>
                      <a:r>
                        <a:rPr lang="en-IN" sz="1800" kern="1200" dirty="0">
                          <a:solidFill>
                            <a:schemeClr val="dk1"/>
                          </a:solidFill>
                          <a:effectLst/>
                          <a:latin typeface="+mn-lt"/>
                          <a:ea typeface="+mn-ea"/>
                          <a:cs typeface="+mn-cs"/>
                        </a:rPr>
                        <a:t>, </a:t>
                      </a:r>
                      <a:r>
                        <a:rPr lang="en-IN" sz="1800" u="none" kern="1200" dirty="0">
                          <a:solidFill>
                            <a:schemeClr val="dk1"/>
                          </a:solidFill>
                          <a:effectLst/>
                          <a:latin typeface="+mn-lt"/>
                          <a:ea typeface="+mn-ea"/>
                          <a:cs typeface="+mn-cs"/>
                        </a:rPr>
                        <a:t>CM Friedrich, D Reith</a:t>
                      </a:r>
                      <a:r>
                        <a:rPr lang="en-IN" sz="1800" kern="1200" dirty="0">
                          <a:solidFill>
                            <a:schemeClr val="dk1"/>
                          </a:solidFill>
                          <a:effectLst/>
                          <a:latin typeface="+mn-lt"/>
                          <a:ea typeface="+mn-ea"/>
                          <a:cs typeface="+mn-cs"/>
                        </a:rPr>
                        <a:t> - Trans. MLDM, 2012</a:t>
                      </a:r>
                    </a:p>
                    <a:p>
                      <a:r>
                        <a:rPr lang="en-IN" sz="1800" kern="1200" dirty="0">
                          <a:solidFill>
                            <a:schemeClr val="dk1"/>
                          </a:solidFill>
                          <a:effectLst/>
                          <a:latin typeface="+mn-lt"/>
                          <a:ea typeface="+mn-ea"/>
                          <a:cs typeface="+mn-cs"/>
                        </a:rPr>
                        <a:t>Page 255-269</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January 2011</a:t>
                      </a:r>
                      <a:endParaRPr lang="en-IN" dirty="0"/>
                    </a:p>
                    <a:p>
                      <a:endParaRPr lang="en-IN" dirty="0"/>
                    </a:p>
                  </a:txBody>
                  <a:tcPr/>
                </a:tc>
                <a:tc>
                  <a:txBody>
                    <a:bodyPr/>
                    <a:lstStyle/>
                    <a:p>
                      <a:pPr marL="285750" indent="-285750" algn="just">
                        <a:buFont typeface="Arial" panose="020B0604020202020204" pitchFamily="34" charset="0"/>
                        <a:buChar char="•"/>
                      </a:pPr>
                      <a:r>
                        <a:rPr lang="en-IN" sz="1800" kern="1200" dirty="0">
                          <a:solidFill>
                            <a:schemeClr val="dk1"/>
                          </a:solidFill>
                          <a:effectLst/>
                          <a:latin typeface="+mn-lt"/>
                          <a:ea typeface="+mn-ea"/>
                          <a:cs typeface="+mn-cs"/>
                        </a:rPr>
                        <a:t>The German and the US-American automobile market are presented for the </a:t>
                      </a:r>
                      <a:r>
                        <a:rPr lang="en-IN" sz="1800" kern="1200" dirty="0">
                          <a:solidFill>
                            <a:schemeClr val="accent3">
                              <a:lumMod val="75000"/>
                            </a:schemeClr>
                          </a:solidFill>
                          <a:effectLst/>
                          <a:latin typeface="+mn-lt"/>
                          <a:ea typeface="+mn-ea"/>
                          <a:cs typeface="+mn-cs"/>
                        </a:rPr>
                        <a:t>evaluation of the forecast models</a:t>
                      </a:r>
                      <a:r>
                        <a:rPr lang="en-IN" sz="1800" kern="1200" dirty="0">
                          <a:solidFill>
                            <a:schemeClr val="dk1"/>
                          </a:solidFill>
                          <a:effectLst/>
                          <a:latin typeface="+mn-lt"/>
                          <a:ea typeface="+mn-ea"/>
                          <a:cs typeface="+mn-cs"/>
                        </a:rPr>
                        <a:t>.</a:t>
                      </a:r>
                    </a:p>
                    <a:p>
                      <a:pPr marL="285750" indent="-285750" algn="just">
                        <a:buFont typeface="Arial" panose="020B0604020202020204" pitchFamily="34" charset="0"/>
                        <a:buChar char="•"/>
                      </a:pPr>
                      <a:r>
                        <a:rPr lang="en-IN" sz="1800" kern="1200" dirty="0">
                          <a:solidFill>
                            <a:schemeClr val="dk1"/>
                          </a:solidFill>
                          <a:effectLst/>
                          <a:latin typeface="+mn-lt"/>
                          <a:ea typeface="+mn-ea"/>
                          <a:cs typeface="+mn-cs"/>
                        </a:rPr>
                        <a:t>In this paper, various </a:t>
                      </a:r>
                      <a:r>
                        <a:rPr lang="en-IN" sz="1800" kern="1200" dirty="0">
                          <a:solidFill>
                            <a:schemeClr val="accent3">
                              <a:lumMod val="75000"/>
                            </a:schemeClr>
                          </a:solidFill>
                          <a:effectLst/>
                          <a:latin typeface="+mn-lt"/>
                          <a:ea typeface="+mn-ea"/>
                          <a:cs typeface="+mn-cs"/>
                        </a:rPr>
                        <a:t>enhanced sales forecast methodologies</a:t>
                      </a:r>
                      <a:r>
                        <a:rPr lang="en-IN" sz="1800" kern="1200" dirty="0">
                          <a:solidFill>
                            <a:schemeClr val="dk1"/>
                          </a:solidFill>
                          <a:effectLst/>
                          <a:latin typeface="+mn-lt"/>
                          <a:ea typeface="+mn-ea"/>
                          <a:cs typeface="+mn-cs"/>
                        </a:rPr>
                        <a:t> and </a:t>
                      </a:r>
                      <a:r>
                        <a:rPr lang="en-IN" sz="1800" kern="1200" dirty="0">
                          <a:solidFill>
                            <a:schemeClr val="accent3">
                              <a:lumMod val="75000"/>
                            </a:schemeClr>
                          </a:solidFill>
                          <a:effectLst/>
                          <a:latin typeface="+mn-lt"/>
                          <a:ea typeface="+mn-ea"/>
                          <a:cs typeface="+mn-cs"/>
                        </a:rPr>
                        <a:t>models</a:t>
                      </a:r>
                      <a:r>
                        <a:rPr lang="en-IN" sz="1800" kern="1200" dirty="0">
                          <a:solidFill>
                            <a:schemeClr val="dk1"/>
                          </a:solidFill>
                          <a:effectLst/>
                          <a:latin typeface="+mn-lt"/>
                          <a:ea typeface="+mn-ea"/>
                          <a:cs typeface="+mn-cs"/>
                        </a:rPr>
                        <a:t> for the automobile market are presented.</a:t>
                      </a:r>
                    </a:p>
                    <a:p>
                      <a:pPr marL="285750" indent="-285750" algn="just">
                        <a:buFont typeface="Arial" panose="020B0604020202020204" pitchFamily="34" charset="0"/>
                        <a:buChar char="•"/>
                      </a:pPr>
                      <a:r>
                        <a:rPr lang="en-IN" sz="1800" kern="1200" dirty="0">
                          <a:solidFill>
                            <a:schemeClr val="dk1"/>
                          </a:solidFill>
                          <a:effectLst/>
                          <a:latin typeface="+mn-lt"/>
                          <a:ea typeface="+mn-ea"/>
                          <a:cs typeface="+mn-cs"/>
                        </a:rPr>
                        <a:t> The methodology mainly consists of </a:t>
                      </a:r>
                      <a:r>
                        <a:rPr lang="en-IN" sz="1800" kern="1200" dirty="0">
                          <a:solidFill>
                            <a:schemeClr val="accent3">
                              <a:lumMod val="75000"/>
                            </a:schemeClr>
                          </a:solidFill>
                          <a:effectLst/>
                          <a:latin typeface="+mn-lt"/>
                          <a:ea typeface="+mn-ea"/>
                          <a:cs typeface="+mn-cs"/>
                        </a:rPr>
                        <a:t>time series analysis and classical Data Mining algorithms</a:t>
                      </a:r>
                      <a:r>
                        <a:rPr lang="en-IN" sz="1800" kern="1200" dirty="0">
                          <a:solidFill>
                            <a:schemeClr val="dk1"/>
                          </a:solidFill>
                          <a:effectLst/>
                          <a:latin typeface="+mn-lt"/>
                          <a:ea typeface="+mn-ea"/>
                          <a:cs typeface="+mn-cs"/>
                        </a:rPr>
                        <a:t>, whereas the data is composed of absolute market-specific parameters.</a:t>
                      </a:r>
                    </a:p>
                    <a:p>
                      <a:pPr marL="285750" indent="-285750" algn="just">
                        <a:buFont typeface="Arial" panose="020B0604020202020204" pitchFamily="34" charset="0"/>
                        <a:buChar char="•"/>
                      </a:pPr>
                      <a:r>
                        <a:rPr lang="en-IN" sz="1800" kern="1200" dirty="0">
                          <a:solidFill>
                            <a:schemeClr val="dk1"/>
                          </a:solidFill>
                          <a:effectLst/>
                          <a:latin typeface="+mn-lt"/>
                          <a:ea typeface="+mn-ea"/>
                          <a:cs typeface="+mn-cs"/>
                        </a:rPr>
                        <a:t> It can be concluded that the monthly forecasts were especially improved by this enhanced methodology using absolute, normalized parameters. </a:t>
                      </a:r>
                      <a:endParaRPr lang="en-IN" dirty="0"/>
                    </a:p>
                  </a:txBody>
                  <a:tcPr/>
                </a:tc>
                <a:extLst>
                  <a:ext uri="{0D108BD9-81ED-4DB2-BD59-A6C34878D82A}">
                    <a16:rowId xmlns:a16="http://schemas.microsoft.com/office/drawing/2014/main" val="3711998885"/>
                  </a:ext>
                </a:extLst>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0621" y="0"/>
            <a:ext cx="1751379" cy="815788"/>
          </a:xfrm>
          <a:prstGeom prst="rect">
            <a:avLst/>
          </a:prstGeom>
        </p:spPr>
      </p:pic>
    </p:spTree>
    <p:extLst>
      <p:ext uri="{BB962C8B-B14F-4D97-AF65-F5344CB8AC3E}">
        <p14:creationId xmlns:p14="http://schemas.microsoft.com/office/powerpoint/2010/main" val="1003393274"/>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479834223"/>
              </p:ext>
            </p:extLst>
          </p:nvPr>
        </p:nvGraphicFramePr>
        <p:xfrm>
          <a:off x="0" y="2"/>
          <a:ext cx="12192000" cy="6857998"/>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561244820"/>
                    </a:ext>
                  </a:extLst>
                </a:gridCol>
                <a:gridCol w="1727200">
                  <a:extLst>
                    <a:ext uri="{9D8B030D-6E8A-4147-A177-3AD203B41FA5}">
                      <a16:colId xmlns:a16="http://schemas.microsoft.com/office/drawing/2014/main" val="3013604135"/>
                    </a:ext>
                  </a:extLst>
                </a:gridCol>
                <a:gridCol w="6400800">
                  <a:extLst>
                    <a:ext uri="{9D8B030D-6E8A-4147-A177-3AD203B41FA5}">
                      <a16:colId xmlns:a16="http://schemas.microsoft.com/office/drawing/2014/main" val="2915005588"/>
                    </a:ext>
                  </a:extLst>
                </a:gridCol>
              </a:tblGrid>
              <a:tr h="1198033">
                <a:tc>
                  <a:txBody>
                    <a:bodyPr/>
                    <a:lstStyle/>
                    <a:p>
                      <a:r>
                        <a:rPr lang="en-IN" dirty="0"/>
                        <a:t>Paper name</a:t>
                      </a:r>
                    </a:p>
                  </a:txBody>
                  <a:tcPr/>
                </a:tc>
                <a:tc>
                  <a:txBody>
                    <a:bodyPr/>
                    <a:lstStyle/>
                    <a:p>
                      <a:r>
                        <a:rPr lang="en-IN" dirty="0"/>
                        <a:t>Date </a:t>
                      </a:r>
                    </a:p>
                  </a:txBody>
                  <a:tcPr/>
                </a:tc>
                <a:tc>
                  <a:txBody>
                    <a:bodyPr/>
                    <a:lstStyle/>
                    <a:p>
                      <a:r>
                        <a:rPr lang="en-IN" dirty="0"/>
                        <a:t>Conclusion </a:t>
                      </a:r>
                    </a:p>
                  </a:txBody>
                  <a:tcPr/>
                </a:tc>
                <a:extLst>
                  <a:ext uri="{0D108BD9-81ED-4DB2-BD59-A6C34878D82A}">
                    <a16:rowId xmlns:a16="http://schemas.microsoft.com/office/drawing/2014/main" val="3626475223"/>
                  </a:ext>
                </a:extLst>
              </a:tr>
              <a:tr h="45515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Random forests resource allocation for 5G systems: Performance and robustness study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2018 IEEE Wireless Communications and Networking Conference Workshops (WCNCW)</a:t>
                      </a:r>
                      <a:endParaRPr lang="en-IN"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31 May 2018</a:t>
                      </a:r>
                      <a:endParaRPr lang="en-IN" sz="1800" b="1" kern="1200" dirty="0">
                        <a:solidFill>
                          <a:schemeClr val="dk1"/>
                        </a:solidFill>
                        <a:effectLst/>
                        <a:latin typeface="+mn-lt"/>
                        <a:ea typeface="+mn-ea"/>
                        <a:cs typeface="+mn-cs"/>
                      </a:endParaRPr>
                    </a:p>
                    <a:p>
                      <a:endParaRPr lang="en-IN" dirty="0"/>
                    </a:p>
                  </a:txBody>
                  <a:tcPr/>
                </a:tc>
                <a:tc>
                  <a:txBody>
                    <a:bodyPr/>
                    <a:lstStyle/>
                    <a:p>
                      <a:pPr marL="285750" indent="-285750" algn="just">
                        <a:buFont typeface="Arial" panose="020B0604020202020204" pitchFamily="34" charset="0"/>
                        <a:buChar char="•"/>
                      </a:pPr>
                      <a:r>
                        <a:rPr lang="en-IN" sz="1800" kern="1200" dirty="0">
                          <a:solidFill>
                            <a:schemeClr val="dk1"/>
                          </a:solidFill>
                          <a:effectLst/>
                          <a:latin typeface="+mn-lt"/>
                          <a:ea typeface="+mn-ea"/>
                          <a:cs typeface="+mn-cs"/>
                        </a:rPr>
                        <a:t>The main hypothesis behind this study is that both the </a:t>
                      </a:r>
                      <a:r>
                        <a:rPr lang="en-IN" sz="1800" kern="1200" dirty="0">
                          <a:solidFill>
                            <a:schemeClr val="accent3">
                              <a:lumMod val="75000"/>
                            </a:schemeClr>
                          </a:solidFill>
                          <a:effectLst/>
                          <a:latin typeface="+mn-lt"/>
                          <a:ea typeface="+mn-ea"/>
                          <a:cs typeface="+mn-cs"/>
                        </a:rPr>
                        <a:t>coordinated resource allocation complexity and the signalling overhead </a:t>
                      </a:r>
                      <a:r>
                        <a:rPr lang="en-IN" sz="1800" kern="1200" dirty="0">
                          <a:solidFill>
                            <a:schemeClr val="dk1"/>
                          </a:solidFill>
                          <a:effectLst/>
                          <a:latin typeface="+mn-lt"/>
                          <a:ea typeface="+mn-ea"/>
                          <a:cs typeface="+mn-cs"/>
                        </a:rPr>
                        <a:t>can be significantly reduced by exploiting explicit knowledge about a terminal's position to make resource allocation predictions.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b="0" kern="1200" dirty="0">
                          <a:solidFill>
                            <a:schemeClr val="dk1"/>
                          </a:solidFill>
                          <a:effectLst/>
                          <a:latin typeface="+mn-lt"/>
                          <a:ea typeface="+mn-ea"/>
                          <a:cs typeface="+mn-cs"/>
                        </a:rPr>
                        <a:t>More specifically, They have presented a design of a learning-based resource allocation scheme for 5G systems that uses </a:t>
                      </a:r>
                      <a:r>
                        <a:rPr lang="en-IN" sz="1800" b="0" kern="1200" dirty="0">
                          <a:solidFill>
                            <a:schemeClr val="accent3">
                              <a:lumMod val="75000"/>
                            </a:schemeClr>
                          </a:solidFill>
                          <a:effectLst/>
                          <a:latin typeface="+mn-lt"/>
                          <a:ea typeface="+mn-ea"/>
                          <a:cs typeface="+mn-cs"/>
                        </a:rPr>
                        <a:t>Random Forests as multi-class classifier.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b="0" kern="1200" dirty="0">
                          <a:solidFill>
                            <a:schemeClr val="dk1"/>
                          </a:solidFill>
                          <a:effectLst/>
                          <a:latin typeface="+mn-lt"/>
                          <a:ea typeface="+mn-ea"/>
                          <a:cs typeface="+mn-cs"/>
                        </a:rPr>
                        <a:t>In this paper it is shown that even for quite large variations the learning-based approach can still exhibit good performance.</a:t>
                      </a:r>
                      <a:endParaRPr lang="en-IN" sz="1800" b="1" kern="1200" dirty="0">
                        <a:solidFill>
                          <a:schemeClr val="dk1"/>
                        </a:solidFill>
                        <a:effectLst/>
                        <a:latin typeface="+mn-lt"/>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b="0" kern="1200" dirty="0">
                          <a:solidFill>
                            <a:schemeClr val="dk1"/>
                          </a:solidFill>
                          <a:effectLst/>
                          <a:latin typeface="+mn-lt"/>
                          <a:ea typeface="+mn-ea"/>
                          <a:cs typeface="+mn-cs"/>
                        </a:rPr>
                        <a:t>This hypothesis of resource allocation can be used in our project for resource allocation in terms of retail product. </a:t>
                      </a:r>
                      <a:endParaRPr lang="en-IN" sz="1800" b="1" kern="1200" dirty="0">
                        <a:solidFill>
                          <a:schemeClr val="dk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800" b="1" kern="1200" dirty="0">
                        <a:solidFill>
                          <a:schemeClr val="dk1"/>
                        </a:solidFill>
                        <a:effectLst/>
                        <a:latin typeface="+mn-lt"/>
                        <a:ea typeface="+mn-ea"/>
                        <a:cs typeface="+mn-cs"/>
                      </a:endParaRPr>
                    </a:p>
                    <a:p>
                      <a:pPr marL="0" indent="0" algn="just">
                        <a:buFont typeface="Arial" panose="020B0604020202020204" pitchFamily="34" charset="0"/>
                        <a:buNone/>
                      </a:pPr>
                      <a:endParaRPr lang="en-IN" dirty="0"/>
                    </a:p>
                  </a:txBody>
                  <a:tcPr/>
                </a:tc>
                <a:extLst>
                  <a:ext uri="{0D108BD9-81ED-4DB2-BD59-A6C34878D82A}">
                    <a16:rowId xmlns:a16="http://schemas.microsoft.com/office/drawing/2014/main" val="2834284310"/>
                  </a:ext>
                </a:extLst>
              </a:tr>
              <a:tr h="1108438">
                <a:tc>
                  <a:txBody>
                    <a:bodyPr/>
                    <a:lstStyle/>
                    <a:p>
                      <a:endParaRPr lang="en-IN" dirty="0"/>
                    </a:p>
                  </a:txBody>
                  <a:tcPr/>
                </a:tc>
                <a:tc>
                  <a:txBody>
                    <a:bodyPr/>
                    <a:lstStyle/>
                    <a:p>
                      <a:endParaRPr lang="en-IN" dirty="0"/>
                    </a:p>
                  </a:txBody>
                  <a:tcPr/>
                </a:tc>
                <a:tc>
                  <a:txBody>
                    <a:bodyPr/>
                    <a:lstStyle/>
                    <a:p>
                      <a:pPr marL="0" indent="0" algn="just">
                        <a:buFont typeface="Arial" panose="020B0604020202020204" pitchFamily="34" charset="0"/>
                        <a:buNone/>
                      </a:pPr>
                      <a:endParaRPr lang="en-IN" dirty="0"/>
                    </a:p>
                  </a:txBody>
                  <a:tcPr/>
                </a:tc>
                <a:extLst>
                  <a:ext uri="{0D108BD9-81ED-4DB2-BD59-A6C34878D82A}">
                    <a16:rowId xmlns:a16="http://schemas.microsoft.com/office/drawing/2014/main" val="3711998885"/>
                  </a:ext>
                </a:extLst>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7757" y="0"/>
            <a:ext cx="1484243" cy="691357"/>
          </a:xfrm>
          <a:prstGeom prst="rect">
            <a:avLst/>
          </a:prstGeom>
        </p:spPr>
      </p:pic>
    </p:spTree>
    <p:extLst>
      <p:ext uri="{BB962C8B-B14F-4D97-AF65-F5344CB8AC3E}">
        <p14:creationId xmlns:p14="http://schemas.microsoft.com/office/powerpoint/2010/main" val="268617106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961789687"/>
              </p:ext>
            </p:extLst>
          </p:nvPr>
        </p:nvGraphicFramePr>
        <p:xfrm>
          <a:off x="0" y="4"/>
          <a:ext cx="12192000" cy="6857996"/>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561244820"/>
                    </a:ext>
                  </a:extLst>
                </a:gridCol>
                <a:gridCol w="1263374">
                  <a:extLst>
                    <a:ext uri="{9D8B030D-6E8A-4147-A177-3AD203B41FA5}">
                      <a16:colId xmlns:a16="http://schemas.microsoft.com/office/drawing/2014/main" val="3013604135"/>
                    </a:ext>
                  </a:extLst>
                </a:gridCol>
                <a:gridCol w="6864626">
                  <a:extLst>
                    <a:ext uri="{9D8B030D-6E8A-4147-A177-3AD203B41FA5}">
                      <a16:colId xmlns:a16="http://schemas.microsoft.com/office/drawing/2014/main" val="2915005588"/>
                    </a:ext>
                  </a:extLst>
                </a:gridCol>
              </a:tblGrid>
              <a:tr h="1033865">
                <a:tc>
                  <a:txBody>
                    <a:bodyPr/>
                    <a:lstStyle/>
                    <a:p>
                      <a:r>
                        <a:rPr lang="en-IN" dirty="0"/>
                        <a:t>Paper name</a:t>
                      </a:r>
                    </a:p>
                  </a:txBody>
                  <a:tcPr/>
                </a:tc>
                <a:tc>
                  <a:txBody>
                    <a:bodyPr/>
                    <a:lstStyle/>
                    <a:p>
                      <a:r>
                        <a:rPr lang="en-IN" dirty="0"/>
                        <a:t>Date </a:t>
                      </a:r>
                    </a:p>
                  </a:txBody>
                  <a:tcPr/>
                </a:tc>
                <a:tc>
                  <a:txBody>
                    <a:bodyPr/>
                    <a:lstStyle/>
                    <a:p>
                      <a:r>
                        <a:rPr lang="en-IN" dirty="0"/>
                        <a:t>Conclusion </a:t>
                      </a:r>
                    </a:p>
                  </a:txBody>
                  <a:tcPr/>
                </a:tc>
                <a:extLst>
                  <a:ext uri="{0D108BD9-81ED-4DB2-BD59-A6C34878D82A}">
                    <a16:rowId xmlns:a16="http://schemas.microsoft.com/office/drawing/2014/main" val="3626475223"/>
                  </a:ext>
                </a:extLst>
              </a:tr>
              <a:tr h="48675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Sales Forecast for O2O Services - Based on Incremental Random Forest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Conference: 2018 15th International Conference on Service Systems and Service Management (ICSSSM)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July 2018</a:t>
                      </a:r>
                    </a:p>
                    <a:p>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800" b="1" kern="1200" dirty="0">
                        <a:solidFill>
                          <a:schemeClr val="dk1"/>
                        </a:solidFill>
                        <a:effectLst/>
                        <a:latin typeface="+mn-lt"/>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a:solidFill>
                            <a:schemeClr val="dk1"/>
                          </a:solidFill>
                          <a:effectLst/>
                          <a:latin typeface="+mn-lt"/>
                          <a:ea typeface="+mn-ea"/>
                          <a:cs typeface="+mn-cs"/>
                        </a:rPr>
                        <a:t>This paper proposes an incremental random forest method to forecast the sales for the O2O (online to offline) take-out business.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a:solidFill>
                            <a:schemeClr val="dk1"/>
                          </a:solidFill>
                          <a:effectLst/>
                          <a:latin typeface="+mn-lt"/>
                          <a:ea typeface="+mn-ea"/>
                          <a:cs typeface="+mn-cs"/>
                        </a:rPr>
                        <a:t> The proposed method has two characteristics. First, they </a:t>
                      </a:r>
                      <a:r>
                        <a:rPr lang="en-IN" sz="1800" kern="1200" dirty="0">
                          <a:solidFill>
                            <a:schemeClr val="accent3">
                              <a:lumMod val="75000"/>
                            </a:schemeClr>
                          </a:solidFill>
                          <a:effectLst/>
                          <a:latin typeface="+mn-lt"/>
                          <a:ea typeface="+mn-ea"/>
                          <a:cs typeface="+mn-cs"/>
                        </a:rPr>
                        <a:t>identify the important features</a:t>
                      </a:r>
                      <a:r>
                        <a:rPr lang="en-IN" sz="1800" kern="1200" dirty="0">
                          <a:solidFill>
                            <a:schemeClr val="dk1"/>
                          </a:solidFill>
                          <a:effectLst/>
                          <a:latin typeface="+mn-lt"/>
                          <a:ea typeface="+mn-ea"/>
                          <a:cs typeface="+mn-cs"/>
                        </a:rPr>
                        <a:t> that contribute most to the </a:t>
                      </a:r>
                      <a:r>
                        <a:rPr lang="en-IN" sz="1800" kern="1200" dirty="0">
                          <a:solidFill>
                            <a:schemeClr val="accent3">
                              <a:lumMod val="75000"/>
                            </a:schemeClr>
                          </a:solidFill>
                          <a:effectLst/>
                          <a:latin typeface="+mn-lt"/>
                          <a:ea typeface="+mn-ea"/>
                          <a:cs typeface="+mn-cs"/>
                        </a:rPr>
                        <a:t>forecast accuracy by deleting the noisy features</a:t>
                      </a:r>
                      <a:r>
                        <a:rPr lang="en-IN" sz="1800" kern="1200" dirty="0">
                          <a:solidFill>
                            <a:schemeClr val="dk1"/>
                          </a:solidFill>
                          <a:effectLst/>
                          <a:latin typeface="+mn-lt"/>
                          <a:ea typeface="+mn-ea"/>
                          <a:cs typeface="+mn-cs"/>
                        </a:rPr>
                        <a:t>. This feature selection process helps to improve the forecast accuracy.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a:solidFill>
                            <a:schemeClr val="dk1"/>
                          </a:solidFill>
                          <a:effectLst/>
                          <a:latin typeface="+mn-lt"/>
                          <a:ea typeface="+mn-ea"/>
                          <a:cs typeface="+mn-cs"/>
                        </a:rPr>
                        <a:t>Second, they used an </a:t>
                      </a:r>
                      <a:r>
                        <a:rPr lang="en-IN" sz="1800" kern="1200" dirty="0">
                          <a:solidFill>
                            <a:schemeClr val="accent3">
                              <a:lumMod val="75000"/>
                            </a:schemeClr>
                          </a:solidFill>
                          <a:effectLst/>
                          <a:latin typeface="+mn-lt"/>
                          <a:ea typeface="+mn-ea"/>
                          <a:cs typeface="+mn-cs"/>
                        </a:rPr>
                        <a:t>incremental method based on random forest by adding incremental features </a:t>
                      </a:r>
                      <a:r>
                        <a:rPr lang="en-IN" sz="1800" kern="1200" dirty="0">
                          <a:solidFill>
                            <a:schemeClr val="dk1"/>
                          </a:solidFill>
                          <a:effectLst/>
                          <a:latin typeface="+mn-lt"/>
                          <a:ea typeface="+mn-ea"/>
                          <a:cs typeface="+mn-cs"/>
                        </a:rPr>
                        <a:t>and focus on sales increment prediction. This incremental random forest method could further help to control the </a:t>
                      </a:r>
                      <a:r>
                        <a:rPr lang="en-IN" sz="1800" kern="1200" dirty="0">
                          <a:solidFill>
                            <a:schemeClr val="accent3">
                              <a:lumMod val="75000"/>
                            </a:schemeClr>
                          </a:solidFill>
                          <a:effectLst/>
                          <a:latin typeface="+mn-lt"/>
                          <a:ea typeface="+mn-ea"/>
                          <a:cs typeface="+mn-cs"/>
                        </a:rPr>
                        <a:t>forecast error.</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a:solidFill>
                            <a:schemeClr val="dk1"/>
                          </a:solidFill>
                          <a:effectLst/>
                          <a:latin typeface="+mn-lt"/>
                          <a:ea typeface="+mn-ea"/>
                          <a:cs typeface="+mn-cs"/>
                        </a:rPr>
                        <a:t>Moreover, they applied a real data set from an online merchant in one of the largest O2O platforms to validate this method. The results showed that the feature selection can significantly reduce the mean absolute percentage error (MAPE) by 11.64%.</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2834284310"/>
                  </a:ext>
                </a:extLst>
              </a:tr>
              <a:tr h="956548">
                <a:tc>
                  <a:txBody>
                    <a:bodyPr/>
                    <a:lstStyle/>
                    <a:p>
                      <a:endParaRPr lang="en-IN" dirty="0"/>
                    </a:p>
                  </a:txBody>
                  <a:tcPr/>
                </a:tc>
                <a:tc>
                  <a:txBody>
                    <a:bodyPr/>
                    <a:lstStyle/>
                    <a:p>
                      <a:endParaRPr lang="en-IN" dirty="0"/>
                    </a:p>
                  </a:txBody>
                  <a:tcPr/>
                </a:tc>
                <a:tc>
                  <a:txBody>
                    <a:bodyPr/>
                    <a:lstStyle/>
                    <a:p>
                      <a:pPr marL="0" indent="0" algn="just">
                        <a:buFont typeface="Arial" panose="020B0604020202020204" pitchFamily="34" charset="0"/>
                        <a:buNone/>
                      </a:pPr>
                      <a:endParaRPr lang="en-IN" dirty="0"/>
                    </a:p>
                  </a:txBody>
                  <a:tcPr/>
                </a:tc>
                <a:extLst>
                  <a:ext uri="{0D108BD9-81ED-4DB2-BD59-A6C34878D82A}">
                    <a16:rowId xmlns:a16="http://schemas.microsoft.com/office/drawing/2014/main" val="3711998885"/>
                  </a:ext>
                </a:extLst>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7757" y="0"/>
            <a:ext cx="1484243" cy="691357"/>
          </a:xfrm>
          <a:prstGeom prst="rect">
            <a:avLst/>
          </a:prstGeom>
        </p:spPr>
      </p:pic>
    </p:spTree>
    <p:extLst>
      <p:ext uri="{BB962C8B-B14F-4D97-AF65-F5344CB8AC3E}">
        <p14:creationId xmlns:p14="http://schemas.microsoft.com/office/powerpoint/2010/main" val="2901841779"/>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0E15-EBF4-4DA3-923B-2B985E41A917}"/>
              </a:ext>
            </a:extLst>
          </p:cNvPr>
          <p:cNvSpPr>
            <a:spLocks noGrp="1"/>
          </p:cNvSpPr>
          <p:nvPr>
            <p:ph type="title"/>
          </p:nvPr>
        </p:nvSpPr>
        <p:spPr/>
        <p:txBody>
          <a:bodyPr>
            <a:normAutofit/>
          </a:bodyPr>
          <a:lstStyle/>
          <a:p>
            <a:r>
              <a:rPr lang="en-IN" sz="4800" dirty="0"/>
              <a:t>Existing model in Market</a:t>
            </a:r>
          </a:p>
        </p:txBody>
      </p:sp>
      <p:sp>
        <p:nvSpPr>
          <p:cNvPr id="3" name="Content Placeholder 2">
            <a:extLst>
              <a:ext uri="{FF2B5EF4-FFF2-40B4-BE49-F238E27FC236}">
                <a16:creationId xmlns:a16="http://schemas.microsoft.com/office/drawing/2014/main" id="{02CE5545-9684-4DBF-86E8-5DFD73D300FE}"/>
              </a:ext>
            </a:extLst>
          </p:cNvPr>
          <p:cNvSpPr>
            <a:spLocks noGrp="1"/>
          </p:cNvSpPr>
          <p:nvPr>
            <p:ph idx="1"/>
          </p:nvPr>
        </p:nvSpPr>
        <p:spPr/>
        <p:txBody>
          <a:bodyPr/>
          <a:lstStyle/>
          <a:p>
            <a:r>
              <a:rPr lang="en-IN" cap="none" dirty="0"/>
              <a:t>SINCE SALES PREDICTION WAS ALWAYS THE ONE OF THE </a:t>
            </a:r>
            <a:r>
              <a:rPr lang="en-IN" b="1" cap="none" dirty="0">
                <a:solidFill>
                  <a:schemeClr val="accent3">
                    <a:lumMod val="75000"/>
                  </a:schemeClr>
                </a:solidFill>
              </a:rPr>
              <a:t>HOTTEST TOPIC </a:t>
            </a:r>
            <a:r>
              <a:rPr lang="en-IN" cap="none" dirty="0"/>
              <a:t>OF MACHINE LEARNING TO EXPLORE, THERE ARE MANY SOLUTIONS AVAILABLE IN THE MARKET BUT NEARLY </a:t>
            </a:r>
            <a:r>
              <a:rPr lang="en-IN" b="1" cap="none" dirty="0">
                <a:solidFill>
                  <a:schemeClr val="accent3">
                    <a:lumMod val="75000"/>
                  </a:schemeClr>
                </a:solidFill>
              </a:rPr>
              <a:t>EVERY SOLUTION IS ABOUT </a:t>
            </a:r>
            <a:r>
              <a:rPr lang="en-IN" b="1" cap="none" dirty="0">
                <a:solidFill>
                  <a:schemeClr val="accent5">
                    <a:lumMod val="50000"/>
                  </a:schemeClr>
                </a:solidFill>
              </a:rPr>
              <a:t>PREDICTING THE SALES </a:t>
            </a:r>
            <a:r>
              <a:rPr lang="en-IN" b="1" cap="none" dirty="0">
                <a:solidFill>
                  <a:schemeClr val="accent3">
                    <a:lumMod val="75000"/>
                  </a:schemeClr>
                </a:solidFill>
              </a:rPr>
              <a:t>OF THE PRODUCT IN THE OUTLET</a:t>
            </a:r>
            <a:r>
              <a:rPr lang="en-IN" cap="none" dirty="0"/>
              <a:t>.</a:t>
            </a:r>
          </a:p>
          <a:p>
            <a:r>
              <a:rPr lang="en-IN" dirty="0"/>
              <a:t>But We have made an </a:t>
            </a:r>
            <a:r>
              <a:rPr lang="en-IN" b="1" dirty="0">
                <a:solidFill>
                  <a:schemeClr val="accent5">
                    <a:lumMod val="50000"/>
                  </a:schemeClr>
                </a:solidFill>
              </a:rPr>
              <a:t>inventory automation application </a:t>
            </a:r>
            <a:r>
              <a:rPr lang="en-IN" dirty="0"/>
              <a:t>for the sales department of the </a:t>
            </a:r>
            <a:r>
              <a:rPr lang="en-IN" dirty="0" err="1"/>
              <a:t>BIGMart</a:t>
            </a:r>
            <a:r>
              <a:rPr lang="en-IN" dirty="0"/>
              <a:t> which is the </a:t>
            </a:r>
            <a:r>
              <a:rPr lang="en-IN" b="1" dirty="0">
                <a:solidFill>
                  <a:schemeClr val="accent3">
                    <a:lumMod val="75000"/>
                  </a:schemeClr>
                </a:solidFill>
              </a:rPr>
              <a:t>extension</a:t>
            </a:r>
            <a:r>
              <a:rPr lang="en-IN" dirty="0"/>
              <a:t> of the solutions available in the market.</a:t>
            </a:r>
            <a:endParaRPr lang="en-IN" cap="none" dirty="0"/>
          </a:p>
          <a:p>
            <a:endParaRPr lang="en-IN" cap="none" dirty="0"/>
          </a:p>
        </p:txBody>
      </p:sp>
    </p:spTree>
    <p:extLst>
      <p:ext uri="{BB962C8B-B14F-4D97-AF65-F5344CB8AC3E}">
        <p14:creationId xmlns:p14="http://schemas.microsoft.com/office/powerpoint/2010/main" val="458530653"/>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15788"/>
          </a:xfrm>
        </p:spPr>
        <p:txBody>
          <a:bodyPr/>
          <a:lstStyle/>
          <a:p>
            <a:r>
              <a:rPr lang="en-US" dirty="0"/>
              <a:t>DATASET</a:t>
            </a:r>
            <a:endParaRPr lang="en-IN" dirty="0"/>
          </a:p>
        </p:txBody>
      </p:sp>
      <p:sp>
        <p:nvSpPr>
          <p:cNvPr id="3" name="Content Placeholder 2"/>
          <p:cNvSpPr>
            <a:spLocks noGrp="1"/>
          </p:cNvSpPr>
          <p:nvPr>
            <p:ph idx="1"/>
          </p:nvPr>
        </p:nvSpPr>
        <p:spPr>
          <a:xfrm>
            <a:off x="1141412" y="1624170"/>
            <a:ext cx="9905999" cy="4167031"/>
          </a:xfrm>
        </p:spPr>
        <p:txBody>
          <a:bodyPr>
            <a:normAutofit/>
          </a:bodyPr>
          <a:lstStyle/>
          <a:p>
            <a:pPr algn="just"/>
            <a:r>
              <a:rPr lang="en-IN" dirty="0"/>
              <a:t>The data scientists at </a:t>
            </a:r>
            <a:r>
              <a:rPr lang="en-IN" dirty="0" err="1"/>
              <a:t>BigMart</a:t>
            </a:r>
            <a:r>
              <a:rPr lang="en-IN" dirty="0"/>
              <a:t> have collected 2013 sales data for 1559 products across 10 stores in different cities.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0621" y="0"/>
            <a:ext cx="1751379" cy="815788"/>
          </a:xfrm>
          <a:prstGeom prst="rect">
            <a:avLst/>
          </a:prstGeom>
        </p:spPr>
      </p:pic>
      <p:pic>
        <p:nvPicPr>
          <p:cNvPr id="7" name="Picture 6">
            <a:extLst>
              <a:ext uri="{FF2B5EF4-FFF2-40B4-BE49-F238E27FC236}">
                <a16:creationId xmlns:a16="http://schemas.microsoft.com/office/drawing/2014/main" id="{CEFEC47F-C645-4BC8-9096-E1790B5E7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273" y="2506761"/>
            <a:ext cx="10608039" cy="4167031"/>
          </a:xfrm>
          <a:prstGeom prst="rect">
            <a:avLst/>
          </a:prstGeom>
        </p:spPr>
      </p:pic>
    </p:spTree>
    <p:extLst>
      <p:ext uri="{BB962C8B-B14F-4D97-AF65-F5344CB8AC3E}">
        <p14:creationId xmlns:p14="http://schemas.microsoft.com/office/powerpoint/2010/main" val="3286420349"/>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76170"/>
          </a:xfrm>
        </p:spPr>
        <p:txBody>
          <a:bodyPr/>
          <a:lstStyle/>
          <a:p>
            <a:r>
              <a:rPr lang="en-IN" dirty="0"/>
              <a:t>architecture model</a:t>
            </a:r>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0621" y="0"/>
            <a:ext cx="1751379" cy="815788"/>
          </a:xfrm>
          <a:prstGeom prst="rect">
            <a:avLst/>
          </a:prstGeom>
        </p:spPr>
      </p:pic>
      <p:sp>
        <p:nvSpPr>
          <p:cNvPr id="9" name="Rectangle 8">
            <a:extLst>
              <a:ext uri="{FF2B5EF4-FFF2-40B4-BE49-F238E27FC236}">
                <a16:creationId xmlns:a16="http://schemas.microsoft.com/office/drawing/2014/main" id="{C748264E-94B7-4A18-A201-53948D7B4660}"/>
              </a:ext>
            </a:extLst>
          </p:cNvPr>
          <p:cNvSpPr/>
          <p:nvPr/>
        </p:nvSpPr>
        <p:spPr>
          <a:xfrm>
            <a:off x="785192" y="3871423"/>
            <a:ext cx="1046921" cy="9044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DATASET</a:t>
            </a:r>
          </a:p>
        </p:txBody>
      </p:sp>
      <p:cxnSp>
        <p:nvCxnSpPr>
          <p:cNvPr id="14" name="Straight Arrow Connector 13">
            <a:extLst>
              <a:ext uri="{FF2B5EF4-FFF2-40B4-BE49-F238E27FC236}">
                <a16:creationId xmlns:a16="http://schemas.microsoft.com/office/drawing/2014/main" id="{D72A5239-3810-4384-969E-DF2B23EE4EC1}"/>
              </a:ext>
            </a:extLst>
          </p:cNvPr>
          <p:cNvCxnSpPr>
            <a:cxnSpLocks/>
            <a:endCxn id="22" idx="1"/>
          </p:cNvCxnSpPr>
          <p:nvPr/>
        </p:nvCxnSpPr>
        <p:spPr>
          <a:xfrm flipV="1">
            <a:off x="1832113" y="3276469"/>
            <a:ext cx="1083365" cy="682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60F8F24-F682-4AF1-AF42-0079E19797F3}"/>
              </a:ext>
            </a:extLst>
          </p:cNvPr>
          <p:cNvSpPr/>
          <p:nvPr/>
        </p:nvSpPr>
        <p:spPr>
          <a:xfrm>
            <a:off x="2693504" y="4638261"/>
            <a:ext cx="728869" cy="729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Test data</a:t>
            </a:r>
          </a:p>
        </p:txBody>
      </p:sp>
      <p:cxnSp>
        <p:nvCxnSpPr>
          <p:cNvPr id="21" name="Straight Arrow Connector 20">
            <a:extLst>
              <a:ext uri="{FF2B5EF4-FFF2-40B4-BE49-F238E27FC236}">
                <a16:creationId xmlns:a16="http://schemas.microsoft.com/office/drawing/2014/main" id="{6F52DE86-BAE4-4E80-90E7-CCB390D89961}"/>
              </a:ext>
            </a:extLst>
          </p:cNvPr>
          <p:cNvCxnSpPr>
            <a:cxnSpLocks/>
          </p:cNvCxnSpPr>
          <p:nvPr/>
        </p:nvCxnSpPr>
        <p:spPr>
          <a:xfrm>
            <a:off x="1895062" y="4638261"/>
            <a:ext cx="735493" cy="211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4756AE4-F07F-42B3-B9C1-D0F7ABEBE14F}"/>
              </a:ext>
            </a:extLst>
          </p:cNvPr>
          <p:cNvSpPr/>
          <p:nvPr/>
        </p:nvSpPr>
        <p:spPr>
          <a:xfrm>
            <a:off x="2915478" y="2911902"/>
            <a:ext cx="1013790" cy="729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Training data</a:t>
            </a:r>
          </a:p>
        </p:txBody>
      </p:sp>
      <p:sp>
        <p:nvSpPr>
          <p:cNvPr id="27" name="Rectangle 26">
            <a:extLst>
              <a:ext uri="{FF2B5EF4-FFF2-40B4-BE49-F238E27FC236}">
                <a16:creationId xmlns:a16="http://schemas.microsoft.com/office/drawing/2014/main" id="{5A90FF4F-5655-449E-8470-49C5CD85D2E5}"/>
              </a:ext>
            </a:extLst>
          </p:cNvPr>
          <p:cNvSpPr/>
          <p:nvPr/>
        </p:nvSpPr>
        <p:spPr>
          <a:xfrm>
            <a:off x="4823790" y="2911902"/>
            <a:ext cx="1179444" cy="7291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Predictive model</a:t>
            </a:r>
          </a:p>
        </p:txBody>
      </p:sp>
      <p:cxnSp>
        <p:nvCxnSpPr>
          <p:cNvPr id="29" name="Straight Arrow Connector 28">
            <a:extLst>
              <a:ext uri="{FF2B5EF4-FFF2-40B4-BE49-F238E27FC236}">
                <a16:creationId xmlns:a16="http://schemas.microsoft.com/office/drawing/2014/main" id="{3A3E6A64-20F5-4EB3-B293-8E66231BC486}"/>
              </a:ext>
            </a:extLst>
          </p:cNvPr>
          <p:cNvCxnSpPr>
            <a:endCxn id="27" idx="1"/>
          </p:cNvCxnSpPr>
          <p:nvPr/>
        </p:nvCxnSpPr>
        <p:spPr>
          <a:xfrm>
            <a:off x="3929268" y="3276468"/>
            <a:ext cx="8945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9E4B49D1-4E22-46E2-A846-24BABBA3EABC}"/>
              </a:ext>
            </a:extLst>
          </p:cNvPr>
          <p:cNvSpPr/>
          <p:nvPr/>
        </p:nvSpPr>
        <p:spPr>
          <a:xfrm>
            <a:off x="7169424" y="2701655"/>
            <a:ext cx="1725282" cy="11496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Application</a:t>
            </a:r>
          </a:p>
        </p:txBody>
      </p:sp>
      <p:cxnSp>
        <p:nvCxnSpPr>
          <p:cNvPr id="32" name="Straight Arrow Connector 31">
            <a:extLst>
              <a:ext uri="{FF2B5EF4-FFF2-40B4-BE49-F238E27FC236}">
                <a16:creationId xmlns:a16="http://schemas.microsoft.com/office/drawing/2014/main" id="{2F142A8B-DA15-4408-9B0A-17BC5A73D279}"/>
              </a:ext>
            </a:extLst>
          </p:cNvPr>
          <p:cNvCxnSpPr>
            <a:cxnSpLocks/>
            <a:stCxn id="27" idx="3"/>
            <a:endCxn id="30" idx="2"/>
          </p:cNvCxnSpPr>
          <p:nvPr/>
        </p:nvCxnSpPr>
        <p:spPr>
          <a:xfrm flipV="1">
            <a:off x="6003234" y="3276468"/>
            <a:ext cx="11661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58B1890-941D-457C-B698-E42488A6EA0D}"/>
              </a:ext>
            </a:extLst>
          </p:cNvPr>
          <p:cNvCxnSpPr>
            <a:cxnSpLocks/>
          </p:cNvCxnSpPr>
          <p:nvPr/>
        </p:nvCxnSpPr>
        <p:spPr>
          <a:xfrm flipV="1">
            <a:off x="3485322" y="3641036"/>
            <a:ext cx="1338468" cy="99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A121143-D276-458F-BC47-29DFB167DA30}"/>
              </a:ext>
            </a:extLst>
          </p:cNvPr>
          <p:cNvSpPr/>
          <p:nvPr/>
        </p:nvSpPr>
        <p:spPr>
          <a:xfrm>
            <a:off x="9965635" y="2911902"/>
            <a:ext cx="1311965" cy="10761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Inventory automation and optimization</a:t>
            </a:r>
          </a:p>
        </p:txBody>
      </p:sp>
      <p:cxnSp>
        <p:nvCxnSpPr>
          <p:cNvPr id="39" name="Straight Arrow Connector 38">
            <a:extLst>
              <a:ext uri="{FF2B5EF4-FFF2-40B4-BE49-F238E27FC236}">
                <a16:creationId xmlns:a16="http://schemas.microsoft.com/office/drawing/2014/main" id="{7B355B98-80AF-4AF0-A9DC-A67831EA87D7}"/>
              </a:ext>
            </a:extLst>
          </p:cNvPr>
          <p:cNvCxnSpPr>
            <a:cxnSpLocks/>
            <a:stCxn id="30" idx="6"/>
          </p:cNvCxnSpPr>
          <p:nvPr/>
        </p:nvCxnSpPr>
        <p:spPr>
          <a:xfrm>
            <a:off x="8894706" y="3276468"/>
            <a:ext cx="1070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8037B7B-4F41-4F73-8695-1EBFCFFA705A}"/>
              </a:ext>
            </a:extLst>
          </p:cNvPr>
          <p:cNvCxnSpPr/>
          <p:nvPr/>
        </p:nvCxnSpPr>
        <p:spPr>
          <a:xfrm>
            <a:off x="1352687" y="2331488"/>
            <a:ext cx="0" cy="146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644E7F-861E-4438-A0D5-0331356CC842}"/>
              </a:ext>
            </a:extLst>
          </p:cNvPr>
          <p:cNvCxnSpPr>
            <a:cxnSpLocks/>
          </p:cNvCxnSpPr>
          <p:nvPr/>
        </p:nvCxnSpPr>
        <p:spPr>
          <a:xfrm>
            <a:off x="1297126" y="4850032"/>
            <a:ext cx="0" cy="662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8D298F1-32C2-4FC0-90D0-9C7DFDBB5A1C}"/>
              </a:ext>
            </a:extLst>
          </p:cNvPr>
          <p:cNvSpPr/>
          <p:nvPr/>
        </p:nvSpPr>
        <p:spPr>
          <a:xfrm>
            <a:off x="273065" y="1931378"/>
            <a:ext cx="2159245"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Data Preprocessing</a:t>
            </a:r>
          </a:p>
        </p:txBody>
      </p:sp>
      <p:sp>
        <p:nvSpPr>
          <p:cNvPr id="23" name="Rectangle 22">
            <a:extLst>
              <a:ext uri="{FF2B5EF4-FFF2-40B4-BE49-F238E27FC236}">
                <a16:creationId xmlns:a16="http://schemas.microsoft.com/office/drawing/2014/main" id="{50D6D729-A4C7-4E24-90DE-BA374B8A8936}"/>
              </a:ext>
            </a:extLst>
          </p:cNvPr>
          <p:cNvSpPr/>
          <p:nvPr/>
        </p:nvSpPr>
        <p:spPr>
          <a:xfrm>
            <a:off x="435977" y="5586262"/>
            <a:ext cx="1745350" cy="369332"/>
          </a:xfrm>
          <a:prstGeom prst="rect">
            <a:avLst/>
          </a:prstGeom>
        </p:spPr>
        <p:txBody>
          <a:bodyPr wrap="none">
            <a:spAutoFit/>
          </a:bodyPr>
          <a:lstStyle/>
          <a:p>
            <a:pPr algn="ctr"/>
            <a:r>
              <a:rPr lang="en-IN" dirty="0"/>
              <a:t>Data Exploration</a:t>
            </a:r>
            <a:endParaRPr lang="en-US"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8ECC963F-4341-4D92-87E6-60746D8E9976}"/>
              </a:ext>
            </a:extLst>
          </p:cNvPr>
          <p:cNvSpPr/>
          <p:nvPr/>
        </p:nvSpPr>
        <p:spPr>
          <a:xfrm>
            <a:off x="5894719" y="4323653"/>
            <a:ext cx="2999987"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Liner Regression Model</a:t>
            </a:r>
          </a:p>
        </p:txBody>
      </p:sp>
      <p:sp>
        <p:nvSpPr>
          <p:cNvPr id="24" name="Rectangle 23">
            <a:extLst>
              <a:ext uri="{FF2B5EF4-FFF2-40B4-BE49-F238E27FC236}">
                <a16:creationId xmlns:a16="http://schemas.microsoft.com/office/drawing/2014/main" id="{57DAB72A-D16D-4B07-B7F8-874C12FBED2E}"/>
              </a:ext>
            </a:extLst>
          </p:cNvPr>
          <p:cNvSpPr/>
          <p:nvPr/>
        </p:nvSpPr>
        <p:spPr>
          <a:xfrm>
            <a:off x="5828866" y="4934171"/>
            <a:ext cx="3131691"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Ridge</a:t>
            </a:r>
            <a:r>
              <a:rPr lang="en-US" sz="2400" b="0" cap="none" spc="0" dirty="0">
                <a:ln w="0"/>
                <a:solidFill>
                  <a:schemeClr val="tx1"/>
                </a:solidFill>
                <a:effectLst>
                  <a:outerShdw blurRad="38100" dist="19050" dir="2700000" algn="tl" rotWithShape="0">
                    <a:schemeClr val="dk1">
                      <a:alpha val="40000"/>
                    </a:schemeClr>
                  </a:outerShdw>
                </a:effectLst>
              </a:rPr>
              <a:t> Regression Model</a:t>
            </a:r>
          </a:p>
        </p:txBody>
      </p:sp>
      <p:sp>
        <p:nvSpPr>
          <p:cNvPr id="25" name="Rectangle 24">
            <a:extLst>
              <a:ext uri="{FF2B5EF4-FFF2-40B4-BE49-F238E27FC236}">
                <a16:creationId xmlns:a16="http://schemas.microsoft.com/office/drawing/2014/main" id="{AB8D4597-4B04-437B-B292-4DECD30E47D5}"/>
              </a:ext>
            </a:extLst>
          </p:cNvPr>
          <p:cNvSpPr/>
          <p:nvPr/>
        </p:nvSpPr>
        <p:spPr>
          <a:xfrm>
            <a:off x="6069320" y="5614830"/>
            <a:ext cx="2650790"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Decision Tree Model</a:t>
            </a:r>
          </a:p>
        </p:txBody>
      </p:sp>
      <p:sp>
        <p:nvSpPr>
          <p:cNvPr id="26" name="Rectangle 25">
            <a:extLst>
              <a:ext uri="{FF2B5EF4-FFF2-40B4-BE49-F238E27FC236}">
                <a16:creationId xmlns:a16="http://schemas.microsoft.com/office/drawing/2014/main" id="{1704DE50-86F9-4C64-B816-1B443A145AFA}"/>
              </a:ext>
            </a:extLst>
          </p:cNvPr>
          <p:cNvSpPr/>
          <p:nvPr/>
        </p:nvSpPr>
        <p:spPr>
          <a:xfrm>
            <a:off x="5974743" y="6228895"/>
            <a:ext cx="2839945"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Random Forest Model</a:t>
            </a:r>
          </a:p>
        </p:txBody>
      </p:sp>
      <p:cxnSp>
        <p:nvCxnSpPr>
          <p:cNvPr id="5" name="Connector: Elbow 4">
            <a:extLst>
              <a:ext uri="{FF2B5EF4-FFF2-40B4-BE49-F238E27FC236}">
                <a16:creationId xmlns:a16="http://schemas.microsoft.com/office/drawing/2014/main" id="{135C83C7-9CCC-4D6C-95D0-46F347FA6917}"/>
              </a:ext>
            </a:extLst>
          </p:cNvPr>
          <p:cNvCxnSpPr>
            <a:stCxn id="3" idx="1"/>
          </p:cNvCxnSpPr>
          <p:nvPr/>
        </p:nvCxnSpPr>
        <p:spPr>
          <a:xfrm rot="10800000">
            <a:off x="5721927" y="3641036"/>
            <a:ext cx="172792" cy="9134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E32B06A3-C352-4B59-973D-26891D730292}"/>
              </a:ext>
            </a:extLst>
          </p:cNvPr>
          <p:cNvCxnSpPr>
            <a:stCxn id="24" idx="1"/>
          </p:cNvCxnSpPr>
          <p:nvPr/>
        </p:nvCxnSpPr>
        <p:spPr>
          <a:xfrm rot="10800000">
            <a:off x="5583382" y="3641036"/>
            <a:ext cx="245484" cy="15239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32E1BAFD-9EE6-4453-9123-8094BDE0C884}"/>
              </a:ext>
            </a:extLst>
          </p:cNvPr>
          <p:cNvCxnSpPr>
            <a:stCxn id="25" idx="1"/>
            <a:endCxn id="27" idx="2"/>
          </p:cNvCxnSpPr>
          <p:nvPr/>
        </p:nvCxnSpPr>
        <p:spPr>
          <a:xfrm rot="10800000">
            <a:off x="5413512" y="3641035"/>
            <a:ext cx="655808" cy="22046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10E57F0-A12B-4C16-A637-5897B5B7E3C0}"/>
              </a:ext>
            </a:extLst>
          </p:cNvPr>
          <p:cNvCxnSpPr>
            <a:stCxn id="26" idx="1"/>
          </p:cNvCxnSpPr>
          <p:nvPr/>
        </p:nvCxnSpPr>
        <p:spPr>
          <a:xfrm rot="10800000">
            <a:off x="5250873" y="3617778"/>
            <a:ext cx="723870" cy="28419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568210"/>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69A5A16-563B-4E32-85AA-9BB905CF6450}"/>
              </a:ext>
            </a:extLst>
          </p:cNvPr>
          <p:cNvSpPr>
            <a:spLocks noGrp="1"/>
          </p:cNvSpPr>
          <p:nvPr>
            <p:ph sz="quarter" idx="13"/>
          </p:nvPr>
        </p:nvSpPr>
        <p:spPr>
          <a:xfrm>
            <a:off x="913774" y="728870"/>
            <a:ext cx="10363826" cy="5062330"/>
          </a:xfrm>
        </p:spPr>
        <p:txBody>
          <a:bodyPr/>
          <a:lstStyle/>
          <a:p>
            <a:r>
              <a:rPr lang="en-IN" dirty="0"/>
              <a:t>we have done </a:t>
            </a:r>
            <a:r>
              <a:rPr lang="en-IN" b="1" dirty="0">
                <a:solidFill>
                  <a:srgbClr val="C00000"/>
                </a:solidFill>
              </a:rPr>
              <a:t>Data prepossessing </a:t>
            </a:r>
            <a:r>
              <a:rPr lang="en-IN" dirty="0"/>
              <a:t>in the starting with the project on the </a:t>
            </a:r>
            <a:r>
              <a:rPr lang="en-IN" dirty="0">
                <a:solidFill>
                  <a:srgbClr val="C00000"/>
                </a:solidFill>
              </a:rPr>
              <a:t>inconsistent data set </a:t>
            </a:r>
            <a:r>
              <a:rPr lang="en-IN" dirty="0"/>
              <a:t>to make it more sensible for our analysis.</a:t>
            </a:r>
          </a:p>
          <a:p>
            <a:r>
              <a:rPr lang="en-IN" dirty="0"/>
              <a:t>Then we have done the </a:t>
            </a:r>
            <a:r>
              <a:rPr lang="en-IN" b="1" dirty="0">
                <a:solidFill>
                  <a:srgbClr val="C00000"/>
                </a:solidFill>
              </a:rPr>
              <a:t>Exploratory Data Analysis (EDA) </a:t>
            </a:r>
            <a:r>
              <a:rPr lang="en-IN" dirty="0"/>
              <a:t>or </a:t>
            </a:r>
            <a:r>
              <a:rPr lang="en-IN" b="1" dirty="0">
                <a:solidFill>
                  <a:srgbClr val="C00000"/>
                </a:solidFill>
              </a:rPr>
              <a:t>Data Exploration </a:t>
            </a:r>
            <a:r>
              <a:rPr lang="en-IN" dirty="0"/>
              <a:t>with the </a:t>
            </a:r>
            <a:r>
              <a:rPr lang="en-IN" b="1" dirty="0">
                <a:solidFill>
                  <a:srgbClr val="C00000"/>
                </a:solidFill>
              </a:rPr>
              <a:t>feature engineering methods </a:t>
            </a:r>
            <a:r>
              <a:rPr lang="en-IN" dirty="0"/>
              <a:t>on the data set and after that we have </a:t>
            </a:r>
            <a:r>
              <a:rPr lang="en-IN" b="1" dirty="0">
                <a:solidFill>
                  <a:srgbClr val="C00000"/>
                </a:solidFill>
              </a:rPr>
              <a:t>exported</a:t>
            </a:r>
            <a:r>
              <a:rPr lang="en-IN" dirty="0">
                <a:solidFill>
                  <a:srgbClr val="C00000"/>
                </a:solidFill>
              </a:rPr>
              <a:t> </a:t>
            </a:r>
            <a:r>
              <a:rPr lang="en-IN" dirty="0"/>
              <a:t>our data into train and test CSV file to train our model.</a:t>
            </a:r>
          </a:p>
          <a:p>
            <a:r>
              <a:rPr lang="en-IN" dirty="0"/>
              <a:t>After exporting the CSV we have </a:t>
            </a:r>
            <a:r>
              <a:rPr lang="en-IN" b="1" dirty="0">
                <a:solidFill>
                  <a:srgbClr val="C00000"/>
                </a:solidFill>
              </a:rPr>
              <a:t>created four machine learning models</a:t>
            </a:r>
            <a:r>
              <a:rPr lang="en-IN" dirty="0"/>
              <a:t>(i.e. </a:t>
            </a:r>
            <a:r>
              <a:rPr lang="en-IN" dirty="0">
                <a:solidFill>
                  <a:schemeClr val="accent1">
                    <a:lumMod val="50000"/>
                  </a:schemeClr>
                </a:solidFill>
              </a:rPr>
              <a:t>Linear Regression Model, Ridge regression Model, Decision Tree model, Random Forest Model</a:t>
            </a:r>
            <a:r>
              <a:rPr lang="en-IN" dirty="0"/>
              <a:t>) for predicting the sales, then after created those model we have developed an application which will take input from the user (2 inputs are </a:t>
            </a:r>
            <a:r>
              <a:rPr lang="en-IN" dirty="0">
                <a:solidFill>
                  <a:schemeClr val="accent3">
                    <a:lumMod val="50000"/>
                  </a:schemeClr>
                </a:solidFill>
              </a:rPr>
              <a:t>Item ID</a:t>
            </a:r>
            <a:r>
              <a:rPr lang="en-IN" dirty="0"/>
              <a:t>, </a:t>
            </a:r>
            <a:r>
              <a:rPr lang="en-IN" dirty="0">
                <a:solidFill>
                  <a:schemeClr val="accent3">
                    <a:lumMod val="50000"/>
                  </a:schemeClr>
                </a:solidFill>
              </a:rPr>
              <a:t>Quantity</a:t>
            </a:r>
            <a:r>
              <a:rPr lang="en-IN" dirty="0"/>
              <a:t>) and it will automatically allocate those inventory items into those outlets so that we will get maximum sales result.</a:t>
            </a:r>
          </a:p>
        </p:txBody>
      </p:sp>
    </p:spTree>
    <p:extLst>
      <p:ext uri="{BB962C8B-B14F-4D97-AF65-F5344CB8AC3E}">
        <p14:creationId xmlns:p14="http://schemas.microsoft.com/office/powerpoint/2010/main" val="367276725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15CFD-2C51-4DAB-AAAA-CC51F19DCEEB}"/>
              </a:ext>
            </a:extLst>
          </p:cNvPr>
          <p:cNvSpPr>
            <a:spLocks noGrp="1"/>
          </p:cNvSpPr>
          <p:nvPr>
            <p:ph type="title"/>
          </p:nvPr>
        </p:nvSpPr>
        <p:spPr>
          <a:xfrm>
            <a:off x="913774" y="446239"/>
            <a:ext cx="10364451" cy="1011499"/>
          </a:xfrm>
        </p:spPr>
        <p:txBody>
          <a:bodyPr>
            <a:normAutofit/>
          </a:bodyPr>
          <a:lstStyle/>
          <a:p>
            <a:r>
              <a:rPr lang="en-IN" b="1" dirty="0"/>
              <a:t>Attributes Analysis</a:t>
            </a:r>
          </a:p>
        </p:txBody>
      </p:sp>
      <p:sp>
        <p:nvSpPr>
          <p:cNvPr id="3" name="Content Placeholder 2">
            <a:extLst>
              <a:ext uri="{FF2B5EF4-FFF2-40B4-BE49-F238E27FC236}">
                <a16:creationId xmlns:a16="http://schemas.microsoft.com/office/drawing/2014/main" id="{56684D57-ACDA-4669-B269-555516AF4D91}"/>
              </a:ext>
            </a:extLst>
          </p:cNvPr>
          <p:cNvSpPr>
            <a:spLocks noGrp="1"/>
          </p:cNvSpPr>
          <p:nvPr>
            <p:ph idx="1"/>
          </p:nvPr>
        </p:nvSpPr>
        <p:spPr>
          <a:xfrm>
            <a:off x="913775" y="1855304"/>
            <a:ext cx="10364452" cy="3935896"/>
          </a:xfrm>
        </p:spPr>
        <p:txBody>
          <a:bodyPr/>
          <a:lstStyle/>
          <a:p>
            <a:r>
              <a:rPr lang="en-IN" dirty="0"/>
              <a:t>From this first look at the data, the variables that will have higher impact on the products sale price are: </a:t>
            </a:r>
            <a:r>
              <a:rPr lang="en-IN" dirty="0">
                <a:solidFill>
                  <a:srgbClr val="C00000"/>
                </a:solidFill>
              </a:rPr>
              <a:t>Item Visibility , Item Type ,Outlet Size , Outlet Location Type , Outlet Type </a:t>
            </a:r>
            <a:r>
              <a:rPr lang="en-IN" dirty="0"/>
              <a:t>.</a:t>
            </a:r>
          </a:p>
          <a:p>
            <a:r>
              <a:rPr lang="en-IN" dirty="0"/>
              <a:t>The target variable is </a:t>
            </a:r>
            <a:r>
              <a:rPr lang="en-IN" dirty="0" err="1">
                <a:solidFill>
                  <a:srgbClr val="C00000"/>
                </a:solidFill>
              </a:rPr>
              <a:t>Item_Outlet_Sales</a:t>
            </a:r>
            <a:r>
              <a:rPr lang="en-IN" dirty="0">
                <a:solidFill>
                  <a:srgbClr val="C00000"/>
                </a:solidFill>
              </a:rPr>
              <a:t>.</a:t>
            </a:r>
          </a:p>
          <a:p>
            <a:r>
              <a:rPr lang="en-IN" dirty="0"/>
              <a:t>If we look at variable </a:t>
            </a:r>
            <a:r>
              <a:rPr lang="en-IN" b="1" dirty="0">
                <a:solidFill>
                  <a:schemeClr val="accent3">
                    <a:lumMod val="50000"/>
                  </a:schemeClr>
                </a:solidFill>
              </a:rPr>
              <a:t>Item Identifier </a:t>
            </a:r>
            <a:r>
              <a:rPr lang="en-IN" dirty="0"/>
              <a:t>, we can see different group of letters per each product such as </a:t>
            </a:r>
            <a:r>
              <a:rPr lang="en-IN" dirty="0">
                <a:solidFill>
                  <a:srgbClr val="C00000"/>
                </a:solidFill>
              </a:rPr>
              <a:t>FD (Food</a:t>
            </a:r>
            <a:r>
              <a:rPr lang="en-IN" dirty="0"/>
              <a:t>), </a:t>
            </a:r>
            <a:r>
              <a:rPr lang="en-IN" dirty="0">
                <a:solidFill>
                  <a:srgbClr val="C00000"/>
                </a:solidFill>
              </a:rPr>
              <a:t>DR(Drinks) </a:t>
            </a:r>
            <a:r>
              <a:rPr lang="en-IN" dirty="0"/>
              <a:t>and </a:t>
            </a:r>
            <a:r>
              <a:rPr lang="en-IN" dirty="0">
                <a:solidFill>
                  <a:srgbClr val="C00000"/>
                </a:solidFill>
              </a:rPr>
              <a:t>NC (Non-Consumable).</a:t>
            </a:r>
          </a:p>
          <a:p>
            <a:r>
              <a:rPr lang="en-IN" dirty="0"/>
              <a:t>Regarding </a:t>
            </a:r>
            <a:r>
              <a:rPr lang="en-IN" b="1" dirty="0">
                <a:solidFill>
                  <a:schemeClr val="accent3">
                    <a:lumMod val="50000"/>
                  </a:schemeClr>
                </a:solidFill>
              </a:rPr>
              <a:t>Item Visibility </a:t>
            </a:r>
            <a:r>
              <a:rPr lang="en-IN" dirty="0"/>
              <a:t>there are items with the value zero . This does not make lot of sense, since this is indicating those items are not visible on the store.</a:t>
            </a:r>
          </a:p>
          <a:p>
            <a:r>
              <a:rPr lang="en-IN" dirty="0"/>
              <a:t>From the 12 features, 5 are numeric and 7 categorical.</a:t>
            </a:r>
            <a:endParaRPr lang="en-IN" dirty="0">
              <a:solidFill>
                <a:srgbClr val="C00000"/>
              </a:solidFill>
            </a:endParaRPr>
          </a:p>
          <a:p>
            <a:endParaRPr lang="en-IN" dirty="0">
              <a:solidFill>
                <a:srgbClr val="C00000"/>
              </a:solidFill>
            </a:endParaRPr>
          </a:p>
        </p:txBody>
      </p:sp>
    </p:spTree>
    <p:extLst>
      <p:ext uri="{BB962C8B-B14F-4D97-AF65-F5344CB8AC3E}">
        <p14:creationId xmlns:p14="http://schemas.microsoft.com/office/powerpoint/2010/main" val="160588880"/>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2166-2B99-4665-8042-ECCC1FCE5D3F}"/>
              </a:ext>
            </a:extLst>
          </p:cNvPr>
          <p:cNvSpPr>
            <a:spLocks noGrp="1"/>
          </p:cNvSpPr>
          <p:nvPr>
            <p:ph type="title"/>
          </p:nvPr>
        </p:nvSpPr>
        <p:spPr>
          <a:xfrm>
            <a:off x="913775" y="618518"/>
            <a:ext cx="10364451" cy="865726"/>
          </a:xfrm>
        </p:spPr>
        <p:txBody>
          <a:bodyPr/>
          <a:lstStyle/>
          <a:p>
            <a:r>
              <a:rPr lang="en-IN" b="1" dirty="0"/>
              <a:t>Tools and Libraries</a:t>
            </a:r>
          </a:p>
        </p:txBody>
      </p:sp>
      <p:sp>
        <p:nvSpPr>
          <p:cNvPr id="4" name="Rectangle: Rounded Corners 3">
            <a:extLst>
              <a:ext uri="{FF2B5EF4-FFF2-40B4-BE49-F238E27FC236}">
                <a16:creationId xmlns:a16="http://schemas.microsoft.com/office/drawing/2014/main" id="{209EA56A-2795-4E64-9654-35ED9C7A373C}"/>
              </a:ext>
            </a:extLst>
          </p:cNvPr>
          <p:cNvSpPr/>
          <p:nvPr/>
        </p:nvSpPr>
        <p:spPr>
          <a:xfrm>
            <a:off x="1457739" y="1547190"/>
            <a:ext cx="2981739" cy="481053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The </a:t>
            </a:r>
            <a:r>
              <a:rPr lang="en-IN" dirty="0" err="1"/>
              <a:t>Jupyter</a:t>
            </a:r>
            <a:r>
              <a:rPr lang="en-IN" dirty="0"/>
              <a:t> Notebook</a:t>
            </a:r>
          </a:p>
          <a:p>
            <a:pPr algn="ctr"/>
            <a:endParaRPr lang="en-IN" dirty="0"/>
          </a:p>
          <a:p>
            <a:pPr algn="ctr"/>
            <a:r>
              <a:rPr lang="en-IN" dirty="0"/>
              <a:t>Qt Designer</a:t>
            </a:r>
          </a:p>
        </p:txBody>
      </p:sp>
      <p:sp>
        <p:nvSpPr>
          <p:cNvPr id="5" name="Rectangle: Rounded Corners 4">
            <a:extLst>
              <a:ext uri="{FF2B5EF4-FFF2-40B4-BE49-F238E27FC236}">
                <a16:creationId xmlns:a16="http://schemas.microsoft.com/office/drawing/2014/main" id="{6BA6C6AA-ADB6-4C50-8567-881D0C78CB5C}"/>
              </a:ext>
            </a:extLst>
          </p:cNvPr>
          <p:cNvSpPr/>
          <p:nvPr/>
        </p:nvSpPr>
        <p:spPr>
          <a:xfrm>
            <a:off x="7533861" y="1428943"/>
            <a:ext cx="2981739" cy="481053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Pandas</a:t>
            </a:r>
          </a:p>
          <a:p>
            <a:pPr algn="ctr"/>
            <a:endParaRPr lang="en-IN" dirty="0"/>
          </a:p>
          <a:p>
            <a:pPr algn="ctr"/>
            <a:r>
              <a:rPr lang="en-IN" dirty="0"/>
              <a:t>NumPy</a:t>
            </a:r>
          </a:p>
          <a:p>
            <a:pPr algn="ctr"/>
            <a:endParaRPr lang="en-IN" dirty="0"/>
          </a:p>
          <a:p>
            <a:pPr algn="ctr"/>
            <a:r>
              <a:rPr lang="en-IN" dirty="0"/>
              <a:t>SciPy</a:t>
            </a:r>
          </a:p>
          <a:p>
            <a:pPr algn="ctr"/>
            <a:endParaRPr lang="en-IN" dirty="0"/>
          </a:p>
          <a:p>
            <a:pPr algn="ctr"/>
            <a:r>
              <a:rPr lang="en-IN" sz="2000" dirty="0" err="1"/>
              <a:t>scikit</a:t>
            </a:r>
            <a:endParaRPr lang="en-IN" sz="2000" dirty="0"/>
          </a:p>
        </p:txBody>
      </p:sp>
      <p:sp>
        <p:nvSpPr>
          <p:cNvPr id="6" name="Rectangle 5">
            <a:extLst>
              <a:ext uri="{FF2B5EF4-FFF2-40B4-BE49-F238E27FC236}">
                <a16:creationId xmlns:a16="http://schemas.microsoft.com/office/drawing/2014/main" id="{97F2F555-5DDE-404E-99A5-274DF9F6991C}"/>
              </a:ext>
            </a:extLst>
          </p:cNvPr>
          <p:cNvSpPr/>
          <p:nvPr/>
        </p:nvSpPr>
        <p:spPr>
          <a:xfrm>
            <a:off x="2194715" y="1933665"/>
            <a:ext cx="1507785" cy="923330"/>
          </a:xfrm>
          <a:prstGeom prst="rect">
            <a:avLst/>
          </a:prstGeom>
          <a:noFill/>
        </p:spPr>
        <p:txBody>
          <a:bodyPr wrap="none" lIns="91440" tIns="45720" rIns="91440" bIns="45720">
            <a:spAutoFit/>
          </a:bodyPr>
          <a:lstStyle/>
          <a:p>
            <a:pPr algn="ctr"/>
            <a:r>
              <a:rPr lang="en-US" sz="5400" b="0" cap="none" spc="0" dirty="0">
                <a:ln w="0"/>
                <a:solidFill>
                  <a:schemeClr val="accent5">
                    <a:lumMod val="60000"/>
                    <a:lumOff val="40000"/>
                  </a:schemeClr>
                </a:solidFill>
                <a:effectLst>
                  <a:outerShdw blurRad="38100" dist="19050" dir="2700000" algn="tl" rotWithShape="0">
                    <a:schemeClr val="dk1">
                      <a:alpha val="40000"/>
                    </a:schemeClr>
                  </a:outerShdw>
                </a:effectLst>
              </a:rPr>
              <a:t>Tools</a:t>
            </a:r>
          </a:p>
        </p:txBody>
      </p:sp>
      <p:sp>
        <p:nvSpPr>
          <p:cNvPr id="7" name="Rectangle 6">
            <a:extLst>
              <a:ext uri="{FF2B5EF4-FFF2-40B4-BE49-F238E27FC236}">
                <a16:creationId xmlns:a16="http://schemas.microsoft.com/office/drawing/2014/main" id="{712E032F-7343-4C5D-B270-8E80EAFAE613}"/>
              </a:ext>
            </a:extLst>
          </p:cNvPr>
          <p:cNvSpPr/>
          <p:nvPr/>
        </p:nvSpPr>
        <p:spPr>
          <a:xfrm>
            <a:off x="7769815" y="1833004"/>
            <a:ext cx="2550378" cy="923330"/>
          </a:xfrm>
          <a:prstGeom prst="rect">
            <a:avLst/>
          </a:prstGeom>
          <a:noFill/>
        </p:spPr>
        <p:txBody>
          <a:bodyPr wrap="none" lIns="91440" tIns="45720" rIns="91440" bIns="45720">
            <a:spAutoFit/>
          </a:bodyPr>
          <a:lstStyle/>
          <a:p>
            <a:pPr algn="ctr"/>
            <a:r>
              <a:rPr lang="en-US" sz="5400" b="0" cap="none" spc="0" dirty="0">
                <a:ln w="0"/>
                <a:solidFill>
                  <a:schemeClr val="accent5">
                    <a:lumMod val="60000"/>
                    <a:lumOff val="40000"/>
                  </a:schemeClr>
                </a:solidFill>
                <a:effectLst>
                  <a:outerShdw blurRad="38100" dist="19050" dir="2700000" algn="tl" rotWithShape="0">
                    <a:schemeClr val="dk1">
                      <a:alpha val="40000"/>
                    </a:schemeClr>
                  </a:outerShdw>
                </a:effectLst>
              </a:rPr>
              <a:t>Libraries</a:t>
            </a:r>
          </a:p>
        </p:txBody>
      </p:sp>
    </p:spTree>
    <p:extLst>
      <p:ext uri="{BB962C8B-B14F-4D97-AF65-F5344CB8AC3E}">
        <p14:creationId xmlns:p14="http://schemas.microsoft.com/office/powerpoint/2010/main" val="321715373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3397445-5938-47FA-BA57-71461E11C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194" y="345605"/>
            <a:ext cx="10155072" cy="6252013"/>
          </a:xfrm>
          <a:prstGeom prst="rect">
            <a:avLst/>
          </a:prstGeom>
        </p:spPr>
      </p:pic>
    </p:spTree>
    <p:extLst>
      <p:ext uri="{BB962C8B-B14F-4D97-AF65-F5344CB8AC3E}">
        <p14:creationId xmlns:p14="http://schemas.microsoft.com/office/powerpoint/2010/main" val="2477352415"/>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C266CC-70A7-43B0-8971-49D18B8452AE}"/>
              </a:ext>
            </a:extLst>
          </p:cNvPr>
          <p:cNvSpPr>
            <a:spLocks noGrp="1"/>
          </p:cNvSpPr>
          <p:nvPr>
            <p:ph type="title"/>
          </p:nvPr>
        </p:nvSpPr>
        <p:spPr>
          <a:xfrm>
            <a:off x="1006539" y="1546168"/>
            <a:ext cx="10364451" cy="1596177"/>
          </a:xfrm>
        </p:spPr>
        <p:txBody>
          <a:bodyPr>
            <a:normAutofit fontScale="90000"/>
          </a:bodyPr>
          <a:lstStyle/>
          <a:p>
            <a:r>
              <a:rPr lang="en-IN" dirty="0"/>
              <a:t>Our goal as a Data Scientist is to </a:t>
            </a:r>
            <a:r>
              <a:rPr lang="en-IN" dirty="0">
                <a:solidFill>
                  <a:srgbClr val="C00000"/>
                </a:solidFill>
              </a:rPr>
              <a:t>identify the most important variables</a:t>
            </a:r>
            <a:r>
              <a:rPr lang="en-IN" dirty="0"/>
              <a:t> and</a:t>
            </a:r>
            <a:br>
              <a:rPr lang="en-IN" dirty="0"/>
            </a:br>
            <a:r>
              <a:rPr lang="en-IN" dirty="0"/>
              <a:t>to </a:t>
            </a:r>
            <a:r>
              <a:rPr lang="en-IN" dirty="0">
                <a:solidFill>
                  <a:srgbClr val="C00000"/>
                </a:solidFill>
              </a:rPr>
              <a:t>define the best regression model </a:t>
            </a:r>
            <a:r>
              <a:rPr lang="en-IN" dirty="0"/>
              <a:t>for predicting out target variable. Hence,</a:t>
            </a:r>
            <a:br>
              <a:rPr lang="en-IN" dirty="0"/>
            </a:br>
            <a:r>
              <a:rPr lang="en-IN" dirty="0"/>
              <a:t>this analysis will be divided into four stages:-</a:t>
            </a:r>
          </a:p>
        </p:txBody>
      </p:sp>
      <p:sp>
        <p:nvSpPr>
          <p:cNvPr id="5" name="Rectangle: Rounded Corners 4">
            <a:extLst>
              <a:ext uri="{FF2B5EF4-FFF2-40B4-BE49-F238E27FC236}">
                <a16:creationId xmlns:a16="http://schemas.microsoft.com/office/drawing/2014/main" id="{033355CA-EA71-45AD-AAD0-0BE1689E7314}"/>
              </a:ext>
            </a:extLst>
          </p:cNvPr>
          <p:cNvSpPr/>
          <p:nvPr/>
        </p:nvSpPr>
        <p:spPr>
          <a:xfrm>
            <a:off x="3458817" y="3843131"/>
            <a:ext cx="4876800" cy="271669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marL="342900" indent="-342900">
              <a:buAutoNum type="arabicPeriod"/>
            </a:pPr>
            <a:r>
              <a:rPr lang="en-IN" b="1" dirty="0">
                <a:solidFill>
                  <a:schemeClr val="tx1"/>
                </a:solidFill>
              </a:rPr>
              <a:t>Exploratory data analysis (EDA)</a:t>
            </a:r>
          </a:p>
          <a:p>
            <a:pPr marL="342900" indent="-342900">
              <a:buAutoNum type="arabicPeriod"/>
            </a:pPr>
            <a:r>
              <a:rPr lang="en-IN" b="1" dirty="0">
                <a:solidFill>
                  <a:schemeClr val="tx1"/>
                </a:solidFill>
              </a:rPr>
              <a:t>Data Pre-processing</a:t>
            </a:r>
          </a:p>
          <a:p>
            <a:pPr marL="342900" indent="-342900">
              <a:buAutoNum type="arabicPeriod"/>
            </a:pPr>
            <a:r>
              <a:rPr lang="en-IN" b="1" dirty="0">
                <a:solidFill>
                  <a:schemeClr val="tx1"/>
                </a:solidFill>
              </a:rPr>
              <a:t>Feature engineering</a:t>
            </a:r>
          </a:p>
          <a:p>
            <a:pPr marL="342900" indent="-342900">
              <a:buAutoNum type="arabicPeriod"/>
            </a:pPr>
            <a:r>
              <a:rPr lang="en-IN" b="1" dirty="0">
                <a:solidFill>
                  <a:schemeClr val="tx1"/>
                </a:solidFill>
              </a:rPr>
              <a:t>Modelling</a:t>
            </a:r>
          </a:p>
        </p:txBody>
      </p:sp>
    </p:spTree>
    <p:extLst>
      <p:ext uri="{BB962C8B-B14F-4D97-AF65-F5344CB8AC3E}">
        <p14:creationId xmlns:p14="http://schemas.microsoft.com/office/powerpoint/2010/main" val="129740354"/>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D986A-F215-4B39-AD7F-B9984DEA4D9D}"/>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5AF42D63-9837-4DE5-A543-75ECAF28AC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741" y="618516"/>
            <a:ext cx="10364451" cy="5755779"/>
          </a:xfrm>
          <a:prstGeom prst="rect">
            <a:avLst/>
          </a:prstGeom>
        </p:spPr>
      </p:pic>
    </p:spTree>
    <p:extLst>
      <p:ext uri="{BB962C8B-B14F-4D97-AF65-F5344CB8AC3E}">
        <p14:creationId xmlns:p14="http://schemas.microsoft.com/office/powerpoint/2010/main" val="4112939103"/>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C63D-820A-4CB9-ACBD-B44D887AD5DB}"/>
              </a:ext>
            </a:extLst>
          </p:cNvPr>
          <p:cNvSpPr>
            <a:spLocks noGrp="1"/>
          </p:cNvSpPr>
          <p:nvPr>
            <p:ph type="title"/>
          </p:nvPr>
        </p:nvSpPr>
        <p:spPr/>
        <p:txBody>
          <a:bodyPr/>
          <a:lstStyle/>
          <a:p>
            <a:r>
              <a:rPr lang="en-IN" dirty="0"/>
              <a:t>Step 1: </a:t>
            </a:r>
            <a:r>
              <a:rPr lang="en-IN" b="1" dirty="0">
                <a:solidFill>
                  <a:schemeClr val="accent6">
                    <a:lumMod val="75000"/>
                  </a:schemeClr>
                </a:solidFill>
              </a:rPr>
              <a:t>Exploratory data analysis (EDA)</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16126B3E-359C-4259-8A8E-34B5B41C379A}"/>
              </a:ext>
            </a:extLst>
          </p:cNvPr>
          <p:cNvSpPr>
            <a:spLocks noGrp="1"/>
          </p:cNvSpPr>
          <p:nvPr>
            <p:ph sz="quarter" idx="13"/>
          </p:nvPr>
        </p:nvSpPr>
        <p:spPr/>
        <p:txBody>
          <a:bodyPr/>
          <a:lstStyle/>
          <a:p>
            <a:r>
              <a:rPr lang="en-IN" dirty="0"/>
              <a:t>Missing Values analysis</a:t>
            </a:r>
          </a:p>
          <a:p>
            <a:r>
              <a:rPr lang="en-IN" dirty="0"/>
              <a:t>Statistics for numerical variables</a:t>
            </a:r>
          </a:p>
          <a:p>
            <a:r>
              <a:rPr lang="en-IN" dirty="0"/>
              <a:t>Frequency distribution</a:t>
            </a:r>
          </a:p>
        </p:txBody>
      </p:sp>
      <p:pic>
        <p:nvPicPr>
          <p:cNvPr id="5" name="Picture 4">
            <a:extLst>
              <a:ext uri="{FF2B5EF4-FFF2-40B4-BE49-F238E27FC236}">
                <a16:creationId xmlns:a16="http://schemas.microsoft.com/office/drawing/2014/main" id="{E68B43BB-C607-411D-B32A-4CAE46B0D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9263" y="1808156"/>
            <a:ext cx="5899619" cy="2714338"/>
          </a:xfrm>
          <a:prstGeom prst="rect">
            <a:avLst/>
          </a:prstGeom>
        </p:spPr>
      </p:pic>
      <p:pic>
        <p:nvPicPr>
          <p:cNvPr id="7" name="Picture 6">
            <a:extLst>
              <a:ext uri="{FF2B5EF4-FFF2-40B4-BE49-F238E27FC236}">
                <a16:creationId xmlns:a16="http://schemas.microsoft.com/office/drawing/2014/main" id="{600A1D34-54EC-4B4C-B006-B150A88BE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8555" y="4244430"/>
            <a:ext cx="2743583" cy="2381582"/>
          </a:xfrm>
          <a:prstGeom prst="rect">
            <a:avLst/>
          </a:prstGeom>
        </p:spPr>
      </p:pic>
    </p:spTree>
    <p:extLst>
      <p:ext uri="{BB962C8B-B14F-4D97-AF65-F5344CB8AC3E}">
        <p14:creationId xmlns:p14="http://schemas.microsoft.com/office/powerpoint/2010/main" val="1044957709"/>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91A0-4A12-4FE8-A822-A2E948643563}"/>
              </a:ext>
            </a:extLst>
          </p:cNvPr>
          <p:cNvSpPr>
            <a:spLocks noGrp="1"/>
          </p:cNvSpPr>
          <p:nvPr>
            <p:ph type="title"/>
          </p:nvPr>
        </p:nvSpPr>
        <p:spPr>
          <a:xfrm>
            <a:off x="913775" y="618518"/>
            <a:ext cx="10364451" cy="1316300"/>
          </a:xfrm>
        </p:spPr>
        <p:txBody>
          <a:bodyPr/>
          <a:lstStyle/>
          <a:p>
            <a:r>
              <a:rPr lang="en-IN" dirty="0"/>
              <a:t>Step 2: </a:t>
            </a:r>
            <a:r>
              <a:rPr lang="en-IN" b="1" dirty="0">
                <a:solidFill>
                  <a:schemeClr val="accent6">
                    <a:lumMod val="75000"/>
                  </a:schemeClr>
                </a:solidFill>
              </a:rPr>
              <a:t>DATA Pre-processing </a:t>
            </a:r>
          </a:p>
        </p:txBody>
      </p:sp>
      <p:sp>
        <p:nvSpPr>
          <p:cNvPr id="3" name="Content Placeholder 2">
            <a:extLst>
              <a:ext uri="{FF2B5EF4-FFF2-40B4-BE49-F238E27FC236}">
                <a16:creationId xmlns:a16="http://schemas.microsoft.com/office/drawing/2014/main" id="{B9042B4E-CB2D-4B1B-8554-C533A9E04F04}"/>
              </a:ext>
            </a:extLst>
          </p:cNvPr>
          <p:cNvSpPr>
            <a:spLocks noGrp="1"/>
          </p:cNvSpPr>
          <p:nvPr>
            <p:ph sz="quarter" idx="13"/>
          </p:nvPr>
        </p:nvSpPr>
        <p:spPr/>
        <p:txBody>
          <a:bodyPr/>
          <a:lstStyle/>
          <a:p>
            <a:r>
              <a:rPr lang="en-IN" dirty="0"/>
              <a:t>Data Cleaning</a:t>
            </a:r>
          </a:p>
          <a:p>
            <a:r>
              <a:rPr lang="en-IN" dirty="0"/>
              <a:t>Imputing Missing Values</a:t>
            </a:r>
          </a:p>
          <a:p>
            <a:pPr marL="0" indent="0">
              <a:buNone/>
            </a:pPr>
            <a:endParaRPr lang="en-IN" dirty="0"/>
          </a:p>
        </p:txBody>
      </p:sp>
      <p:pic>
        <p:nvPicPr>
          <p:cNvPr id="4" name="Picture 3">
            <a:extLst>
              <a:ext uri="{FF2B5EF4-FFF2-40B4-BE49-F238E27FC236}">
                <a16:creationId xmlns:a16="http://schemas.microsoft.com/office/drawing/2014/main" id="{A40A881B-4497-4B5F-B0DA-BA68A2B8C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221" y="3145564"/>
            <a:ext cx="2810267" cy="1867161"/>
          </a:xfrm>
          <a:prstGeom prst="rect">
            <a:avLst/>
          </a:prstGeom>
        </p:spPr>
      </p:pic>
      <p:pic>
        <p:nvPicPr>
          <p:cNvPr id="6" name="Picture 5">
            <a:extLst>
              <a:ext uri="{FF2B5EF4-FFF2-40B4-BE49-F238E27FC236}">
                <a16:creationId xmlns:a16="http://schemas.microsoft.com/office/drawing/2014/main" id="{ECD2CA15-FF32-49DB-8B8F-8A0BEE803C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5994" y="2367092"/>
            <a:ext cx="3745629" cy="4025475"/>
          </a:xfrm>
          <a:prstGeom prst="rect">
            <a:avLst/>
          </a:prstGeom>
        </p:spPr>
      </p:pic>
    </p:spTree>
    <p:extLst>
      <p:ext uri="{BB962C8B-B14F-4D97-AF65-F5344CB8AC3E}">
        <p14:creationId xmlns:p14="http://schemas.microsoft.com/office/powerpoint/2010/main" val="2351978203"/>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42F264-5082-4FE5-882F-95CF0DFBA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74" y="354818"/>
            <a:ext cx="2208854" cy="2381582"/>
          </a:xfrm>
          <a:prstGeom prst="rect">
            <a:avLst/>
          </a:prstGeom>
        </p:spPr>
      </p:pic>
      <p:pic>
        <p:nvPicPr>
          <p:cNvPr id="9" name="Picture 8">
            <a:extLst>
              <a:ext uri="{FF2B5EF4-FFF2-40B4-BE49-F238E27FC236}">
                <a16:creationId xmlns:a16="http://schemas.microsoft.com/office/drawing/2014/main" id="{42E1A77D-0543-4827-9020-D3A0FF7162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24" y="3429000"/>
            <a:ext cx="4906060" cy="3086531"/>
          </a:xfrm>
          <a:prstGeom prst="rect">
            <a:avLst/>
          </a:prstGeom>
        </p:spPr>
      </p:pic>
      <p:pic>
        <p:nvPicPr>
          <p:cNvPr id="11" name="Picture 10">
            <a:extLst>
              <a:ext uri="{FF2B5EF4-FFF2-40B4-BE49-F238E27FC236}">
                <a16:creationId xmlns:a16="http://schemas.microsoft.com/office/drawing/2014/main" id="{E66854E0-3BBB-44D7-B7A4-9B171750F9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0788" y="1902691"/>
            <a:ext cx="4210638" cy="4401164"/>
          </a:xfrm>
          <a:prstGeom prst="rect">
            <a:avLst/>
          </a:prstGeom>
        </p:spPr>
      </p:pic>
      <p:sp>
        <p:nvSpPr>
          <p:cNvPr id="13" name="Arrow: Left 12">
            <a:extLst>
              <a:ext uri="{FF2B5EF4-FFF2-40B4-BE49-F238E27FC236}">
                <a16:creationId xmlns:a16="http://schemas.microsoft.com/office/drawing/2014/main" id="{90DD342E-D015-4106-903C-DF26CAB46A0F}"/>
              </a:ext>
            </a:extLst>
          </p:cNvPr>
          <p:cNvSpPr/>
          <p:nvPr/>
        </p:nvSpPr>
        <p:spPr>
          <a:xfrm>
            <a:off x="2579428" y="354818"/>
            <a:ext cx="963253" cy="5144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27DD97E4-7216-4E66-825E-15C8BECC0355}"/>
              </a:ext>
            </a:extLst>
          </p:cNvPr>
          <p:cNvSpPr/>
          <p:nvPr/>
        </p:nvSpPr>
        <p:spPr>
          <a:xfrm>
            <a:off x="7096435" y="354818"/>
            <a:ext cx="3593035" cy="1077218"/>
          </a:xfrm>
          <a:prstGeom prst="rect">
            <a:avLst/>
          </a:prstGeom>
        </p:spPr>
        <p:txBody>
          <a:bodyPr wrap="none">
            <a:spAutoFit/>
          </a:bodyPr>
          <a:lstStyle/>
          <a:p>
            <a:r>
              <a:rPr lang="en-IN" sz="3200" b="1" dirty="0">
                <a:solidFill>
                  <a:schemeClr val="accent6">
                    <a:lumMod val="75000"/>
                  </a:schemeClr>
                </a:solidFill>
              </a:rPr>
              <a:t>IDEA ??????</a:t>
            </a:r>
            <a:br>
              <a:rPr lang="en-IN" sz="3200" b="1" dirty="0">
                <a:solidFill>
                  <a:schemeClr val="accent6">
                    <a:lumMod val="75000"/>
                  </a:schemeClr>
                </a:solidFill>
              </a:rPr>
            </a:br>
            <a:r>
              <a:rPr lang="en-IN" sz="3200" b="1" dirty="0">
                <a:solidFill>
                  <a:schemeClr val="accent6">
                    <a:lumMod val="75000"/>
                  </a:schemeClr>
                </a:solidFill>
              </a:rPr>
              <a:t>Feature Engineering</a:t>
            </a:r>
            <a:endParaRPr lang="en-IN" sz="3200" dirty="0"/>
          </a:p>
        </p:txBody>
      </p:sp>
    </p:spTree>
    <p:extLst>
      <p:ext uri="{BB962C8B-B14F-4D97-AF65-F5344CB8AC3E}">
        <p14:creationId xmlns:p14="http://schemas.microsoft.com/office/powerpoint/2010/main" val="4009208850"/>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808A6-624B-4FF4-9EB5-BD110B2E085B}"/>
              </a:ext>
            </a:extLst>
          </p:cNvPr>
          <p:cNvSpPr>
            <a:spLocks noGrp="1"/>
          </p:cNvSpPr>
          <p:nvPr>
            <p:ph type="title"/>
          </p:nvPr>
        </p:nvSpPr>
        <p:spPr/>
        <p:txBody>
          <a:bodyPr/>
          <a:lstStyle/>
          <a:p>
            <a:r>
              <a:rPr lang="en-IN" dirty="0"/>
              <a:t>Step 3: </a:t>
            </a:r>
            <a:r>
              <a:rPr lang="en-IN" b="1" dirty="0">
                <a:solidFill>
                  <a:schemeClr val="accent6">
                    <a:lumMod val="75000"/>
                  </a:schemeClr>
                </a:solidFill>
              </a:rPr>
              <a:t>Feature Engineering</a:t>
            </a:r>
          </a:p>
        </p:txBody>
      </p:sp>
      <p:sp>
        <p:nvSpPr>
          <p:cNvPr id="3" name="Content Placeholder 2">
            <a:extLst>
              <a:ext uri="{FF2B5EF4-FFF2-40B4-BE49-F238E27FC236}">
                <a16:creationId xmlns:a16="http://schemas.microsoft.com/office/drawing/2014/main" id="{2B76E63A-1720-4857-A409-A5F612A8E490}"/>
              </a:ext>
            </a:extLst>
          </p:cNvPr>
          <p:cNvSpPr>
            <a:spLocks noGrp="1"/>
          </p:cNvSpPr>
          <p:nvPr>
            <p:ph sz="quarter" idx="13"/>
          </p:nvPr>
        </p:nvSpPr>
        <p:spPr>
          <a:xfrm>
            <a:off x="913774" y="2367092"/>
            <a:ext cx="10363826" cy="4179482"/>
          </a:xfrm>
        </p:spPr>
        <p:txBody>
          <a:bodyPr/>
          <a:lstStyle/>
          <a:p>
            <a:r>
              <a:rPr lang="en-IN" dirty="0"/>
              <a:t>Consider combining Outlet Type</a:t>
            </a:r>
          </a:p>
          <a:p>
            <a:endParaRPr lang="en-IN" dirty="0"/>
          </a:p>
          <a:p>
            <a:endParaRPr lang="en-IN" dirty="0"/>
          </a:p>
          <a:p>
            <a:endParaRPr lang="en-IN" dirty="0"/>
          </a:p>
          <a:p>
            <a:r>
              <a:rPr lang="en-IN" dirty="0"/>
              <a:t>Modify Item Visibility</a:t>
            </a:r>
          </a:p>
          <a:p>
            <a:endParaRPr lang="en-IN" dirty="0"/>
          </a:p>
          <a:p>
            <a:endParaRPr lang="en-IN" dirty="0"/>
          </a:p>
          <a:p>
            <a:r>
              <a:rPr lang="en-IN" dirty="0"/>
              <a:t>Create a broad category of Type of Item</a:t>
            </a:r>
          </a:p>
        </p:txBody>
      </p:sp>
      <p:pic>
        <p:nvPicPr>
          <p:cNvPr id="4" name="Picture 3">
            <a:extLst>
              <a:ext uri="{FF2B5EF4-FFF2-40B4-BE49-F238E27FC236}">
                <a16:creationId xmlns:a16="http://schemas.microsoft.com/office/drawing/2014/main" id="{82BADBFF-4100-451B-9FB2-EE016EC8564E}"/>
              </a:ext>
            </a:extLst>
          </p:cNvPr>
          <p:cNvPicPr>
            <a:picLocks noChangeAspect="1"/>
          </p:cNvPicPr>
          <p:nvPr/>
        </p:nvPicPr>
        <p:blipFill>
          <a:blip r:embed="rId2"/>
          <a:stretch>
            <a:fillRect/>
          </a:stretch>
        </p:blipFill>
        <p:spPr>
          <a:xfrm>
            <a:off x="6797453" y="2002485"/>
            <a:ext cx="3154929" cy="1239422"/>
          </a:xfrm>
          <a:prstGeom prst="rect">
            <a:avLst/>
          </a:prstGeom>
        </p:spPr>
      </p:pic>
      <p:pic>
        <p:nvPicPr>
          <p:cNvPr id="5" name="Picture 4">
            <a:extLst>
              <a:ext uri="{FF2B5EF4-FFF2-40B4-BE49-F238E27FC236}">
                <a16:creationId xmlns:a16="http://schemas.microsoft.com/office/drawing/2014/main" id="{3DECE230-D3CE-4FA2-9EA8-C77873C42EBB}"/>
              </a:ext>
            </a:extLst>
          </p:cNvPr>
          <p:cNvPicPr>
            <a:picLocks noChangeAspect="1"/>
          </p:cNvPicPr>
          <p:nvPr/>
        </p:nvPicPr>
        <p:blipFill>
          <a:blip r:embed="rId3"/>
          <a:stretch>
            <a:fillRect/>
          </a:stretch>
        </p:blipFill>
        <p:spPr>
          <a:xfrm>
            <a:off x="4677248" y="4203520"/>
            <a:ext cx="3154929" cy="506625"/>
          </a:xfrm>
          <a:prstGeom prst="rect">
            <a:avLst/>
          </a:prstGeom>
        </p:spPr>
      </p:pic>
      <p:pic>
        <p:nvPicPr>
          <p:cNvPr id="6" name="Picture 5">
            <a:extLst>
              <a:ext uri="{FF2B5EF4-FFF2-40B4-BE49-F238E27FC236}">
                <a16:creationId xmlns:a16="http://schemas.microsoft.com/office/drawing/2014/main" id="{0B0FDFF6-8115-41D5-941F-1E2BCEA61BFF}"/>
              </a:ext>
            </a:extLst>
          </p:cNvPr>
          <p:cNvPicPr>
            <a:picLocks noChangeAspect="1"/>
          </p:cNvPicPr>
          <p:nvPr/>
        </p:nvPicPr>
        <p:blipFill>
          <a:blip r:embed="rId4"/>
          <a:stretch>
            <a:fillRect/>
          </a:stretch>
        </p:blipFill>
        <p:spPr>
          <a:xfrm>
            <a:off x="7896769" y="3317121"/>
            <a:ext cx="3698882" cy="1646531"/>
          </a:xfrm>
          <a:prstGeom prst="rect">
            <a:avLst/>
          </a:prstGeom>
        </p:spPr>
      </p:pic>
      <p:pic>
        <p:nvPicPr>
          <p:cNvPr id="7" name="Picture 6">
            <a:extLst>
              <a:ext uri="{FF2B5EF4-FFF2-40B4-BE49-F238E27FC236}">
                <a16:creationId xmlns:a16="http://schemas.microsoft.com/office/drawing/2014/main" id="{DC6E34DF-CC37-4321-BBDE-37A0CDF56744}"/>
              </a:ext>
            </a:extLst>
          </p:cNvPr>
          <p:cNvPicPr>
            <a:picLocks noChangeAspect="1"/>
          </p:cNvPicPr>
          <p:nvPr/>
        </p:nvPicPr>
        <p:blipFill>
          <a:blip r:embed="rId5"/>
          <a:stretch>
            <a:fillRect/>
          </a:stretch>
        </p:blipFill>
        <p:spPr>
          <a:xfrm>
            <a:off x="6575396" y="5436733"/>
            <a:ext cx="2937347" cy="977063"/>
          </a:xfrm>
          <a:prstGeom prst="rect">
            <a:avLst/>
          </a:prstGeom>
        </p:spPr>
      </p:pic>
    </p:spTree>
    <p:extLst>
      <p:ext uri="{BB962C8B-B14F-4D97-AF65-F5344CB8AC3E}">
        <p14:creationId xmlns:p14="http://schemas.microsoft.com/office/powerpoint/2010/main" val="3868874530"/>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691F-2208-4BEB-897D-57288FACEB50}"/>
              </a:ext>
            </a:extLst>
          </p:cNvPr>
          <p:cNvSpPr>
            <a:spLocks noGrp="1"/>
          </p:cNvSpPr>
          <p:nvPr>
            <p:ph type="title"/>
          </p:nvPr>
        </p:nvSpPr>
        <p:spPr/>
        <p:txBody>
          <a:bodyPr/>
          <a:lstStyle/>
          <a:p>
            <a:r>
              <a:rPr lang="en-IN" dirty="0"/>
              <a:t>Step 3: </a:t>
            </a:r>
            <a:r>
              <a:rPr lang="en-IN" b="1" dirty="0">
                <a:solidFill>
                  <a:schemeClr val="accent6">
                    <a:lumMod val="75000"/>
                  </a:schemeClr>
                </a:solidFill>
              </a:rPr>
              <a:t>Feature Engineering</a:t>
            </a:r>
            <a:endParaRPr lang="en-IN" dirty="0"/>
          </a:p>
        </p:txBody>
      </p:sp>
      <p:sp>
        <p:nvSpPr>
          <p:cNvPr id="3" name="Content Placeholder 2">
            <a:extLst>
              <a:ext uri="{FF2B5EF4-FFF2-40B4-BE49-F238E27FC236}">
                <a16:creationId xmlns:a16="http://schemas.microsoft.com/office/drawing/2014/main" id="{A91D8283-4A41-4D63-811D-6A52DEE4B1E5}"/>
              </a:ext>
            </a:extLst>
          </p:cNvPr>
          <p:cNvSpPr>
            <a:spLocks noGrp="1"/>
          </p:cNvSpPr>
          <p:nvPr>
            <p:ph sz="quarter" idx="13"/>
          </p:nvPr>
        </p:nvSpPr>
        <p:spPr>
          <a:xfrm>
            <a:off x="913774" y="2367092"/>
            <a:ext cx="10363826" cy="4325256"/>
          </a:xfrm>
        </p:spPr>
        <p:txBody>
          <a:bodyPr>
            <a:normAutofit lnSpcReduction="10000"/>
          </a:bodyPr>
          <a:lstStyle/>
          <a:p>
            <a:r>
              <a:rPr lang="en-IN" dirty="0"/>
              <a:t>Determine the years of operation of a store</a:t>
            </a:r>
          </a:p>
          <a:p>
            <a:endParaRPr lang="en-IN" dirty="0"/>
          </a:p>
          <a:p>
            <a:endParaRPr lang="en-IN" dirty="0"/>
          </a:p>
          <a:p>
            <a:endParaRPr lang="en-IN" dirty="0"/>
          </a:p>
          <a:p>
            <a:r>
              <a:rPr lang="en-IN" dirty="0"/>
              <a:t>Modify categories of Item Fat Content</a:t>
            </a:r>
          </a:p>
          <a:p>
            <a:endParaRPr lang="en-IN" dirty="0"/>
          </a:p>
          <a:p>
            <a:endParaRPr lang="en-IN" dirty="0"/>
          </a:p>
          <a:p>
            <a:endParaRPr lang="en-IN" dirty="0"/>
          </a:p>
          <a:p>
            <a:r>
              <a:rPr lang="en-IN" dirty="0"/>
              <a:t>Numerical and One-Hot Coding of Categorical variables</a:t>
            </a:r>
          </a:p>
          <a:p>
            <a:endParaRPr lang="en-IN" dirty="0"/>
          </a:p>
        </p:txBody>
      </p:sp>
      <p:pic>
        <p:nvPicPr>
          <p:cNvPr id="4" name="Picture 3">
            <a:extLst>
              <a:ext uri="{FF2B5EF4-FFF2-40B4-BE49-F238E27FC236}">
                <a16:creationId xmlns:a16="http://schemas.microsoft.com/office/drawing/2014/main" id="{C85D600B-1258-48D8-827F-A8D534C7F69B}"/>
              </a:ext>
            </a:extLst>
          </p:cNvPr>
          <p:cNvPicPr>
            <a:picLocks noChangeAspect="1"/>
          </p:cNvPicPr>
          <p:nvPr/>
        </p:nvPicPr>
        <p:blipFill>
          <a:blip r:embed="rId2"/>
          <a:stretch>
            <a:fillRect/>
          </a:stretch>
        </p:blipFill>
        <p:spPr>
          <a:xfrm>
            <a:off x="7076204" y="1673946"/>
            <a:ext cx="3233987" cy="1755054"/>
          </a:xfrm>
          <a:prstGeom prst="rect">
            <a:avLst/>
          </a:prstGeom>
        </p:spPr>
      </p:pic>
      <p:pic>
        <p:nvPicPr>
          <p:cNvPr id="5" name="Picture 4">
            <a:extLst>
              <a:ext uri="{FF2B5EF4-FFF2-40B4-BE49-F238E27FC236}">
                <a16:creationId xmlns:a16="http://schemas.microsoft.com/office/drawing/2014/main" id="{85385412-203F-43EB-BDAE-5710B755FEC1}"/>
              </a:ext>
            </a:extLst>
          </p:cNvPr>
          <p:cNvPicPr>
            <a:picLocks noChangeAspect="1"/>
          </p:cNvPicPr>
          <p:nvPr/>
        </p:nvPicPr>
        <p:blipFill>
          <a:blip r:embed="rId3"/>
          <a:stretch>
            <a:fillRect/>
          </a:stretch>
        </p:blipFill>
        <p:spPr>
          <a:xfrm>
            <a:off x="6095687" y="3824701"/>
            <a:ext cx="3191192" cy="2252672"/>
          </a:xfrm>
          <a:prstGeom prst="rect">
            <a:avLst/>
          </a:prstGeom>
        </p:spPr>
      </p:pic>
      <p:pic>
        <p:nvPicPr>
          <p:cNvPr id="6" name="Picture 5">
            <a:extLst>
              <a:ext uri="{FF2B5EF4-FFF2-40B4-BE49-F238E27FC236}">
                <a16:creationId xmlns:a16="http://schemas.microsoft.com/office/drawing/2014/main" id="{6E902DE9-712C-4546-A043-393C87DB86F1}"/>
              </a:ext>
            </a:extLst>
          </p:cNvPr>
          <p:cNvPicPr>
            <a:picLocks noChangeAspect="1"/>
          </p:cNvPicPr>
          <p:nvPr/>
        </p:nvPicPr>
        <p:blipFill>
          <a:blip r:embed="rId4"/>
          <a:stretch>
            <a:fillRect/>
          </a:stretch>
        </p:blipFill>
        <p:spPr>
          <a:xfrm>
            <a:off x="9393442" y="4341419"/>
            <a:ext cx="2493759" cy="842635"/>
          </a:xfrm>
          <a:prstGeom prst="rect">
            <a:avLst/>
          </a:prstGeom>
        </p:spPr>
      </p:pic>
    </p:spTree>
    <p:extLst>
      <p:ext uri="{BB962C8B-B14F-4D97-AF65-F5344CB8AC3E}">
        <p14:creationId xmlns:p14="http://schemas.microsoft.com/office/powerpoint/2010/main" val="128869689"/>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B426-12DF-4636-B6BC-D21ADD9AF11A}"/>
              </a:ext>
            </a:extLst>
          </p:cNvPr>
          <p:cNvSpPr>
            <a:spLocks noGrp="1"/>
          </p:cNvSpPr>
          <p:nvPr>
            <p:ph type="title"/>
          </p:nvPr>
        </p:nvSpPr>
        <p:spPr/>
        <p:txBody>
          <a:bodyPr/>
          <a:lstStyle/>
          <a:p>
            <a:r>
              <a:rPr lang="en-IN" dirty="0"/>
              <a:t>STEP4: </a:t>
            </a:r>
            <a:r>
              <a:rPr lang="en-IN" b="1" dirty="0">
                <a:solidFill>
                  <a:schemeClr val="accent6">
                    <a:lumMod val="75000"/>
                  </a:schemeClr>
                </a:solidFill>
              </a:rPr>
              <a:t>Model Building</a:t>
            </a:r>
          </a:p>
        </p:txBody>
      </p:sp>
      <p:sp>
        <p:nvSpPr>
          <p:cNvPr id="3" name="Content Placeholder 2">
            <a:extLst>
              <a:ext uri="{FF2B5EF4-FFF2-40B4-BE49-F238E27FC236}">
                <a16:creationId xmlns:a16="http://schemas.microsoft.com/office/drawing/2014/main" id="{3E06C2EE-8A84-4C0E-8B5F-CDC9B1B2EBD4}"/>
              </a:ext>
            </a:extLst>
          </p:cNvPr>
          <p:cNvSpPr>
            <a:spLocks noGrp="1"/>
          </p:cNvSpPr>
          <p:nvPr>
            <p:ph sz="quarter" idx="13"/>
          </p:nvPr>
        </p:nvSpPr>
        <p:spPr>
          <a:xfrm>
            <a:off x="913774" y="2367092"/>
            <a:ext cx="10363826" cy="4152978"/>
          </a:xfrm>
        </p:spPr>
        <p:txBody>
          <a:bodyPr/>
          <a:lstStyle/>
          <a:p>
            <a:r>
              <a:rPr lang="en-IN" dirty="0"/>
              <a:t>Linear Regression Model</a:t>
            </a:r>
          </a:p>
          <a:p>
            <a:endParaRPr lang="en-IN" dirty="0"/>
          </a:p>
          <a:p>
            <a:r>
              <a:rPr lang="en-IN" dirty="0"/>
              <a:t>Ridge Regression Model</a:t>
            </a:r>
          </a:p>
          <a:p>
            <a:endParaRPr lang="en-IN" dirty="0"/>
          </a:p>
          <a:p>
            <a:r>
              <a:rPr lang="en-IN" dirty="0"/>
              <a:t>Decision tree Model</a:t>
            </a:r>
          </a:p>
          <a:p>
            <a:endParaRPr lang="en-IN" dirty="0"/>
          </a:p>
          <a:p>
            <a:r>
              <a:rPr lang="en-IN" dirty="0"/>
              <a:t>Random Forest Model</a:t>
            </a:r>
          </a:p>
        </p:txBody>
      </p:sp>
      <p:pic>
        <p:nvPicPr>
          <p:cNvPr id="4" name="Picture 3">
            <a:extLst>
              <a:ext uri="{FF2B5EF4-FFF2-40B4-BE49-F238E27FC236}">
                <a16:creationId xmlns:a16="http://schemas.microsoft.com/office/drawing/2014/main" id="{103A4445-1057-47C6-8997-FF1CAB3D8310}"/>
              </a:ext>
            </a:extLst>
          </p:cNvPr>
          <p:cNvPicPr>
            <a:picLocks noChangeAspect="1"/>
          </p:cNvPicPr>
          <p:nvPr/>
        </p:nvPicPr>
        <p:blipFill>
          <a:blip r:embed="rId2"/>
          <a:stretch>
            <a:fillRect/>
          </a:stretch>
        </p:blipFill>
        <p:spPr>
          <a:xfrm>
            <a:off x="4693026" y="2214694"/>
            <a:ext cx="4714261" cy="642328"/>
          </a:xfrm>
          <a:prstGeom prst="rect">
            <a:avLst/>
          </a:prstGeom>
        </p:spPr>
      </p:pic>
      <p:pic>
        <p:nvPicPr>
          <p:cNvPr id="5" name="Picture 4">
            <a:extLst>
              <a:ext uri="{FF2B5EF4-FFF2-40B4-BE49-F238E27FC236}">
                <a16:creationId xmlns:a16="http://schemas.microsoft.com/office/drawing/2014/main" id="{1056D7B1-38DF-43D6-AF8A-40AC7C3438B0}"/>
              </a:ext>
            </a:extLst>
          </p:cNvPr>
          <p:cNvPicPr>
            <a:picLocks noChangeAspect="1"/>
          </p:cNvPicPr>
          <p:nvPr/>
        </p:nvPicPr>
        <p:blipFill>
          <a:blip r:embed="rId3"/>
          <a:stretch>
            <a:fillRect/>
          </a:stretch>
        </p:blipFill>
        <p:spPr>
          <a:xfrm>
            <a:off x="4693026" y="3094265"/>
            <a:ext cx="4496680" cy="669469"/>
          </a:xfrm>
          <a:prstGeom prst="rect">
            <a:avLst/>
          </a:prstGeom>
        </p:spPr>
      </p:pic>
      <p:pic>
        <p:nvPicPr>
          <p:cNvPr id="6" name="Picture 5">
            <a:extLst>
              <a:ext uri="{FF2B5EF4-FFF2-40B4-BE49-F238E27FC236}">
                <a16:creationId xmlns:a16="http://schemas.microsoft.com/office/drawing/2014/main" id="{2952E216-640B-4DA7-8BD2-BE13CDD91BAC}"/>
              </a:ext>
            </a:extLst>
          </p:cNvPr>
          <p:cNvPicPr>
            <a:picLocks noChangeAspect="1"/>
          </p:cNvPicPr>
          <p:nvPr/>
        </p:nvPicPr>
        <p:blipFill>
          <a:blip r:embed="rId4"/>
          <a:stretch>
            <a:fillRect/>
          </a:stretch>
        </p:blipFill>
        <p:spPr>
          <a:xfrm>
            <a:off x="4547972" y="4186316"/>
            <a:ext cx="4641734" cy="533766"/>
          </a:xfrm>
          <a:prstGeom prst="rect">
            <a:avLst/>
          </a:prstGeom>
        </p:spPr>
      </p:pic>
      <p:pic>
        <p:nvPicPr>
          <p:cNvPr id="7" name="Picture 6">
            <a:extLst>
              <a:ext uri="{FF2B5EF4-FFF2-40B4-BE49-F238E27FC236}">
                <a16:creationId xmlns:a16="http://schemas.microsoft.com/office/drawing/2014/main" id="{FD7B5BAC-5DF8-4A7D-B268-2D5E19697558}"/>
              </a:ext>
            </a:extLst>
          </p:cNvPr>
          <p:cNvPicPr>
            <a:picLocks noChangeAspect="1"/>
          </p:cNvPicPr>
          <p:nvPr/>
        </p:nvPicPr>
        <p:blipFill>
          <a:blip r:embed="rId5"/>
          <a:stretch>
            <a:fillRect/>
          </a:stretch>
        </p:blipFill>
        <p:spPr>
          <a:xfrm>
            <a:off x="4693026" y="5148981"/>
            <a:ext cx="4714261" cy="633281"/>
          </a:xfrm>
          <a:prstGeom prst="rect">
            <a:avLst/>
          </a:prstGeom>
        </p:spPr>
      </p:pic>
    </p:spTree>
    <p:extLst>
      <p:ext uri="{BB962C8B-B14F-4D97-AF65-F5344CB8AC3E}">
        <p14:creationId xmlns:p14="http://schemas.microsoft.com/office/powerpoint/2010/main" val="434434510"/>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414061-6C94-45FD-8621-600602ED1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646" y="930418"/>
            <a:ext cx="5730070" cy="4997164"/>
          </a:xfrm>
          <a:prstGeom prst="rect">
            <a:avLst/>
          </a:prstGeom>
        </p:spPr>
      </p:pic>
      <p:pic>
        <p:nvPicPr>
          <p:cNvPr id="7" name="Picture 6">
            <a:extLst>
              <a:ext uri="{FF2B5EF4-FFF2-40B4-BE49-F238E27FC236}">
                <a16:creationId xmlns:a16="http://schemas.microsoft.com/office/drawing/2014/main" id="{6194BF1E-F7B5-4A5D-9C4C-612DBA772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2371" y="717929"/>
            <a:ext cx="4792710" cy="5505450"/>
          </a:xfrm>
          <a:prstGeom prst="rect">
            <a:avLst/>
          </a:prstGeom>
        </p:spPr>
      </p:pic>
    </p:spTree>
    <p:extLst>
      <p:ext uri="{BB962C8B-B14F-4D97-AF65-F5344CB8AC3E}">
        <p14:creationId xmlns:p14="http://schemas.microsoft.com/office/powerpoint/2010/main" val="1668699699"/>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D3D5B-6DFA-4DBC-8DF5-D55DB9CF7834}"/>
              </a:ext>
            </a:extLst>
          </p:cNvPr>
          <p:cNvSpPr>
            <a:spLocks noGrp="1"/>
          </p:cNvSpPr>
          <p:nvPr>
            <p:ph type="title"/>
          </p:nvPr>
        </p:nvSpPr>
        <p:spPr>
          <a:xfrm>
            <a:off x="913775" y="618518"/>
            <a:ext cx="10364451" cy="1130770"/>
          </a:xfrm>
        </p:spPr>
        <p:txBody>
          <a:bodyPr/>
          <a:lstStyle/>
          <a:p>
            <a:r>
              <a:rPr lang="en-IN" b="1" dirty="0">
                <a:solidFill>
                  <a:schemeClr val="accent6">
                    <a:lumMod val="75000"/>
                  </a:schemeClr>
                </a:solidFill>
              </a:rPr>
              <a:t>Result and Discussion</a:t>
            </a:r>
          </a:p>
        </p:txBody>
      </p:sp>
      <p:sp>
        <p:nvSpPr>
          <p:cNvPr id="3" name="Content Placeholder 2">
            <a:extLst>
              <a:ext uri="{FF2B5EF4-FFF2-40B4-BE49-F238E27FC236}">
                <a16:creationId xmlns:a16="http://schemas.microsoft.com/office/drawing/2014/main" id="{46D0767D-2F3E-4FE5-BD0A-CE200D0BA221}"/>
              </a:ext>
            </a:extLst>
          </p:cNvPr>
          <p:cNvSpPr>
            <a:spLocks noGrp="1"/>
          </p:cNvSpPr>
          <p:nvPr>
            <p:ph sz="quarter" idx="13"/>
          </p:nvPr>
        </p:nvSpPr>
        <p:spPr>
          <a:xfrm>
            <a:off x="913774" y="1749288"/>
            <a:ext cx="10363826" cy="4041911"/>
          </a:xfrm>
        </p:spPr>
        <p:txBody>
          <a:bodyPr/>
          <a:lstStyle/>
          <a:p>
            <a:r>
              <a:rPr lang="en-IN" dirty="0"/>
              <a:t>smallest locations produced the lowest sales.</a:t>
            </a:r>
          </a:p>
          <a:p>
            <a:r>
              <a:rPr lang="en-IN" dirty="0"/>
              <a:t>However, the largest location did not produce the highest sales.</a:t>
            </a:r>
          </a:p>
          <a:p>
            <a:r>
              <a:rPr lang="en-IN" dirty="0"/>
              <a:t>The location that produced the highest sales was the OUT027 location.</a:t>
            </a:r>
          </a:p>
          <a:p>
            <a:r>
              <a:rPr lang="en-IN" dirty="0"/>
              <a:t>This location was Supermarket Type3 and its size was medium. This outlet performed much better than any other location.</a:t>
            </a:r>
          </a:p>
          <a:p>
            <a:r>
              <a:rPr lang="en-IN" dirty="0"/>
              <a:t>THE location that was second was the OUT035 location.</a:t>
            </a:r>
          </a:p>
          <a:p>
            <a:endParaRPr lang="en-IN" dirty="0"/>
          </a:p>
        </p:txBody>
      </p:sp>
    </p:spTree>
    <p:extLst>
      <p:ext uri="{BB962C8B-B14F-4D97-AF65-F5344CB8AC3E}">
        <p14:creationId xmlns:p14="http://schemas.microsoft.com/office/powerpoint/2010/main" val="268012807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8519"/>
            <a:ext cx="10209211" cy="746986"/>
          </a:xfrm>
        </p:spPr>
        <p:txBody>
          <a:bodyPr/>
          <a:lstStyle/>
          <a:p>
            <a:r>
              <a:rPr lang="en-US" dirty="0"/>
              <a:t>Table of contents</a:t>
            </a:r>
            <a:endParaRPr lang="en-IN" dirty="0"/>
          </a:p>
        </p:txBody>
      </p:sp>
      <p:sp>
        <p:nvSpPr>
          <p:cNvPr id="3" name="Content Placeholder 2"/>
          <p:cNvSpPr>
            <a:spLocks noGrp="1"/>
          </p:cNvSpPr>
          <p:nvPr>
            <p:ph idx="1"/>
          </p:nvPr>
        </p:nvSpPr>
        <p:spPr>
          <a:xfrm>
            <a:off x="838200" y="1365505"/>
            <a:ext cx="10515600" cy="4232954"/>
          </a:xfrm>
        </p:spPr>
        <p:txBody>
          <a:bodyPr>
            <a:normAutofit lnSpcReduction="10000"/>
          </a:bodyPr>
          <a:lstStyle/>
          <a:p>
            <a:r>
              <a:rPr lang="en-US" dirty="0"/>
              <a:t>Introduction</a:t>
            </a:r>
          </a:p>
          <a:p>
            <a:r>
              <a:rPr lang="en-US" dirty="0"/>
              <a:t>Abstract</a:t>
            </a:r>
          </a:p>
          <a:p>
            <a:r>
              <a:rPr lang="en-US" dirty="0"/>
              <a:t>Literature survey</a:t>
            </a:r>
          </a:p>
          <a:p>
            <a:r>
              <a:rPr lang="en-US" dirty="0"/>
              <a:t>Preliminary Work</a:t>
            </a:r>
          </a:p>
          <a:p>
            <a:r>
              <a:rPr lang="en-US" dirty="0"/>
              <a:t>Existing model in market</a:t>
            </a:r>
          </a:p>
          <a:p>
            <a:r>
              <a:rPr lang="en-US" dirty="0"/>
              <a:t>DATASET</a:t>
            </a:r>
          </a:p>
          <a:p>
            <a:r>
              <a:rPr lang="en-US" dirty="0"/>
              <a:t>Architecture model</a:t>
            </a:r>
          </a:p>
          <a:p>
            <a:r>
              <a:rPr lang="en-US" dirty="0"/>
              <a:t>Result and discussion </a:t>
            </a:r>
          </a:p>
          <a:p>
            <a:r>
              <a:rPr lang="en-US" dirty="0"/>
              <a:t>References</a:t>
            </a:r>
          </a:p>
          <a:p>
            <a:endParaRPr lang="en-IN" dirty="0"/>
          </a:p>
        </p:txBody>
      </p:sp>
      <p:sp>
        <p:nvSpPr>
          <p:cNvPr id="9" name="Footer Placeholder 8"/>
          <p:cNvSpPr>
            <a:spLocks noGrp="1"/>
          </p:cNvSpPr>
          <p:nvPr>
            <p:ph type="ftr" sz="quarter" idx="11"/>
          </p:nvPr>
        </p:nvSpPr>
        <p:spPr/>
        <p:txBody>
          <a:bodyPr/>
          <a:lstStyle/>
          <a:p>
            <a:r>
              <a:rPr lang="en-US"/>
              <a:t>Indian Institute of Information Technology Kottayam</a:t>
            </a:r>
          </a:p>
        </p:txBody>
      </p:sp>
      <p:sp>
        <p:nvSpPr>
          <p:cNvPr id="10" name="Slide Number Placeholder 9"/>
          <p:cNvSpPr>
            <a:spLocks noGrp="1"/>
          </p:cNvSpPr>
          <p:nvPr>
            <p:ph type="sldNum" sz="quarter" idx="12"/>
          </p:nvPr>
        </p:nvSpPr>
        <p:spPr/>
        <p:txBody>
          <a:bodyPr/>
          <a:lstStyle/>
          <a:p>
            <a:fld id="{F193F5E7-1286-4B25-AAA4-07DE12CCF392}" type="slidenum">
              <a:rPr lang="en-US" sz="1600" smtClean="0"/>
              <a:t>3</a:t>
            </a:fld>
            <a:endParaRPr lang="en-US" sz="16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40621" y="0"/>
            <a:ext cx="1751379" cy="815788"/>
          </a:xfrm>
          <a:prstGeom prst="rect">
            <a:avLst/>
          </a:prstGeom>
        </p:spPr>
      </p:pic>
    </p:spTree>
    <p:extLst>
      <p:ext uri="{BB962C8B-B14F-4D97-AF65-F5344CB8AC3E}">
        <p14:creationId xmlns:p14="http://schemas.microsoft.com/office/powerpoint/2010/main" val="1525442138"/>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75D7-F169-49FC-AE7E-E5645DF0079A}"/>
              </a:ext>
            </a:extLst>
          </p:cNvPr>
          <p:cNvSpPr>
            <a:spLocks noGrp="1"/>
          </p:cNvSpPr>
          <p:nvPr>
            <p:ph type="ctrTitle"/>
          </p:nvPr>
        </p:nvSpPr>
        <p:spPr>
          <a:xfrm>
            <a:off x="1658246" y="863464"/>
            <a:ext cx="8689976" cy="435250"/>
          </a:xfrm>
        </p:spPr>
        <p:txBody>
          <a:bodyPr>
            <a:normAutofit fontScale="90000"/>
          </a:bodyPr>
          <a:lstStyle/>
          <a:p>
            <a:r>
              <a:rPr lang="en-IN" b="1" dirty="0">
                <a:solidFill>
                  <a:schemeClr val="accent6">
                    <a:lumMod val="75000"/>
                  </a:schemeClr>
                </a:solidFill>
              </a:rPr>
              <a:t>Result and Discussion</a:t>
            </a:r>
            <a:endParaRPr lang="en-IN" dirty="0"/>
          </a:p>
        </p:txBody>
      </p:sp>
      <p:sp>
        <p:nvSpPr>
          <p:cNvPr id="4" name="Subtitle 3">
            <a:extLst>
              <a:ext uri="{FF2B5EF4-FFF2-40B4-BE49-F238E27FC236}">
                <a16:creationId xmlns:a16="http://schemas.microsoft.com/office/drawing/2014/main" id="{52657930-F634-4456-B4AC-F8E7915E9DD1}"/>
              </a:ext>
            </a:extLst>
          </p:cNvPr>
          <p:cNvSpPr>
            <a:spLocks noGrp="1"/>
          </p:cNvSpPr>
          <p:nvPr>
            <p:ph type="subTitle" idx="1"/>
          </p:nvPr>
        </p:nvSpPr>
        <p:spPr>
          <a:xfrm>
            <a:off x="1751012" y="2001078"/>
            <a:ext cx="8689976" cy="4373218"/>
          </a:xfrm>
        </p:spPr>
        <p:txBody>
          <a:bodyPr>
            <a:normAutofit/>
          </a:bodyPr>
          <a:lstStyle/>
          <a:p>
            <a:pPr algn="just"/>
            <a:r>
              <a:rPr lang="en-IN" dirty="0">
                <a:solidFill>
                  <a:schemeClr val="tx1"/>
                </a:solidFill>
              </a:rPr>
              <a:t>If Big Mart were to try to </a:t>
            </a:r>
            <a:r>
              <a:rPr lang="en-IN" dirty="0">
                <a:solidFill>
                  <a:srgbClr val="C00000"/>
                </a:solidFill>
              </a:rPr>
              <a:t>increase sales </a:t>
            </a:r>
            <a:r>
              <a:rPr lang="en-IN" dirty="0">
                <a:solidFill>
                  <a:schemeClr val="tx1"/>
                </a:solidFill>
              </a:rPr>
              <a:t>at all locations, it may consider </a:t>
            </a:r>
            <a:r>
              <a:rPr lang="en-IN" dirty="0">
                <a:solidFill>
                  <a:srgbClr val="C00000"/>
                </a:solidFill>
              </a:rPr>
              <a:t>switching more locations to Supermarket Type3</a:t>
            </a:r>
            <a:r>
              <a:rPr lang="en-IN" dirty="0">
                <a:solidFill>
                  <a:schemeClr val="tx1"/>
                </a:solidFill>
              </a:rPr>
              <a:t>. Other things Big Mart could do to increase sales is to see which </a:t>
            </a:r>
            <a:r>
              <a:rPr lang="en-IN" dirty="0">
                <a:solidFill>
                  <a:srgbClr val="C00000"/>
                </a:solidFill>
              </a:rPr>
              <a:t>Items had the highest sales</a:t>
            </a:r>
            <a:r>
              <a:rPr lang="en-IN" dirty="0">
                <a:solidFill>
                  <a:schemeClr val="tx1"/>
                </a:solidFill>
              </a:rPr>
              <a:t>. </a:t>
            </a:r>
          </a:p>
          <a:p>
            <a:pPr algn="just"/>
            <a:r>
              <a:rPr lang="en-IN" dirty="0">
                <a:solidFill>
                  <a:schemeClr val="tx1"/>
                </a:solidFill>
              </a:rPr>
              <a:t>They may also consider how </a:t>
            </a:r>
            <a:r>
              <a:rPr lang="en-IN" dirty="0">
                <a:solidFill>
                  <a:srgbClr val="C00000"/>
                </a:solidFill>
              </a:rPr>
              <a:t>product visibility </a:t>
            </a:r>
            <a:r>
              <a:rPr lang="en-IN" dirty="0">
                <a:solidFill>
                  <a:schemeClr val="tx1"/>
                </a:solidFill>
              </a:rPr>
              <a:t>affected outlet sales. </a:t>
            </a:r>
          </a:p>
          <a:p>
            <a:pPr algn="just"/>
            <a:r>
              <a:rPr lang="en-IN" dirty="0">
                <a:solidFill>
                  <a:schemeClr val="tx1"/>
                </a:solidFill>
              </a:rPr>
              <a:t>However, the model built in this report should be good for helping Big Mart predict future sales at its locations.</a:t>
            </a:r>
          </a:p>
        </p:txBody>
      </p:sp>
    </p:spTree>
    <p:extLst>
      <p:ext uri="{BB962C8B-B14F-4D97-AF65-F5344CB8AC3E}">
        <p14:creationId xmlns:p14="http://schemas.microsoft.com/office/powerpoint/2010/main" val="3791907586"/>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8CEDED-ECE1-4FC7-ACBF-51DB74A4F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182" y="861654"/>
            <a:ext cx="5363323" cy="5134692"/>
          </a:xfrm>
          <a:prstGeom prst="rect">
            <a:avLst/>
          </a:prstGeom>
        </p:spPr>
      </p:pic>
      <p:pic>
        <p:nvPicPr>
          <p:cNvPr id="7" name="Picture 6">
            <a:extLst>
              <a:ext uri="{FF2B5EF4-FFF2-40B4-BE49-F238E27FC236}">
                <a16:creationId xmlns:a16="http://schemas.microsoft.com/office/drawing/2014/main" id="{FDB95D48-62C0-451D-9872-9B3659DD2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19657"/>
            <a:ext cx="5382376" cy="5153744"/>
          </a:xfrm>
          <a:prstGeom prst="rect">
            <a:avLst/>
          </a:prstGeom>
        </p:spPr>
      </p:pic>
      <p:sp>
        <p:nvSpPr>
          <p:cNvPr id="8" name="Rectangle 7">
            <a:extLst>
              <a:ext uri="{FF2B5EF4-FFF2-40B4-BE49-F238E27FC236}">
                <a16:creationId xmlns:a16="http://schemas.microsoft.com/office/drawing/2014/main" id="{E9EC2C50-D3D3-4645-906F-D936B1D9562B}"/>
              </a:ext>
            </a:extLst>
          </p:cNvPr>
          <p:cNvSpPr/>
          <p:nvPr/>
        </p:nvSpPr>
        <p:spPr>
          <a:xfrm>
            <a:off x="1039277" y="6146619"/>
            <a:ext cx="367171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Linear Regression Model</a:t>
            </a:r>
          </a:p>
        </p:txBody>
      </p:sp>
      <p:sp>
        <p:nvSpPr>
          <p:cNvPr id="9" name="Rectangle 8">
            <a:extLst>
              <a:ext uri="{FF2B5EF4-FFF2-40B4-BE49-F238E27FC236}">
                <a16:creationId xmlns:a16="http://schemas.microsoft.com/office/drawing/2014/main" id="{A34DF0DE-613E-4DBB-9471-BF656959FB42}"/>
              </a:ext>
            </a:extLst>
          </p:cNvPr>
          <p:cNvSpPr/>
          <p:nvPr/>
        </p:nvSpPr>
        <p:spPr>
          <a:xfrm>
            <a:off x="6659159" y="6146619"/>
            <a:ext cx="3627661"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Ridge</a:t>
            </a:r>
            <a:r>
              <a:rPr lang="en-US" sz="2800" b="0" cap="none" spc="0" dirty="0">
                <a:ln w="0"/>
                <a:solidFill>
                  <a:schemeClr val="tx1"/>
                </a:solidFill>
                <a:effectLst>
                  <a:outerShdw blurRad="38100" dist="19050" dir="2700000" algn="tl" rotWithShape="0">
                    <a:schemeClr val="dk1">
                      <a:alpha val="40000"/>
                    </a:schemeClr>
                  </a:outerShdw>
                </a:effectLst>
              </a:rPr>
              <a:t> Regression Model</a:t>
            </a:r>
          </a:p>
        </p:txBody>
      </p:sp>
    </p:spTree>
    <p:extLst>
      <p:ext uri="{BB962C8B-B14F-4D97-AF65-F5344CB8AC3E}">
        <p14:creationId xmlns:p14="http://schemas.microsoft.com/office/powerpoint/2010/main" val="577243258"/>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CF0CD6-CCC3-4254-83C8-E1946D1CD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91" y="728655"/>
            <a:ext cx="5498806" cy="5399190"/>
          </a:xfrm>
          <a:prstGeom prst="rect">
            <a:avLst/>
          </a:prstGeom>
        </p:spPr>
      </p:pic>
      <p:pic>
        <p:nvPicPr>
          <p:cNvPr id="5" name="Picture 4">
            <a:extLst>
              <a:ext uri="{FF2B5EF4-FFF2-40B4-BE49-F238E27FC236}">
                <a16:creationId xmlns:a16="http://schemas.microsoft.com/office/drawing/2014/main" id="{9D34FAC8-6384-43CE-8A55-ED2BA52C4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19130"/>
            <a:ext cx="5786530" cy="5408715"/>
          </a:xfrm>
          <a:prstGeom prst="rect">
            <a:avLst/>
          </a:prstGeom>
        </p:spPr>
      </p:pic>
      <p:sp>
        <p:nvSpPr>
          <p:cNvPr id="6" name="Rectangle 5">
            <a:extLst>
              <a:ext uri="{FF2B5EF4-FFF2-40B4-BE49-F238E27FC236}">
                <a16:creationId xmlns:a16="http://schemas.microsoft.com/office/drawing/2014/main" id="{D993BF2D-543D-4BFB-9537-E4B1AB7CACEB}"/>
              </a:ext>
            </a:extLst>
          </p:cNvPr>
          <p:cNvSpPr/>
          <p:nvPr/>
        </p:nvSpPr>
        <p:spPr>
          <a:xfrm>
            <a:off x="1357081" y="6228505"/>
            <a:ext cx="3063403"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Decision Tree Model</a:t>
            </a:r>
          </a:p>
        </p:txBody>
      </p:sp>
      <p:sp>
        <p:nvSpPr>
          <p:cNvPr id="7" name="Rectangle 6">
            <a:extLst>
              <a:ext uri="{FF2B5EF4-FFF2-40B4-BE49-F238E27FC236}">
                <a16:creationId xmlns:a16="http://schemas.microsoft.com/office/drawing/2014/main" id="{CEB69DCF-5274-4232-8138-43439C6735D4}"/>
              </a:ext>
            </a:extLst>
          </p:cNvPr>
          <p:cNvSpPr/>
          <p:nvPr/>
        </p:nvSpPr>
        <p:spPr>
          <a:xfrm>
            <a:off x="7100562" y="6228505"/>
            <a:ext cx="328622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Random Forest Model</a:t>
            </a:r>
          </a:p>
        </p:txBody>
      </p:sp>
    </p:spTree>
    <p:extLst>
      <p:ext uri="{BB962C8B-B14F-4D97-AF65-F5344CB8AC3E}">
        <p14:creationId xmlns:p14="http://schemas.microsoft.com/office/powerpoint/2010/main" val="1346018710"/>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BA1089-26E8-44B7-8F6E-B0345E441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27" y="916102"/>
            <a:ext cx="11147140" cy="5007026"/>
          </a:xfrm>
          <a:prstGeom prst="rect">
            <a:avLst/>
          </a:prstGeom>
        </p:spPr>
      </p:pic>
    </p:spTree>
    <p:extLst>
      <p:ext uri="{BB962C8B-B14F-4D97-AF65-F5344CB8AC3E}">
        <p14:creationId xmlns:p14="http://schemas.microsoft.com/office/powerpoint/2010/main" val="588679582"/>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3397445-5938-47FA-BA57-71461E11C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194" y="345605"/>
            <a:ext cx="10155072" cy="6252013"/>
          </a:xfrm>
          <a:prstGeom prst="rect">
            <a:avLst/>
          </a:prstGeom>
        </p:spPr>
      </p:pic>
    </p:spTree>
    <p:extLst>
      <p:ext uri="{BB962C8B-B14F-4D97-AF65-F5344CB8AC3E}">
        <p14:creationId xmlns:p14="http://schemas.microsoft.com/office/powerpoint/2010/main" val="4131623307"/>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05482"/>
          </a:xfrm>
        </p:spPr>
        <p:txBody>
          <a:bodyPr/>
          <a:lstStyle/>
          <a:p>
            <a:r>
              <a:rPr lang="en-US" dirty="0"/>
              <a:t>references</a:t>
            </a:r>
            <a:endParaRPr lang="en-IN" dirty="0"/>
          </a:p>
        </p:txBody>
      </p:sp>
      <p:sp>
        <p:nvSpPr>
          <p:cNvPr id="3" name="Content Placeholder 2"/>
          <p:cNvSpPr>
            <a:spLocks noGrp="1"/>
          </p:cNvSpPr>
          <p:nvPr>
            <p:ph idx="1"/>
          </p:nvPr>
        </p:nvSpPr>
        <p:spPr>
          <a:xfrm>
            <a:off x="987552" y="1524000"/>
            <a:ext cx="10253472" cy="4267201"/>
          </a:xfrm>
        </p:spPr>
        <p:txBody>
          <a:bodyPr>
            <a:normAutofit fontScale="70000" lnSpcReduction="20000"/>
          </a:bodyPr>
          <a:lstStyle/>
          <a:p>
            <a:pPr marL="0" indent="0" algn="just">
              <a:buNone/>
            </a:pPr>
            <a:r>
              <a:rPr lang="en-US" dirty="0"/>
              <a:t>[1]</a:t>
            </a:r>
            <a:r>
              <a:rPr lang="en-IN" b="1" dirty="0">
                <a:solidFill>
                  <a:schemeClr val="dk1"/>
                </a:solidFill>
              </a:rPr>
              <a:t> Traffic Management using Logistic Regression with Fuzzy Logic, </a:t>
            </a:r>
            <a:r>
              <a:rPr lang="en-IN" dirty="0">
                <a:solidFill>
                  <a:schemeClr val="dk1"/>
                </a:solidFill>
              </a:rPr>
              <a:t>AS </a:t>
            </a:r>
            <a:r>
              <a:rPr lang="en-IN" dirty="0" err="1">
                <a:solidFill>
                  <a:schemeClr val="dk1"/>
                </a:solidFill>
              </a:rPr>
              <a:t>Tomar</a:t>
            </a:r>
            <a:r>
              <a:rPr lang="en-IN" dirty="0">
                <a:solidFill>
                  <a:schemeClr val="dk1"/>
                </a:solidFill>
              </a:rPr>
              <a:t>, M Singh, G Sharma, KV Arya -Temporal Data Mining via Unsupervised Ensemble Learning</a:t>
            </a:r>
            <a:r>
              <a:rPr lang="en-IN" b="1" dirty="0">
                <a:solidFill>
                  <a:schemeClr val="dk1"/>
                </a:solidFill>
              </a:rPr>
              <a:t>,</a:t>
            </a:r>
            <a:r>
              <a:rPr lang="en-IN" dirty="0">
                <a:solidFill>
                  <a:schemeClr val="dk1"/>
                </a:solidFill>
              </a:rPr>
              <a:t> Procedia Computer Science, 2018 – Elsevier</a:t>
            </a:r>
          </a:p>
          <a:p>
            <a:pPr marL="0" indent="0" algn="just">
              <a:buNone/>
            </a:pPr>
            <a:endParaRPr lang="en-IN" dirty="0"/>
          </a:p>
          <a:p>
            <a:pPr marL="0" indent="0" algn="just">
              <a:buNone/>
            </a:pPr>
            <a:r>
              <a:rPr lang="en-US" dirty="0"/>
              <a:t>[2] </a:t>
            </a:r>
            <a:r>
              <a:rPr lang="en-IN" b="1" dirty="0">
                <a:solidFill>
                  <a:schemeClr val="dk1"/>
                </a:solidFill>
              </a:rPr>
              <a:t>Multi-Objective Evolutionary Feature Selection for Online Sales Forecasting</a:t>
            </a:r>
          </a:p>
          <a:p>
            <a:pPr marL="0" indent="0" algn="just">
              <a:lnSpc>
                <a:spcPct val="100000"/>
              </a:lnSpc>
              <a:spcBef>
                <a:spcPts val="0"/>
              </a:spcBef>
              <a:buClrTx/>
              <a:buNone/>
              <a:defRPr/>
            </a:pPr>
            <a:r>
              <a:rPr lang="en-IN" dirty="0">
                <a:solidFill>
                  <a:schemeClr val="dk1"/>
                </a:solidFill>
              </a:rPr>
              <a:t>Volume</a:t>
            </a:r>
            <a:r>
              <a:rPr lang="en-IN" u="sng" dirty="0">
                <a:solidFill>
                  <a:schemeClr val="dk1"/>
                </a:solidFill>
              </a:rPr>
              <a:t> </a:t>
            </a:r>
            <a:r>
              <a:rPr lang="en-IN" dirty="0">
                <a:solidFill>
                  <a:schemeClr val="dk1"/>
                </a:solidFill>
              </a:rPr>
              <a:t>234, Pages 75-92 Neurocomputing, Elsevier , 19 April 2017</a:t>
            </a:r>
            <a:endParaRPr lang="en-IN" dirty="0"/>
          </a:p>
          <a:p>
            <a:pPr marL="0" lvl="0" indent="0" algn="just">
              <a:lnSpc>
                <a:spcPct val="100000"/>
              </a:lnSpc>
              <a:spcBef>
                <a:spcPts val="0"/>
              </a:spcBef>
              <a:buClrTx/>
              <a:buNone/>
              <a:defRPr/>
            </a:pPr>
            <a:endParaRPr lang="en-IN" dirty="0">
              <a:solidFill>
                <a:schemeClr val="dk1"/>
              </a:solidFill>
            </a:endParaRPr>
          </a:p>
          <a:p>
            <a:pPr marL="0" indent="0" algn="just">
              <a:buNone/>
            </a:pPr>
            <a:r>
              <a:rPr lang="en-US" dirty="0">
                <a:hlinkClick r:id="rId2" action="ppaction://hlinksldjump"/>
              </a:rPr>
              <a:t> </a:t>
            </a:r>
            <a:r>
              <a:rPr lang="en-IN" dirty="0"/>
              <a:t>[3]</a:t>
            </a:r>
            <a:r>
              <a:rPr lang="en-IN" b="1" dirty="0">
                <a:solidFill>
                  <a:schemeClr val="dk1"/>
                </a:solidFill>
              </a:rPr>
              <a:t> Towards Context Aware Food Sales Prediction, </a:t>
            </a:r>
            <a:r>
              <a:rPr lang="en-IN" dirty="0">
                <a:solidFill>
                  <a:schemeClr val="dk1"/>
                </a:solidFill>
              </a:rPr>
              <a:t>2009 IEEE International Conference on Data Mining Workshops</a:t>
            </a:r>
          </a:p>
          <a:p>
            <a:pPr marL="0" indent="0" algn="just">
              <a:buNone/>
            </a:pPr>
            <a:endParaRPr lang="en-IN" dirty="0"/>
          </a:p>
          <a:p>
            <a:pPr marL="0" indent="0" algn="just">
              <a:buNone/>
            </a:pPr>
            <a:r>
              <a:rPr lang="en-US" dirty="0"/>
              <a:t>[4]</a:t>
            </a:r>
            <a:r>
              <a:rPr lang="en-IN" b="1" dirty="0">
                <a:solidFill>
                  <a:schemeClr val="dk1"/>
                </a:solidFill>
              </a:rPr>
              <a:t> A Comparative Study of Supervised Machine Learning Algorithms for Stock Market Trend Prediction,</a:t>
            </a:r>
            <a:r>
              <a:rPr lang="en-IN" dirty="0">
                <a:solidFill>
                  <a:schemeClr val="dk1"/>
                </a:solidFill>
              </a:rPr>
              <a:t> 2018 Second International Conference on Inventive Communication and Computational Technologies (ICICCT), IEEE 27 September 2018</a:t>
            </a:r>
            <a:endParaRPr lang="en-IN" b="1" dirty="0">
              <a:solidFill>
                <a:schemeClr val="dk1"/>
              </a:solidFill>
            </a:endParaRPr>
          </a:p>
          <a:p>
            <a:pPr marL="0" indent="0" algn="just">
              <a:buNone/>
            </a:pPr>
            <a:endParaRPr lang="en-US" dirty="0"/>
          </a:p>
          <a:p>
            <a:pPr marL="0" indent="0" algn="just">
              <a:buNone/>
            </a:pPr>
            <a:r>
              <a:rPr lang="en-US" dirty="0"/>
              <a:t>[5] </a:t>
            </a:r>
            <a:r>
              <a:rPr lang="en-IN" b="1" dirty="0">
                <a:solidFill>
                  <a:schemeClr val="dk1"/>
                </a:solidFill>
              </a:rPr>
              <a:t>A survey of machine learning techniques for food sales prediction, </a:t>
            </a:r>
            <a:r>
              <a:rPr lang="en-IN" dirty="0">
                <a:solidFill>
                  <a:schemeClr val="dk1"/>
                </a:solidFill>
              </a:rPr>
              <a:t>S Ren, CP Hui, TJ Choi -</a:t>
            </a:r>
            <a:r>
              <a:rPr lang="en-IN" dirty="0"/>
              <a:t>Artificial Intelligence Review, </a:t>
            </a:r>
            <a:r>
              <a:rPr lang="en-IN" dirty="0">
                <a:solidFill>
                  <a:schemeClr val="dk1"/>
                </a:solidFill>
              </a:rPr>
              <a:t> Artificial Intelligence for Fashion Industry in the sales prediction 2018 – Springer</a:t>
            </a:r>
          </a:p>
          <a:p>
            <a:pPr marL="0" indent="0" algn="just">
              <a:buNone/>
            </a:pPr>
            <a:endParaRPr lang="en-IN" b="1" dirty="0">
              <a:solidFill>
                <a:schemeClr val="dk1"/>
              </a:solidFill>
            </a:endParaRPr>
          </a:p>
          <a:p>
            <a:pPr marL="0" indent="0" algn="just">
              <a:buNone/>
            </a:pP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40621" y="0"/>
            <a:ext cx="1751379" cy="815788"/>
          </a:xfrm>
          <a:prstGeom prst="rect">
            <a:avLst/>
          </a:prstGeom>
        </p:spPr>
      </p:pic>
    </p:spTree>
    <p:extLst>
      <p:ext uri="{BB962C8B-B14F-4D97-AF65-F5344CB8AC3E}">
        <p14:creationId xmlns:p14="http://schemas.microsoft.com/office/powerpoint/2010/main" val="2600813654"/>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05482"/>
          </a:xfrm>
        </p:spPr>
        <p:txBody>
          <a:bodyPr/>
          <a:lstStyle/>
          <a:p>
            <a:r>
              <a:rPr lang="en-US" dirty="0"/>
              <a:t>references</a:t>
            </a:r>
            <a:endParaRPr lang="en-IN" dirty="0"/>
          </a:p>
        </p:txBody>
      </p:sp>
      <p:sp>
        <p:nvSpPr>
          <p:cNvPr id="3" name="Content Placeholder 2"/>
          <p:cNvSpPr>
            <a:spLocks noGrp="1"/>
          </p:cNvSpPr>
          <p:nvPr>
            <p:ph idx="1"/>
          </p:nvPr>
        </p:nvSpPr>
        <p:spPr>
          <a:xfrm>
            <a:off x="987552" y="1524000"/>
            <a:ext cx="10767126" cy="4969565"/>
          </a:xfrm>
        </p:spPr>
        <p:txBody>
          <a:bodyPr>
            <a:normAutofit fontScale="85000" lnSpcReduction="10000"/>
          </a:bodyPr>
          <a:lstStyle/>
          <a:p>
            <a:pPr marL="0" indent="0" algn="just">
              <a:buNone/>
            </a:pPr>
            <a:r>
              <a:rPr lang="en-IN" dirty="0"/>
              <a:t>[6]</a:t>
            </a:r>
            <a:r>
              <a:rPr lang="en-IN" b="1" dirty="0">
                <a:solidFill>
                  <a:schemeClr val="dk1"/>
                </a:solidFill>
              </a:rPr>
              <a:t> General Sales Forecast Model for Automobile Markets and their Analysis, </a:t>
            </a:r>
            <a:r>
              <a:rPr lang="en-IN" dirty="0">
                <a:solidFill>
                  <a:schemeClr val="dk1"/>
                </a:solidFill>
              </a:rPr>
              <a:t>Industrial Conference on Data </a:t>
            </a:r>
            <a:r>
              <a:rPr lang="en-IN" dirty="0" err="1">
                <a:solidFill>
                  <a:schemeClr val="dk1"/>
                </a:solidFill>
              </a:rPr>
              <a:t>Mininng</a:t>
            </a:r>
            <a:r>
              <a:rPr lang="en-IN" dirty="0">
                <a:solidFill>
                  <a:schemeClr val="dk1"/>
                </a:solidFill>
              </a:rPr>
              <a:t> , ICDM 2011, Springer M </a:t>
            </a:r>
            <a:r>
              <a:rPr lang="en-IN" dirty="0" err="1">
                <a:solidFill>
                  <a:schemeClr val="dk1"/>
                </a:solidFill>
              </a:rPr>
              <a:t>Hülsmann</a:t>
            </a:r>
            <a:r>
              <a:rPr lang="en-IN" dirty="0">
                <a:solidFill>
                  <a:schemeClr val="dk1"/>
                </a:solidFill>
              </a:rPr>
              <a:t>, D </a:t>
            </a:r>
            <a:r>
              <a:rPr lang="en-IN" dirty="0" err="1">
                <a:solidFill>
                  <a:schemeClr val="dk1"/>
                </a:solidFill>
              </a:rPr>
              <a:t>Borscheid</a:t>
            </a:r>
            <a:r>
              <a:rPr lang="en-IN" dirty="0">
                <a:solidFill>
                  <a:schemeClr val="dk1"/>
                </a:solidFill>
              </a:rPr>
              <a:t>, CM Friedrich, D Reith - Trans. MLDM, Page 255-269</a:t>
            </a:r>
            <a:endParaRPr lang="en-IN" dirty="0"/>
          </a:p>
          <a:p>
            <a:pPr marL="0" lvl="0" indent="0" algn="just">
              <a:lnSpc>
                <a:spcPct val="100000"/>
              </a:lnSpc>
              <a:spcBef>
                <a:spcPts val="0"/>
              </a:spcBef>
              <a:buClrTx/>
              <a:buNone/>
              <a:defRPr/>
            </a:pPr>
            <a:endParaRPr lang="en-IN" dirty="0"/>
          </a:p>
          <a:p>
            <a:pPr marL="0" indent="0" algn="just">
              <a:lnSpc>
                <a:spcPct val="100000"/>
              </a:lnSpc>
              <a:spcBef>
                <a:spcPts val="0"/>
              </a:spcBef>
              <a:buClrTx/>
              <a:buNone/>
              <a:defRPr/>
            </a:pPr>
            <a:r>
              <a:rPr lang="en-IN" b="1" dirty="0">
                <a:solidFill>
                  <a:schemeClr val="dk1"/>
                </a:solidFill>
              </a:rPr>
              <a:t> [7] An Optimization Approach to Services Sales Forecasting in a Multi-staged Sales Pipeline, </a:t>
            </a:r>
            <a:r>
              <a:rPr lang="en-IN" dirty="0">
                <a:solidFill>
                  <a:schemeClr val="dk1"/>
                </a:solidFill>
              </a:rPr>
              <a:t>June 2016 , IBM Almaden Research </a:t>
            </a:r>
            <a:r>
              <a:rPr lang="en-IN" dirty="0" err="1">
                <a:solidFill>
                  <a:schemeClr val="dk1"/>
                </a:solidFill>
              </a:rPr>
              <a:t>Center</a:t>
            </a:r>
            <a:r>
              <a:rPr lang="en-IN" dirty="0">
                <a:solidFill>
                  <a:schemeClr val="dk1"/>
                </a:solidFill>
              </a:rPr>
              <a:t>,  IEEE International Conference on Services Computing (SCC)</a:t>
            </a:r>
            <a:endParaRPr lang="en-IN" dirty="0"/>
          </a:p>
          <a:p>
            <a:pPr marL="0" lvl="0" indent="0" algn="just">
              <a:lnSpc>
                <a:spcPct val="100000"/>
              </a:lnSpc>
              <a:spcBef>
                <a:spcPts val="0"/>
              </a:spcBef>
              <a:buClrTx/>
              <a:buNone/>
              <a:defRPr/>
            </a:pPr>
            <a:endParaRPr lang="en-IN" dirty="0">
              <a:solidFill>
                <a:schemeClr val="dk1"/>
              </a:solidFill>
            </a:endParaRPr>
          </a:p>
          <a:p>
            <a:pPr marL="0" indent="0" algn="just">
              <a:lnSpc>
                <a:spcPct val="100000"/>
              </a:lnSpc>
              <a:spcBef>
                <a:spcPts val="0"/>
              </a:spcBef>
              <a:buClrTx/>
              <a:buNone/>
              <a:defRPr/>
            </a:pPr>
            <a:r>
              <a:rPr lang="en-US" dirty="0">
                <a:hlinkClick r:id="rId2" action="ppaction://hlinksldjump"/>
              </a:rPr>
              <a:t> </a:t>
            </a:r>
            <a:r>
              <a:rPr lang="en-IN" dirty="0"/>
              <a:t>[8] </a:t>
            </a:r>
            <a:r>
              <a:rPr lang="en-IN" b="1" dirty="0">
                <a:solidFill>
                  <a:schemeClr val="dk1"/>
                </a:solidFill>
              </a:rPr>
              <a:t>Random forests resource allocation for 5G systems: Performance and robustness study, </a:t>
            </a:r>
            <a:r>
              <a:rPr lang="en-IN" dirty="0">
                <a:solidFill>
                  <a:schemeClr val="dk1"/>
                </a:solidFill>
              </a:rPr>
              <a:t>2018 IEEE Wireless Communications and Networking Conference Workshops (WCNCW), 31 May 2018</a:t>
            </a:r>
            <a:endParaRPr lang="en-IN" dirty="0"/>
          </a:p>
          <a:p>
            <a:pPr marL="0" indent="0" algn="just">
              <a:buNone/>
            </a:pPr>
            <a:r>
              <a:rPr lang="en-US" dirty="0"/>
              <a:t>[9]</a:t>
            </a:r>
            <a:r>
              <a:rPr lang="en-IN" b="1" dirty="0">
                <a:solidFill>
                  <a:schemeClr val="dk1"/>
                </a:solidFill>
              </a:rPr>
              <a:t> Sales Forecast for O2O Services - Based on Incremental Random Forest Method, </a:t>
            </a:r>
            <a:r>
              <a:rPr lang="en-IN" dirty="0">
                <a:solidFill>
                  <a:schemeClr val="dk1"/>
                </a:solidFill>
              </a:rPr>
              <a:t>2018 15th International Conference on Service Systems and Service Management (ICSSSM) , July 2018</a:t>
            </a:r>
            <a:endParaRPr lang="en-US" dirty="0"/>
          </a:p>
          <a:p>
            <a:pPr marL="0" indent="0" algn="just">
              <a:buNone/>
            </a:pPr>
            <a:r>
              <a:rPr lang="en-US" dirty="0"/>
              <a:t>[10] </a:t>
            </a:r>
            <a:r>
              <a:rPr lang="en-IN" b="1" dirty="0"/>
              <a:t>A Deep Learning Approach for the Prediction of Retail Store Sales, </a:t>
            </a:r>
            <a:r>
              <a:rPr lang="en-IN" dirty="0"/>
              <a:t>Yuta Kaneko, </a:t>
            </a:r>
            <a:r>
              <a:rPr lang="en-IN" dirty="0" err="1"/>
              <a:t>katsutoshi</a:t>
            </a:r>
            <a:r>
              <a:rPr lang="en-IN" dirty="0"/>
              <a:t> yada, 2016 IEEE 16th International Conference on Data Mining Workshops (ICDMW) </a:t>
            </a:r>
          </a:p>
          <a:p>
            <a:pPr marL="0" indent="0" algn="just">
              <a:buNone/>
            </a:pPr>
            <a:r>
              <a:rPr lang="en-IN" dirty="0"/>
              <a:t>[11] </a:t>
            </a:r>
            <a:r>
              <a:rPr lang="en-IN" b="1" dirty="0"/>
              <a:t>An Optimization Approach to Services Sales Forecasting in a Multi-staged Sales Pipeline, </a:t>
            </a:r>
            <a:r>
              <a:rPr lang="en-IN" dirty="0"/>
              <a:t>Aly </a:t>
            </a:r>
            <a:r>
              <a:rPr lang="en-IN" dirty="0" err="1"/>
              <a:t>Megahed</a:t>
            </a:r>
            <a:r>
              <a:rPr lang="en-IN" u="sng" dirty="0"/>
              <a:t>, </a:t>
            </a:r>
            <a:r>
              <a:rPr lang="en-IN" dirty="0" err="1"/>
              <a:t>Peifeng</a:t>
            </a:r>
            <a:r>
              <a:rPr lang="en-IN" dirty="0"/>
              <a:t> Yin, Hamid Reza Motahari </a:t>
            </a:r>
            <a:r>
              <a:rPr lang="en-IN" dirty="0" err="1"/>
              <a:t>Nezhad</a:t>
            </a:r>
            <a:r>
              <a:rPr lang="en-IN" dirty="0"/>
              <a:t>, </a:t>
            </a:r>
            <a:r>
              <a:rPr lang="en-IN" b="1" dirty="0"/>
              <a:t> </a:t>
            </a:r>
            <a:r>
              <a:rPr lang="en-IN" dirty="0"/>
              <a:t>2016 IEEE International Conference on Services Computing (SCC), July 2016</a:t>
            </a:r>
            <a:endParaRPr lang="en-IN" b="1" dirty="0"/>
          </a:p>
          <a:p>
            <a:pPr marL="0" indent="0" algn="just">
              <a:buNone/>
            </a:pPr>
            <a:endParaRPr lang="en-IN" dirty="0"/>
          </a:p>
          <a:p>
            <a:pPr marL="0" indent="0" algn="just">
              <a:buNone/>
            </a:pPr>
            <a:endParaRPr lang="en-IN" b="1" dirty="0">
              <a:solidFill>
                <a:schemeClr val="dk1"/>
              </a:solidFill>
            </a:endParaRPr>
          </a:p>
          <a:p>
            <a:pPr marL="0" indent="0" algn="just">
              <a:buNone/>
            </a:pP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40621" y="0"/>
            <a:ext cx="1751379" cy="815788"/>
          </a:xfrm>
          <a:prstGeom prst="rect">
            <a:avLst/>
          </a:prstGeom>
        </p:spPr>
      </p:pic>
    </p:spTree>
    <p:extLst>
      <p:ext uri="{BB962C8B-B14F-4D97-AF65-F5344CB8AC3E}">
        <p14:creationId xmlns:p14="http://schemas.microsoft.com/office/powerpoint/2010/main" val="2876717447"/>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0C9-B0E8-42CB-A2F4-CA0DEFA997CB}"/>
              </a:ext>
            </a:extLst>
          </p:cNvPr>
          <p:cNvSpPr>
            <a:spLocks noGrp="1"/>
          </p:cNvSpPr>
          <p:nvPr>
            <p:ph type="title"/>
          </p:nvPr>
        </p:nvSpPr>
        <p:spPr>
          <a:xfrm>
            <a:off x="913775" y="618517"/>
            <a:ext cx="10364451" cy="448283"/>
          </a:xfrm>
        </p:spPr>
        <p:txBody>
          <a:bodyPr>
            <a:normAutofit fontScale="90000"/>
          </a:bodyPr>
          <a:lstStyle/>
          <a:p>
            <a:r>
              <a:rPr lang="en-IN" dirty="0"/>
              <a:t>REFERENCES</a:t>
            </a:r>
          </a:p>
        </p:txBody>
      </p:sp>
      <p:sp>
        <p:nvSpPr>
          <p:cNvPr id="3" name="Content Placeholder 2">
            <a:extLst>
              <a:ext uri="{FF2B5EF4-FFF2-40B4-BE49-F238E27FC236}">
                <a16:creationId xmlns:a16="http://schemas.microsoft.com/office/drawing/2014/main" id="{FA7630C5-1B11-408B-832F-A2F3E2A7C026}"/>
              </a:ext>
            </a:extLst>
          </p:cNvPr>
          <p:cNvSpPr>
            <a:spLocks noGrp="1"/>
          </p:cNvSpPr>
          <p:nvPr>
            <p:ph idx="1"/>
          </p:nvPr>
        </p:nvSpPr>
        <p:spPr>
          <a:xfrm>
            <a:off x="913775" y="1296537"/>
            <a:ext cx="10364452" cy="4494663"/>
          </a:xfrm>
        </p:spPr>
        <p:txBody>
          <a:bodyPr/>
          <a:lstStyle/>
          <a:p>
            <a:pPr marL="0" indent="0">
              <a:buNone/>
            </a:pPr>
            <a:r>
              <a:rPr lang="en-IN" dirty="0"/>
              <a:t>[12] </a:t>
            </a:r>
            <a:r>
              <a:rPr lang="en-IN" dirty="0" err="1"/>
              <a:t>ShanShan</a:t>
            </a:r>
            <a:r>
              <a:rPr lang="en-IN" dirty="0"/>
              <a:t> Wang, </a:t>
            </a:r>
            <a:r>
              <a:rPr lang="en-IN" dirty="0" err="1"/>
              <a:t>YouLi</a:t>
            </a:r>
            <a:r>
              <a:rPr lang="en-IN" dirty="0"/>
              <a:t> Feng,  A forecast for bicycle rental demand based on random forests and multiple linear regression. IEEE, 2013.</a:t>
            </a:r>
          </a:p>
          <a:p>
            <a:pPr marL="0" indent="0">
              <a:buNone/>
            </a:pPr>
            <a:r>
              <a:rPr lang="en-IN" dirty="0"/>
              <a:t>[13] </a:t>
            </a:r>
            <a:r>
              <a:rPr lang="en-IN" dirty="0" err="1"/>
              <a:t>Yanming</a:t>
            </a:r>
            <a:r>
              <a:rPr lang="en-IN" dirty="0"/>
              <a:t> Yang. Prediction and analysis of aero-material consumption based on multivariate linear regression model. 3rd IEEE International Conference on Cloud Computing and Big Data Analysis, 2018.</a:t>
            </a:r>
          </a:p>
          <a:p>
            <a:pPr marL="0" indent="0">
              <a:buNone/>
            </a:pPr>
            <a:r>
              <a:rPr lang="en-IN" dirty="0"/>
              <a:t>[14] M. Costa P. </a:t>
            </a:r>
            <a:r>
              <a:rPr lang="en-IN" dirty="0" err="1"/>
              <a:t>Kela</a:t>
            </a:r>
            <a:r>
              <a:rPr lang="en-IN" dirty="0"/>
              <a:t>, J. </a:t>
            </a:r>
            <a:r>
              <a:rPr lang="en-IN" dirty="0" err="1"/>
              <a:t>Turkka</a:t>
            </a:r>
            <a:r>
              <a:rPr lang="en-IN" dirty="0"/>
              <a:t>. Borderless mobility in 5g outdoor ultra-dense networks. IEEE, pages 1462{1476, 2015.</a:t>
            </a:r>
          </a:p>
          <a:p>
            <a:pPr marL="0" indent="0">
              <a:buNone/>
            </a:pPr>
            <a:r>
              <a:rPr lang="en-IN" dirty="0"/>
              <a:t>[15] </a:t>
            </a:r>
            <a:r>
              <a:rPr lang="en-IN" dirty="0" err="1"/>
              <a:t>Guangwu</a:t>
            </a:r>
            <a:r>
              <a:rPr lang="en-IN" dirty="0"/>
              <a:t> Hu </a:t>
            </a:r>
            <a:r>
              <a:rPr lang="en-IN" dirty="0" err="1"/>
              <a:t>Yongzhong</a:t>
            </a:r>
            <a:r>
              <a:rPr lang="en-IN" dirty="0"/>
              <a:t> Huang </a:t>
            </a:r>
            <a:r>
              <a:rPr lang="en-IN" dirty="0" err="1"/>
              <a:t>Jiangtao</a:t>
            </a:r>
            <a:r>
              <a:rPr lang="en-IN" dirty="0"/>
              <a:t> Ma, </a:t>
            </a:r>
            <a:r>
              <a:rPr lang="en-IN" dirty="0" err="1"/>
              <a:t>Yaqiong</a:t>
            </a:r>
            <a:r>
              <a:rPr lang="en-IN" dirty="0"/>
              <a:t> </a:t>
            </a:r>
            <a:r>
              <a:rPr lang="en-IN" dirty="0" err="1"/>
              <a:t>Qiao</a:t>
            </a:r>
            <a:r>
              <a:rPr lang="en-IN" dirty="0"/>
              <a:t>. De anonymizing social networks with random forest classier. IEEE Access, Vol 6, p-10139-10150, 2017.</a:t>
            </a:r>
          </a:p>
        </p:txBody>
      </p:sp>
    </p:spTree>
    <p:extLst>
      <p:ext uri="{BB962C8B-B14F-4D97-AF65-F5344CB8AC3E}">
        <p14:creationId xmlns:p14="http://schemas.microsoft.com/office/powerpoint/2010/main" val="84308508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05482"/>
          </a:xfrm>
        </p:spPr>
        <p:txBody>
          <a:bodyPr/>
          <a:lstStyle/>
          <a:p>
            <a:r>
              <a:rPr lang="en-US" b="1" dirty="0"/>
              <a:t>introduction</a:t>
            </a:r>
            <a:endParaRPr lang="en-IN" b="1" dirty="0"/>
          </a:p>
        </p:txBody>
      </p:sp>
      <p:sp>
        <p:nvSpPr>
          <p:cNvPr id="3" name="Content Placeholder 2"/>
          <p:cNvSpPr>
            <a:spLocks noGrp="1"/>
          </p:cNvSpPr>
          <p:nvPr>
            <p:ph idx="1"/>
          </p:nvPr>
        </p:nvSpPr>
        <p:spPr>
          <a:xfrm>
            <a:off x="1141412" y="1921564"/>
            <a:ext cx="9905999" cy="4113475"/>
          </a:xfrm>
        </p:spPr>
        <p:txBody>
          <a:bodyPr>
            <a:normAutofit/>
          </a:bodyPr>
          <a:lstStyle/>
          <a:p>
            <a:pPr algn="just"/>
            <a:r>
              <a:rPr lang="en-IN" b="1" dirty="0">
                <a:solidFill>
                  <a:schemeClr val="accent3">
                    <a:lumMod val="50000"/>
                  </a:schemeClr>
                </a:solidFill>
              </a:rPr>
              <a:t>Sales forecasting </a:t>
            </a:r>
            <a:r>
              <a:rPr lang="en-IN" dirty="0"/>
              <a:t>can play a major role in EVERY company's success.</a:t>
            </a:r>
          </a:p>
          <a:p>
            <a:pPr algn="just"/>
            <a:endParaRPr lang="en-IN" dirty="0"/>
          </a:p>
          <a:p>
            <a:pPr marL="0" indent="0" algn="just">
              <a:buNone/>
            </a:pPr>
            <a:r>
              <a:rPr lang="en-IN" dirty="0"/>
              <a:t>Companies can base their forecasts on </a:t>
            </a:r>
            <a:r>
              <a:rPr lang="en-IN" b="1" dirty="0">
                <a:solidFill>
                  <a:schemeClr val="accent3">
                    <a:lumMod val="50000"/>
                  </a:schemeClr>
                </a:solidFill>
              </a:rPr>
              <a:t>past sales data, industry-wide comparisons, and economic trends, locality.</a:t>
            </a:r>
          </a:p>
          <a:p>
            <a:pPr marL="0" indent="0" algn="just">
              <a:buNone/>
            </a:pPr>
            <a:endParaRPr lang="en-IN" b="1" dirty="0">
              <a:solidFill>
                <a:schemeClr val="accent3">
                  <a:lumMod val="50000"/>
                </a:schemeClr>
              </a:solidFill>
            </a:endParaRPr>
          </a:p>
          <a:p>
            <a:r>
              <a:rPr lang="en-IN" dirty="0"/>
              <a:t>Sales forecasting gives insight into how a company should manage its </a:t>
            </a:r>
            <a:r>
              <a:rPr lang="en-IN" dirty="0">
                <a:solidFill>
                  <a:schemeClr val="accent3">
                    <a:lumMod val="75000"/>
                  </a:schemeClr>
                </a:solidFill>
              </a:rPr>
              <a:t>workforce, cash flow, and resources</a:t>
            </a:r>
            <a:r>
              <a:rPr lang="en-IN" dirty="0"/>
              <a:t>.</a:t>
            </a:r>
          </a:p>
          <a:p>
            <a:endParaRPr lang="en-IN" dirty="0"/>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0621" y="0"/>
            <a:ext cx="1751379" cy="815788"/>
          </a:xfrm>
          <a:prstGeom prst="rect">
            <a:avLst/>
          </a:prstGeom>
        </p:spPr>
      </p:pic>
      <p:pic>
        <p:nvPicPr>
          <p:cNvPr id="5" name="Picture 4">
            <a:extLst>
              <a:ext uri="{FF2B5EF4-FFF2-40B4-BE49-F238E27FC236}">
                <a16:creationId xmlns:a16="http://schemas.microsoft.com/office/drawing/2014/main" id="{0BC79D84-F633-497A-8AEE-7E0CC051AB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9817" y="4898574"/>
            <a:ext cx="3088350" cy="1713767"/>
          </a:xfrm>
          <a:prstGeom prst="rect">
            <a:avLst/>
          </a:prstGeom>
        </p:spPr>
      </p:pic>
    </p:spTree>
    <p:extLst>
      <p:ext uri="{BB962C8B-B14F-4D97-AF65-F5344CB8AC3E}">
        <p14:creationId xmlns:p14="http://schemas.microsoft.com/office/powerpoint/2010/main" val="77523799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8A21-C112-40C8-A5F7-DBC61C9B6FE6}"/>
              </a:ext>
            </a:extLst>
          </p:cNvPr>
          <p:cNvSpPr>
            <a:spLocks noGrp="1"/>
          </p:cNvSpPr>
          <p:nvPr>
            <p:ph type="title"/>
          </p:nvPr>
        </p:nvSpPr>
        <p:spPr>
          <a:xfrm>
            <a:off x="0" y="653938"/>
            <a:ext cx="10364451" cy="1596177"/>
          </a:xfrm>
        </p:spPr>
        <p:txBody>
          <a:bodyPr/>
          <a:lstStyle/>
          <a:p>
            <a:r>
              <a:rPr lang="en-IN" dirty="0"/>
              <a:t>abstract</a:t>
            </a:r>
          </a:p>
        </p:txBody>
      </p:sp>
      <p:sp>
        <p:nvSpPr>
          <p:cNvPr id="3" name="Content Placeholder 2">
            <a:extLst>
              <a:ext uri="{FF2B5EF4-FFF2-40B4-BE49-F238E27FC236}">
                <a16:creationId xmlns:a16="http://schemas.microsoft.com/office/drawing/2014/main" id="{7A573E25-FE5D-4CDB-96AD-9EA1516EFF68}"/>
              </a:ext>
            </a:extLst>
          </p:cNvPr>
          <p:cNvSpPr>
            <a:spLocks noGrp="1"/>
          </p:cNvSpPr>
          <p:nvPr>
            <p:ph idx="1"/>
          </p:nvPr>
        </p:nvSpPr>
        <p:spPr>
          <a:xfrm>
            <a:off x="913775" y="2815376"/>
            <a:ext cx="10364452" cy="3424107"/>
          </a:xfrm>
        </p:spPr>
        <p:txBody>
          <a:bodyPr/>
          <a:lstStyle/>
          <a:p>
            <a:pPr algn="just"/>
            <a:r>
              <a:rPr lang="en-IN" dirty="0"/>
              <a:t>The main objective is to understand whether specific properties of products and stores play a significant role in terms of increasing or decreasing sales volume. To achieve this goal, we will build a predictive model and find out the sales of each product at a particular store. This will help </a:t>
            </a:r>
            <a:r>
              <a:rPr lang="en-IN" dirty="0" err="1"/>
              <a:t>BigMart</a:t>
            </a:r>
            <a:r>
              <a:rPr lang="en-IN" dirty="0"/>
              <a:t> to boost their sales by learning optimised product organization inside stores. Finally make a software to automate the optimization of inventory so that sales can be maximized.</a:t>
            </a:r>
          </a:p>
          <a:p>
            <a:pPr algn="just"/>
            <a:endParaRPr lang="en-IN" dirty="0"/>
          </a:p>
        </p:txBody>
      </p:sp>
      <p:pic>
        <p:nvPicPr>
          <p:cNvPr id="5" name="Picture 4">
            <a:extLst>
              <a:ext uri="{FF2B5EF4-FFF2-40B4-BE49-F238E27FC236}">
                <a16:creationId xmlns:a16="http://schemas.microsoft.com/office/drawing/2014/main" id="{930D1626-0ADE-491C-A8B5-37EC820AEE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9895" y="248401"/>
            <a:ext cx="3846210" cy="2163493"/>
          </a:xfrm>
          <a:prstGeom prst="rect">
            <a:avLst/>
          </a:prstGeom>
        </p:spPr>
      </p:pic>
    </p:spTree>
    <p:extLst>
      <p:ext uri="{BB962C8B-B14F-4D97-AF65-F5344CB8AC3E}">
        <p14:creationId xmlns:p14="http://schemas.microsoft.com/office/powerpoint/2010/main" val="1233011158"/>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A1278-DD70-4A62-8B2A-A85AEDB6D777}"/>
              </a:ext>
            </a:extLst>
          </p:cNvPr>
          <p:cNvSpPr>
            <a:spLocks noGrp="1"/>
          </p:cNvSpPr>
          <p:nvPr>
            <p:ph type="title"/>
          </p:nvPr>
        </p:nvSpPr>
        <p:spPr>
          <a:xfrm>
            <a:off x="913775" y="618518"/>
            <a:ext cx="10364451" cy="1289796"/>
          </a:xfrm>
        </p:spPr>
        <p:txBody>
          <a:bodyPr/>
          <a:lstStyle/>
          <a:p>
            <a:r>
              <a:rPr lang="en-IN" dirty="0"/>
              <a:t>Previous work &amp; Relation</a:t>
            </a:r>
          </a:p>
        </p:txBody>
      </p:sp>
      <p:sp>
        <p:nvSpPr>
          <p:cNvPr id="3" name="Content Placeholder 2">
            <a:extLst>
              <a:ext uri="{FF2B5EF4-FFF2-40B4-BE49-F238E27FC236}">
                <a16:creationId xmlns:a16="http://schemas.microsoft.com/office/drawing/2014/main" id="{ED3995F0-27CD-461C-85A2-97DDF38D3583}"/>
              </a:ext>
            </a:extLst>
          </p:cNvPr>
          <p:cNvSpPr>
            <a:spLocks noGrp="1"/>
          </p:cNvSpPr>
          <p:nvPr>
            <p:ph idx="1"/>
          </p:nvPr>
        </p:nvSpPr>
        <p:spPr/>
        <p:txBody>
          <a:bodyPr>
            <a:normAutofit/>
          </a:bodyPr>
          <a:lstStyle/>
          <a:p>
            <a:pPr algn="just"/>
            <a:r>
              <a:rPr lang="en-IN" dirty="0"/>
              <a:t>I Had made </a:t>
            </a:r>
            <a:r>
              <a:rPr lang="en-IN" b="1" dirty="0"/>
              <a:t>“ </a:t>
            </a:r>
            <a:r>
              <a:rPr lang="en-IN" b="1" dirty="0">
                <a:solidFill>
                  <a:schemeClr val="accent5">
                    <a:lumMod val="75000"/>
                  </a:schemeClr>
                </a:solidFill>
              </a:rPr>
              <a:t>E- Transactions Fraudulent detection System</a:t>
            </a:r>
            <a:r>
              <a:rPr lang="en-IN" dirty="0">
                <a:solidFill>
                  <a:schemeClr val="accent5">
                    <a:lumMod val="75000"/>
                  </a:schemeClr>
                </a:solidFill>
              </a:rPr>
              <a:t>”  </a:t>
            </a:r>
          </a:p>
          <a:p>
            <a:pPr algn="just"/>
            <a:r>
              <a:rPr lang="en-IN" dirty="0">
                <a:solidFill>
                  <a:schemeClr val="accent5">
                    <a:lumMod val="75000"/>
                  </a:schemeClr>
                </a:solidFill>
              </a:rPr>
              <a:t> </a:t>
            </a:r>
            <a:r>
              <a:rPr lang="en-IN" dirty="0"/>
              <a:t>that dataset was </a:t>
            </a:r>
            <a:r>
              <a:rPr lang="en-IN" b="1" dirty="0">
                <a:solidFill>
                  <a:schemeClr val="accent3">
                    <a:lumMod val="75000"/>
                  </a:schemeClr>
                </a:solidFill>
              </a:rPr>
              <a:t>a financial dataset </a:t>
            </a:r>
            <a:r>
              <a:rPr lang="en-IN" dirty="0"/>
              <a:t>which contains more than </a:t>
            </a:r>
            <a:r>
              <a:rPr lang="en-IN" b="1" dirty="0">
                <a:solidFill>
                  <a:schemeClr val="accent3">
                    <a:lumMod val="75000"/>
                  </a:schemeClr>
                </a:solidFill>
              </a:rPr>
              <a:t>2.6 lacs entries </a:t>
            </a:r>
            <a:r>
              <a:rPr lang="en-IN" dirty="0"/>
              <a:t>and with the help of attributes like </a:t>
            </a:r>
            <a:r>
              <a:rPr lang="en-IN" b="1" dirty="0">
                <a:solidFill>
                  <a:schemeClr val="accent3">
                    <a:lumMod val="75000"/>
                  </a:schemeClr>
                </a:solidFill>
              </a:rPr>
              <a:t>time, class, many </a:t>
            </a:r>
            <a:r>
              <a:rPr lang="en-IN" b="1" dirty="0" err="1">
                <a:solidFill>
                  <a:schemeClr val="accent3">
                    <a:lumMod val="75000"/>
                  </a:schemeClr>
                </a:solidFill>
              </a:rPr>
              <a:t>pca</a:t>
            </a:r>
            <a:r>
              <a:rPr lang="en-IN" b="1" dirty="0">
                <a:solidFill>
                  <a:schemeClr val="accent3">
                    <a:lumMod val="75000"/>
                  </a:schemeClr>
                </a:solidFill>
              </a:rPr>
              <a:t> values</a:t>
            </a:r>
            <a:r>
              <a:rPr lang="en-IN" dirty="0">
                <a:solidFill>
                  <a:schemeClr val="accent3">
                    <a:lumMod val="75000"/>
                  </a:schemeClr>
                </a:solidFill>
              </a:rPr>
              <a:t>,</a:t>
            </a:r>
            <a:r>
              <a:rPr lang="en-IN" dirty="0"/>
              <a:t> </a:t>
            </a:r>
            <a:r>
              <a:rPr lang="en-IN" dirty="0" err="1"/>
              <a:t>i</a:t>
            </a:r>
            <a:r>
              <a:rPr lang="en-IN" dirty="0"/>
              <a:t> was classifying the  transactions into fraud and genuine transactions.</a:t>
            </a:r>
          </a:p>
          <a:p>
            <a:pPr algn="just"/>
            <a:r>
              <a:rPr lang="en-IN" dirty="0"/>
              <a:t>For the classification of the transactions, I developed a </a:t>
            </a:r>
            <a:r>
              <a:rPr lang="en-IN" b="1" dirty="0">
                <a:solidFill>
                  <a:schemeClr val="accent3">
                    <a:lumMod val="75000"/>
                  </a:schemeClr>
                </a:solidFill>
              </a:rPr>
              <a:t>new architecture and algorithms</a:t>
            </a:r>
            <a:r>
              <a:rPr lang="en-IN" dirty="0"/>
              <a:t> by combining the best suitable algorithms for our dataset which are available in the market.</a:t>
            </a:r>
          </a:p>
          <a:p>
            <a:pPr algn="just"/>
            <a:endParaRPr lang="en-IN" dirty="0"/>
          </a:p>
          <a:p>
            <a:pPr marL="0" indent="0" algn="just">
              <a:buNone/>
            </a:pPr>
            <a:endParaRPr lang="en-IN" dirty="0"/>
          </a:p>
        </p:txBody>
      </p:sp>
    </p:spTree>
    <p:extLst>
      <p:ext uri="{BB962C8B-B14F-4D97-AF65-F5344CB8AC3E}">
        <p14:creationId xmlns:p14="http://schemas.microsoft.com/office/powerpoint/2010/main" val="324502939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901524384"/>
              </p:ext>
            </p:extLst>
          </p:nvPr>
        </p:nvGraphicFramePr>
        <p:xfrm>
          <a:off x="106017" y="1479914"/>
          <a:ext cx="11940210" cy="5282609"/>
        </p:xfrm>
        <a:graphic>
          <a:graphicData uri="http://schemas.openxmlformats.org/drawingml/2006/table">
            <a:tbl>
              <a:tblPr firstRow="1" bandRow="1">
                <a:tableStyleId>{7DF18680-E054-41AD-8BC1-D1AEF772440D}</a:tableStyleId>
              </a:tblPr>
              <a:tblGrid>
                <a:gridCol w="3980070">
                  <a:extLst>
                    <a:ext uri="{9D8B030D-6E8A-4147-A177-3AD203B41FA5}">
                      <a16:colId xmlns:a16="http://schemas.microsoft.com/office/drawing/2014/main" val="561244820"/>
                    </a:ext>
                  </a:extLst>
                </a:gridCol>
                <a:gridCol w="1782379">
                  <a:extLst>
                    <a:ext uri="{9D8B030D-6E8A-4147-A177-3AD203B41FA5}">
                      <a16:colId xmlns:a16="http://schemas.microsoft.com/office/drawing/2014/main" val="3013604135"/>
                    </a:ext>
                  </a:extLst>
                </a:gridCol>
                <a:gridCol w="6177761">
                  <a:extLst>
                    <a:ext uri="{9D8B030D-6E8A-4147-A177-3AD203B41FA5}">
                      <a16:colId xmlns:a16="http://schemas.microsoft.com/office/drawing/2014/main" val="2915005588"/>
                    </a:ext>
                  </a:extLst>
                </a:gridCol>
              </a:tblGrid>
              <a:tr h="637242">
                <a:tc>
                  <a:txBody>
                    <a:bodyPr/>
                    <a:lstStyle/>
                    <a:p>
                      <a:r>
                        <a:rPr lang="en-IN"/>
                        <a:t>Paper name</a:t>
                      </a:r>
                      <a:endParaRPr lang="en-IN" dirty="0"/>
                    </a:p>
                  </a:txBody>
                  <a:tcPr/>
                </a:tc>
                <a:tc>
                  <a:txBody>
                    <a:bodyPr/>
                    <a:lstStyle/>
                    <a:p>
                      <a:r>
                        <a:rPr lang="en-IN" dirty="0"/>
                        <a:t>Date </a:t>
                      </a:r>
                    </a:p>
                  </a:txBody>
                  <a:tcPr/>
                </a:tc>
                <a:tc>
                  <a:txBody>
                    <a:bodyPr/>
                    <a:lstStyle/>
                    <a:p>
                      <a:r>
                        <a:rPr lang="en-IN" dirty="0"/>
                        <a:t>Conclusion </a:t>
                      </a:r>
                    </a:p>
                  </a:txBody>
                  <a:tcPr/>
                </a:tc>
                <a:extLst>
                  <a:ext uri="{0D108BD9-81ED-4DB2-BD59-A6C34878D82A}">
                    <a16:rowId xmlns:a16="http://schemas.microsoft.com/office/drawing/2014/main" val="3626475223"/>
                  </a:ext>
                </a:extLst>
              </a:tr>
              <a:tr h="3914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Traffic Management using Logistic Regression with Fuzzy Logic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Temporal Data Mining via Unsupervised Ensemble Learning,</a:t>
                      </a:r>
                      <a:endParaRPr lang="en-IN"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AS </a:t>
                      </a:r>
                      <a:r>
                        <a:rPr lang="en-IN" sz="1800" kern="1200" dirty="0" err="1">
                          <a:solidFill>
                            <a:schemeClr val="dk1"/>
                          </a:solidFill>
                          <a:effectLst/>
                          <a:latin typeface="+mn-lt"/>
                          <a:ea typeface="+mn-ea"/>
                          <a:cs typeface="+mn-cs"/>
                        </a:rPr>
                        <a:t>To</a:t>
                      </a:r>
                      <a:r>
                        <a:rPr lang="en-IN" sz="1800" u="none" kern="1200" dirty="0" err="1">
                          <a:solidFill>
                            <a:schemeClr val="dk1"/>
                          </a:solidFill>
                          <a:effectLst/>
                          <a:latin typeface="+mn-lt"/>
                          <a:ea typeface="+mn-ea"/>
                          <a:cs typeface="+mn-cs"/>
                        </a:rPr>
                        <a:t>mar</a:t>
                      </a:r>
                      <a:r>
                        <a:rPr lang="en-IN" sz="1800" u="none" kern="1200" dirty="0">
                          <a:solidFill>
                            <a:schemeClr val="dk1"/>
                          </a:solidFill>
                          <a:effectLst/>
                          <a:latin typeface="+mn-lt"/>
                          <a:ea typeface="+mn-ea"/>
                          <a:cs typeface="+mn-cs"/>
                        </a:rPr>
                        <a:t>, M Singh, G Sharma, </a:t>
                      </a:r>
                      <a:r>
                        <a:rPr lang="en-IN" sz="1800" kern="1200" dirty="0">
                          <a:solidFill>
                            <a:schemeClr val="dk1"/>
                          </a:solidFill>
                          <a:effectLst/>
                          <a:latin typeface="+mn-lt"/>
                          <a:ea typeface="+mn-ea"/>
                          <a:cs typeface="+mn-cs"/>
                        </a:rPr>
                        <a:t>KV Arya - Procedia Computer Science, 2018 – Elsevier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r>
                        <a:rPr lang="en-IN" dirty="0"/>
                        <a:t>2018</a:t>
                      </a: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a:solidFill>
                            <a:schemeClr val="dk1"/>
                          </a:solidFill>
                          <a:effectLst/>
                          <a:latin typeface="+mn-lt"/>
                          <a:ea typeface="+mn-ea"/>
                          <a:cs typeface="+mn-cs"/>
                        </a:rPr>
                        <a:t>In this paper,  They have proposed a </a:t>
                      </a:r>
                      <a:r>
                        <a:rPr lang="en-IN" sz="1800" kern="1200" dirty="0">
                          <a:solidFill>
                            <a:schemeClr val="accent3">
                              <a:lumMod val="75000"/>
                            </a:schemeClr>
                          </a:solidFill>
                          <a:effectLst/>
                          <a:latin typeface="+mn-lt"/>
                          <a:ea typeface="+mn-ea"/>
                          <a:cs typeface="+mn-cs"/>
                        </a:rPr>
                        <a:t>real time traffic information for intelligent decision making </a:t>
                      </a:r>
                      <a:r>
                        <a:rPr lang="en-IN" sz="1800" kern="1200" dirty="0">
                          <a:solidFill>
                            <a:schemeClr val="dk1"/>
                          </a:solidFill>
                          <a:effectLst/>
                          <a:latin typeface="+mn-lt"/>
                          <a:ea typeface="+mn-ea"/>
                          <a:cs typeface="+mn-cs"/>
                        </a:rPr>
                        <a:t>to </a:t>
                      </a:r>
                      <a:r>
                        <a:rPr lang="en-IN" sz="1800" kern="1200" dirty="0">
                          <a:solidFill>
                            <a:schemeClr val="accent3">
                              <a:lumMod val="75000"/>
                            </a:schemeClr>
                          </a:solidFill>
                          <a:effectLst/>
                          <a:latin typeface="+mn-lt"/>
                          <a:ea typeface="+mn-ea"/>
                          <a:cs typeface="+mn-cs"/>
                        </a:rPr>
                        <a:t>decide the route </a:t>
                      </a:r>
                      <a:r>
                        <a:rPr lang="en-IN" sz="1800" kern="1200" dirty="0">
                          <a:solidFill>
                            <a:schemeClr val="dk1"/>
                          </a:solidFill>
                          <a:effectLst/>
                          <a:latin typeface="+mn-lt"/>
                          <a:ea typeface="+mn-ea"/>
                          <a:cs typeface="+mn-cs"/>
                        </a:rPr>
                        <a:t>preference is required.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a:solidFill>
                            <a:schemeClr val="dk1"/>
                          </a:solidFill>
                          <a:effectLst/>
                          <a:latin typeface="+mn-lt"/>
                          <a:ea typeface="+mn-ea"/>
                          <a:cs typeface="+mn-cs"/>
                        </a:rPr>
                        <a:t>Some certain parameters such as </a:t>
                      </a:r>
                      <a:r>
                        <a:rPr lang="en-IN" sz="1800" kern="1200" dirty="0">
                          <a:solidFill>
                            <a:schemeClr val="accent3">
                              <a:lumMod val="75000"/>
                            </a:schemeClr>
                          </a:solidFill>
                          <a:effectLst/>
                          <a:latin typeface="+mn-lt"/>
                          <a:ea typeface="+mn-ea"/>
                          <a:cs typeface="+mn-cs"/>
                        </a:rPr>
                        <a:t>distance, weather condition, road location, day of week and time </a:t>
                      </a:r>
                      <a:r>
                        <a:rPr lang="en-IN" sz="1800" kern="1200" dirty="0">
                          <a:solidFill>
                            <a:schemeClr val="dk1"/>
                          </a:solidFill>
                          <a:effectLst/>
                          <a:latin typeface="+mn-lt"/>
                          <a:ea typeface="+mn-ea"/>
                          <a:cs typeface="+mn-cs"/>
                        </a:rPr>
                        <a:t>are considered to formulate the problem and to find solutions to these problems.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a:solidFill>
                            <a:schemeClr val="dk1"/>
                          </a:solidFill>
                          <a:effectLst/>
                          <a:latin typeface="+mn-lt"/>
                          <a:ea typeface="+mn-ea"/>
                          <a:cs typeface="+mn-cs"/>
                        </a:rPr>
                        <a:t>This paper outlines a combination of </a:t>
                      </a:r>
                      <a:r>
                        <a:rPr lang="en-IN" sz="1800" kern="1200" dirty="0">
                          <a:solidFill>
                            <a:schemeClr val="accent3">
                              <a:lumMod val="75000"/>
                            </a:schemeClr>
                          </a:solidFill>
                          <a:effectLst/>
                          <a:latin typeface="+mn-lt"/>
                          <a:ea typeface="+mn-ea"/>
                          <a:cs typeface="+mn-cs"/>
                        </a:rPr>
                        <a:t>logistic regression with fuzzy logic</a:t>
                      </a:r>
                      <a:r>
                        <a:rPr lang="en-IN" sz="1800" kern="1200" dirty="0">
                          <a:solidFill>
                            <a:schemeClr val="dk1"/>
                          </a:solidFill>
                          <a:effectLst/>
                          <a:latin typeface="+mn-lt"/>
                          <a:ea typeface="+mn-ea"/>
                          <a:cs typeface="+mn-cs"/>
                        </a:rPr>
                        <a:t> such that a smart decision to preferred path can be taken.</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a:solidFill>
                            <a:schemeClr val="dk1"/>
                          </a:solidFill>
                          <a:effectLst/>
                          <a:latin typeface="+mn-lt"/>
                          <a:ea typeface="+mn-ea"/>
                          <a:cs typeface="+mn-cs"/>
                        </a:rPr>
                        <a:t>Traffic management problem can be seems as like an </a:t>
                      </a:r>
                      <a:r>
                        <a:rPr lang="en-IN" sz="1800" kern="1200" dirty="0">
                          <a:solidFill>
                            <a:schemeClr val="accent3">
                              <a:lumMod val="75000"/>
                            </a:schemeClr>
                          </a:solidFill>
                          <a:effectLst/>
                          <a:latin typeface="+mn-lt"/>
                          <a:ea typeface="+mn-ea"/>
                          <a:cs typeface="+mn-cs"/>
                        </a:rPr>
                        <a:t>inventory management</a:t>
                      </a:r>
                      <a:r>
                        <a:rPr lang="en-IN" sz="1800" kern="1200" dirty="0">
                          <a:solidFill>
                            <a:schemeClr val="dk1"/>
                          </a:solidFill>
                          <a:effectLst/>
                          <a:latin typeface="+mn-lt"/>
                          <a:ea typeface="+mn-ea"/>
                          <a:cs typeface="+mn-cs"/>
                        </a:rPr>
                        <a:t>. Somewhere it is more crowded and somewhere its less crowded. Now we have to manage it so that crowd can be optimized.</a:t>
                      </a:r>
                    </a:p>
                    <a:p>
                      <a:pPr marL="0" indent="0" algn="just">
                        <a:buFont typeface="Arial" panose="020B0604020202020204" pitchFamily="34" charset="0"/>
                        <a:buNone/>
                      </a:pPr>
                      <a:endParaRPr lang="en-IN" dirty="0"/>
                    </a:p>
                  </a:txBody>
                  <a:tcPr/>
                </a:tc>
                <a:extLst>
                  <a:ext uri="{0D108BD9-81ED-4DB2-BD59-A6C34878D82A}">
                    <a16:rowId xmlns:a16="http://schemas.microsoft.com/office/drawing/2014/main" val="2834284310"/>
                  </a:ext>
                </a:extLst>
              </a:tr>
              <a:tr h="713447">
                <a:tc>
                  <a:txBody>
                    <a:bodyPr/>
                    <a:lstStyle/>
                    <a:p>
                      <a:endParaRPr lang="en-IN" dirty="0"/>
                    </a:p>
                  </a:txBody>
                  <a:tcPr/>
                </a:tc>
                <a:tc>
                  <a:txBody>
                    <a:bodyPr/>
                    <a:lstStyle/>
                    <a:p>
                      <a:endParaRPr lang="en-IN" dirty="0"/>
                    </a:p>
                  </a:txBody>
                  <a:tcPr/>
                </a:tc>
                <a:tc>
                  <a:txBody>
                    <a:bodyPr/>
                    <a:lstStyle/>
                    <a:p>
                      <a:pPr marL="0" indent="0" algn="just">
                        <a:buFont typeface="Arial" panose="020B0604020202020204" pitchFamily="34" charset="0"/>
                        <a:buNone/>
                      </a:pPr>
                      <a:endParaRPr lang="en-IN" dirty="0"/>
                    </a:p>
                  </a:txBody>
                  <a:tcPr/>
                </a:tc>
                <a:extLst>
                  <a:ext uri="{0D108BD9-81ED-4DB2-BD59-A6C34878D82A}">
                    <a16:rowId xmlns:a16="http://schemas.microsoft.com/office/drawing/2014/main" val="3711998885"/>
                  </a:ext>
                </a:extLst>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0621" y="0"/>
            <a:ext cx="1751379" cy="815788"/>
          </a:xfrm>
          <a:prstGeom prst="rect">
            <a:avLst/>
          </a:prstGeom>
        </p:spPr>
      </p:pic>
      <p:sp>
        <p:nvSpPr>
          <p:cNvPr id="5" name="Title 1">
            <a:extLst>
              <a:ext uri="{FF2B5EF4-FFF2-40B4-BE49-F238E27FC236}">
                <a16:creationId xmlns:a16="http://schemas.microsoft.com/office/drawing/2014/main" id="{6D3D3A3A-8567-4D6C-A843-FC4DA641F003}"/>
              </a:ext>
            </a:extLst>
          </p:cNvPr>
          <p:cNvSpPr>
            <a:spLocks noGrp="1"/>
          </p:cNvSpPr>
          <p:nvPr>
            <p:ph type="title"/>
          </p:nvPr>
        </p:nvSpPr>
        <p:spPr>
          <a:xfrm>
            <a:off x="876369" y="287214"/>
            <a:ext cx="9905998" cy="905482"/>
          </a:xfrm>
        </p:spPr>
        <p:txBody>
          <a:bodyPr/>
          <a:lstStyle/>
          <a:p>
            <a:r>
              <a:rPr lang="en-US" dirty="0"/>
              <a:t>Literature survey</a:t>
            </a:r>
            <a:endParaRPr lang="en-IN" dirty="0"/>
          </a:p>
        </p:txBody>
      </p:sp>
    </p:spTree>
    <p:extLst>
      <p:ext uri="{BB962C8B-B14F-4D97-AF65-F5344CB8AC3E}">
        <p14:creationId xmlns:p14="http://schemas.microsoft.com/office/powerpoint/2010/main" val="318706507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563713245"/>
              </p:ext>
            </p:extLst>
          </p:nvPr>
        </p:nvGraphicFramePr>
        <p:xfrm>
          <a:off x="477078" y="1434305"/>
          <a:ext cx="11317358" cy="5205034"/>
        </p:xfrm>
        <a:graphic>
          <a:graphicData uri="http://schemas.openxmlformats.org/drawingml/2006/table">
            <a:tbl>
              <a:tblPr firstRow="1" bandRow="1">
                <a:tableStyleId>{7DF18680-E054-41AD-8BC1-D1AEF772440D}</a:tableStyleId>
              </a:tblPr>
              <a:tblGrid>
                <a:gridCol w="3486200">
                  <a:extLst>
                    <a:ext uri="{9D8B030D-6E8A-4147-A177-3AD203B41FA5}">
                      <a16:colId xmlns:a16="http://schemas.microsoft.com/office/drawing/2014/main" val="3915778807"/>
                    </a:ext>
                  </a:extLst>
                </a:gridCol>
                <a:gridCol w="1612366">
                  <a:extLst>
                    <a:ext uri="{9D8B030D-6E8A-4147-A177-3AD203B41FA5}">
                      <a16:colId xmlns:a16="http://schemas.microsoft.com/office/drawing/2014/main" val="1363481059"/>
                    </a:ext>
                  </a:extLst>
                </a:gridCol>
                <a:gridCol w="6218792">
                  <a:extLst>
                    <a:ext uri="{9D8B030D-6E8A-4147-A177-3AD203B41FA5}">
                      <a16:colId xmlns:a16="http://schemas.microsoft.com/office/drawing/2014/main" val="921175574"/>
                    </a:ext>
                  </a:extLst>
                </a:gridCol>
              </a:tblGrid>
              <a:tr h="985179">
                <a:tc>
                  <a:txBody>
                    <a:bodyPr/>
                    <a:lstStyle/>
                    <a:p>
                      <a:r>
                        <a:rPr lang="en-IN" dirty="0"/>
                        <a:t>Paper name </a:t>
                      </a:r>
                    </a:p>
                  </a:txBody>
                  <a:tcPr/>
                </a:tc>
                <a:tc>
                  <a:txBody>
                    <a:bodyPr/>
                    <a:lstStyle/>
                    <a:p>
                      <a:r>
                        <a:rPr lang="en-IN" dirty="0"/>
                        <a:t>Date </a:t>
                      </a:r>
                    </a:p>
                  </a:txBody>
                  <a:tcPr/>
                </a:tc>
                <a:tc>
                  <a:txBody>
                    <a:bodyPr/>
                    <a:lstStyle/>
                    <a:p>
                      <a:r>
                        <a:rPr lang="en-IN" dirty="0"/>
                        <a:t>Conclusion</a:t>
                      </a:r>
                    </a:p>
                  </a:txBody>
                  <a:tcPr/>
                </a:tc>
                <a:extLst>
                  <a:ext uri="{0D108BD9-81ED-4DB2-BD59-A6C34878D82A}">
                    <a16:rowId xmlns:a16="http://schemas.microsoft.com/office/drawing/2014/main" val="2013702612"/>
                  </a:ext>
                </a:extLst>
              </a:tr>
              <a:tr h="34614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An Optimization Approach to Services Sales Forecasting in a Multi-staged Sales Pipeline</a:t>
                      </a:r>
                    </a:p>
                    <a:p>
                      <a:endParaRPr lang="en-IN" dirty="0"/>
                    </a:p>
                    <a:p>
                      <a:r>
                        <a:rPr lang="en-IN" sz="1800" b="0" i="0" kern="1200" dirty="0">
                          <a:solidFill>
                            <a:schemeClr val="dk1"/>
                          </a:solidFill>
                          <a:effectLst/>
                          <a:latin typeface="+mn-lt"/>
                          <a:ea typeface="+mn-ea"/>
                          <a:cs typeface="+mn-cs"/>
                        </a:rPr>
                        <a:t>Cloud Services Analytics Group</a:t>
                      </a:r>
                    </a:p>
                    <a:p>
                      <a:r>
                        <a:rPr lang="en-IN" sz="1800" b="0" i="0" kern="1200" dirty="0">
                          <a:solidFill>
                            <a:schemeClr val="dk1"/>
                          </a:solidFill>
                          <a:effectLst/>
                          <a:latin typeface="+mn-lt"/>
                          <a:ea typeface="+mn-ea"/>
                          <a:cs typeface="+mn-cs"/>
                        </a:rPr>
                        <a:t>IBM Almaden Research </a:t>
                      </a:r>
                      <a:r>
                        <a:rPr lang="en-IN" sz="1800" b="0" i="0" kern="1200" dirty="0" err="1">
                          <a:solidFill>
                            <a:schemeClr val="dk1"/>
                          </a:solidFill>
                          <a:effectLst/>
                          <a:latin typeface="+mn-lt"/>
                          <a:ea typeface="+mn-ea"/>
                          <a:cs typeface="+mn-cs"/>
                        </a:rPr>
                        <a:t>Center</a:t>
                      </a:r>
                      <a:endParaRPr lang="en-IN" sz="1800" b="0" i="0" kern="1200" dirty="0">
                        <a:solidFill>
                          <a:schemeClr val="dk1"/>
                        </a:solidFill>
                        <a:effectLst/>
                        <a:latin typeface="+mn-lt"/>
                        <a:ea typeface="+mn-ea"/>
                        <a:cs typeface="+mn-cs"/>
                      </a:endParaRPr>
                    </a:p>
                    <a:p>
                      <a:endParaRPr lang="en-IN"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IEEE International Conference on Services Computing (SCC)</a:t>
                      </a:r>
                      <a:endParaRPr lang="en-IN" dirty="0"/>
                    </a:p>
                  </a:txBody>
                  <a:tcPr/>
                </a:tc>
                <a:tc>
                  <a:txBody>
                    <a:bodyPr/>
                    <a:lstStyle/>
                    <a:p>
                      <a:r>
                        <a:rPr lang="en-IN" sz="1800" kern="1200" dirty="0">
                          <a:solidFill>
                            <a:schemeClr val="dk1"/>
                          </a:solidFill>
                          <a:effectLst/>
                          <a:latin typeface="+mn-lt"/>
                          <a:ea typeface="+mn-ea"/>
                          <a:cs typeface="+mn-cs"/>
                        </a:rPr>
                        <a:t>June 2016 </a:t>
                      </a:r>
                      <a:endParaRPr lang="en-IN" dirty="0"/>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a:solidFill>
                            <a:schemeClr val="dk1"/>
                          </a:solidFill>
                          <a:effectLst/>
                          <a:latin typeface="+mn-lt"/>
                          <a:ea typeface="+mn-ea"/>
                          <a:cs typeface="+mn-cs"/>
                        </a:rPr>
                        <a:t>In this paper, they formulated this problem, considering the service-specific context, as </a:t>
                      </a:r>
                      <a:r>
                        <a:rPr lang="en-IN" sz="1800" kern="1200" dirty="0">
                          <a:solidFill>
                            <a:schemeClr val="accent3">
                              <a:lumMod val="75000"/>
                            </a:schemeClr>
                          </a:solidFill>
                          <a:effectLst/>
                          <a:latin typeface="+mn-lt"/>
                          <a:ea typeface="+mn-ea"/>
                          <a:cs typeface="+mn-cs"/>
                        </a:rPr>
                        <a:t>a machine learning problem over the set of historical services sales data</a:t>
                      </a:r>
                      <a:r>
                        <a:rPr lang="en-IN" sz="1800" kern="1200" dirty="0">
                          <a:solidFill>
                            <a:schemeClr val="dk1"/>
                          </a:solidFill>
                          <a:effectLst/>
                          <a:latin typeface="+mn-lt"/>
                          <a:ea typeface="+mn-ea"/>
                          <a:cs typeface="+mn-cs"/>
                        </a:rPr>
                        <a: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a:solidFill>
                            <a:schemeClr val="dk1"/>
                          </a:solidFill>
                          <a:effectLst/>
                          <a:latin typeface="+mn-lt"/>
                          <a:ea typeface="+mn-ea"/>
                          <a:cs typeface="+mn-cs"/>
                        </a:rPr>
                        <a:t> They introduced a optimization approach for </a:t>
                      </a:r>
                      <a:r>
                        <a:rPr lang="en-IN" sz="1800" kern="1200" dirty="0">
                          <a:solidFill>
                            <a:schemeClr val="accent3">
                              <a:lumMod val="75000"/>
                            </a:schemeClr>
                          </a:solidFill>
                          <a:effectLst/>
                          <a:latin typeface="+mn-lt"/>
                          <a:ea typeface="+mn-ea"/>
                          <a:cs typeface="+mn-cs"/>
                        </a:rPr>
                        <a:t>finding the optimized weights </a:t>
                      </a:r>
                      <a:r>
                        <a:rPr lang="en-IN" sz="1800" kern="1200" dirty="0">
                          <a:solidFill>
                            <a:schemeClr val="dk1"/>
                          </a:solidFill>
                          <a:effectLst/>
                          <a:latin typeface="+mn-lt"/>
                          <a:ea typeface="+mn-ea"/>
                          <a:cs typeface="+mn-cs"/>
                        </a:rPr>
                        <a:t>of a </a:t>
                      </a:r>
                      <a:r>
                        <a:rPr lang="en-IN" sz="1800" kern="1200" dirty="0">
                          <a:solidFill>
                            <a:schemeClr val="accent3">
                              <a:lumMod val="75000"/>
                            </a:schemeClr>
                          </a:solidFill>
                          <a:effectLst/>
                          <a:latin typeface="+mn-lt"/>
                          <a:ea typeface="+mn-ea"/>
                          <a:cs typeface="+mn-cs"/>
                        </a:rPr>
                        <a:t>sales forecasting function</a:t>
                      </a:r>
                      <a:r>
                        <a:rPr lang="en-IN" sz="1800" kern="1200" dirty="0">
                          <a:solidFill>
                            <a:schemeClr val="dk1"/>
                          </a:solidFill>
                          <a:effectLst/>
                          <a:latin typeface="+mn-lt"/>
                          <a:ea typeface="+mn-ea"/>
                          <a:cs typeface="+mn-cs"/>
                        </a:rPr>
                        <a: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a:solidFill>
                            <a:schemeClr val="dk1"/>
                          </a:solidFill>
                          <a:effectLst/>
                          <a:latin typeface="+mn-lt"/>
                          <a:ea typeface="+mn-ea"/>
                          <a:cs typeface="+mn-cs"/>
                        </a:rPr>
                        <a:t> They </a:t>
                      </a:r>
                      <a:r>
                        <a:rPr lang="en-IN" sz="1800" kern="1200" dirty="0">
                          <a:solidFill>
                            <a:schemeClr val="accent3">
                              <a:lumMod val="75000"/>
                            </a:schemeClr>
                          </a:solidFill>
                          <a:effectLst/>
                          <a:latin typeface="+mn-lt"/>
                          <a:ea typeface="+mn-ea"/>
                          <a:cs typeface="+mn-cs"/>
                        </a:rPr>
                        <a:t>evaluated</a:t>
                      </a:r>
                      <a:r>
                        <a:rPr lang="en-IN" sz="1800" kern="1200" dirty="0">
                          <a:solidFill>
                            <a:schemeClr val="dk1"/>
                          </a:solidFill>
                          <a:effectLst/>
                          <a:latin typeface="+mn-lt"/>
                          <a:ea typeface="+mn-ea"/>
                          <a:cs typeface="+mn-cs"/>
                        </a:rPr>
                        <a:t> the presented method, with the existing method without weights then they come to conclusion that their method was having superior performance (in terms of absolute and relative errors) compared to basic method.</a:t>
                      </a:r>
                    </a:p>
                    <a:p>
                      <a:endParaRPr lang="en-IN" dirty="0"/>
                    </a:p>
                  </a:txBody>
                  <a:tcPr/>
                </a:tc>
                <a:extLst>
                  <a:ext uri="{0D108BD9-81ED-4DB2-BD59-A6C34878D82A}">
                    <a16:rowId xmlns:a16="http://schemas.microsoft.com/office/drawing/2014/main" val="2869687111"/>
                  </a:ext>
                </a:extLst>
              </a:tr>
              <a:tr h="758414">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774672201"/>
                  </a:ext>
                </a:extLst>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0621" y="0"/>
            <a:ext cx="1751379" cy="815788"/>
          </a:xfrm>
          <a:prstGeom prst="rect">
            <a:avLst/>
          </a:prstGeom>
        </p:spPr>
      </p:pic>
      <p:sp>
        <p:nvSpPr>
          <p:cNvPr id="5" name="Title 4">
            <a:extLst>
              <a:ext uri="{FF2B5EF4-FFF2-40B4-BE49-F238E27FC236}">
                <a16:creationId xmlns:a16="http://schemas.microsoft.com/office/drawing/2014/main" id="{E95BFC4A-1B3E-4637-83FB-40137019A82A}"/>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35787883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700093612"/>
              </p:ext>
            </p:extLst>
          </p:nvPr>
        </p:nvGraphicFramePr>
        <p:xfrm>
          <a:off x="0" y="0"/>
          <a:ext cx="12192000" cy="6858000"/>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561244820"/>
                    </a:ext>
                  </a:extLst>
                </a:gridCol>
                <a:gridCol w="1462157">
                  <a:extLst>
                    <a:ext uri="{9D8B030D-6E8A-4147-A177-3AD203B41FA5}">
                      <a16:colId xmlns:a16="http://schemas.microsoft.com/office/drawing/2014/main" val="3013604135"/>
                    </a:ext>
                  </a:extLst>
                </a:gridCol>
                <a:gridCol w="6665843">
                  <a:extLst>
                    <a:ext uri="{9D8B030D-6E8A-4147-A177-3AD203B41FA5}">
                      <a16:colId xmlns:a16="http://schemas.microsoft.com/office/drawing/2014/main" val="2915005588"/>
                    </a:ext>
                  </a:extLst>
                </a:gridCol>
              </a:tblGrid>
              <a:tr h="1274575">
                <a:tc>
                  <a:txBody>
                    <a:bodyPr/>
                    <a:lstStyle/>
                    <a:p>
                      <a:r>
                        <a:rPr lang="en-IN" dirty="0"/>
                        <a:t>Paper name</a:t>
                      </a:r>
                    </a:p>
                  </a:txBody>
                  <a:tcPr/>
                </a:tc>
                <a:tc>
                  <a:txBody>
                    <a:bodyPr/>
                    <a:lstStyle/>
                    <a:p>
                      <a:r>
                        <a:rPr lang="en-IN" dirty="0"/>
                        <a:t>Date </a:t>
                      </a:r>
                    </a:p>
                  </a:txBody>
                  <a:tcPr/>
                </a:tc>
                <a:tc>
                  <a:txBody>
                    <a:bodyPr/>
                    <a:lstStyle/>
                    <a:p>
                      <a:r>
                        <a:rPr lang="en-IN" dirty="0"/>
                        <a:t>Conclusion </a:t>
                      </a:r>
                    </a:p>
                  </a:txBody>
                  <a:tcPr/>
                </a:tc>
                <a:extLst>
                  <a:ext uri="{0D108BD9-81ED-4DB2-BD59-A6C34878D82A}">
                    <a16:rowId xmlns:a16="http://schemas.microsoft.com/office/drawing/2014/main" val="3626475223"/>
                  </a:ext>
                </a:extLst>
              </a:tr>
              <a:tr h="3406932">
                <a:tc>
                  <a:txBody>
                    <a:bodyPr/>
                    <a:lstStyle/>
                    <a:p>
                      <a:r>
                        <a:rPr lang="en-IN" sz="1800" b="1" kern="1200" dirty="0">
                          <a:solidFill>
                            <a:schemeClr val="dk1"/>
                          </a:solidFill>
                          <a:effectLst/>
                          <a:latin typeface="+mn-lt"/>
                          <a:ea typeface="+mn-ea"/>
                          <a:cs typeface="+mn-cs"/>
                        </a:rPr>
                        <a:t>Multi-Objective Evolutionary Feature Selection for Online</a:t>
                      </a:r>
                    </a:p>
                    <a:p>
                      <a:r>
                        <a:rPr lang="en-IN" sz="1800" b="1" kern="1200" dirty="0">
                          <a:solidFill>
                            <a:schemeClr val="dk1"/>
                          </a:solidFill>
                          <a:effectLst/>
                          <a:latin typeface="+mn-lt"/>
                          <a:ea typeface="+mn-ea"/>
                          <a:cs typeface="+mn-cs"/>
                        </a:rPr>
                        <a:t>Sales Forecasting</a:t>
                      </a:r>
                    </a:p>
                    <a:p>
                      <a:endParaRPr lang="en-IN"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kern="1200" dirty="0">
                          <a:solidFill>
                            <a:schemeClr val="dk1"/>
                          </a:solidFill>
                          <a:effectLst/>
                          <a:latin typeface="+mn-lt"/>
                          <a:ea typeface="+mn-ea"/>
                          <a:cs typeface="+mn-cs"/>
                        </a:rPr>
                        <a:t>Neurocomputing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Volume</a:t>
                      </a:r>
                      <a:r>
                        <a:rPr lang="en-IN" sz="1800" u="sng" kern="1200" dirty="0">
                          <a:solidFill>
                            <a:schemeClr val="dk1"/>
                          </a:solidFill>
                          <a:effectLst/>
                          <a:latin typeface="+mn-lt"/>
                          <a:ea typeface="+mn-ea"/>
                          <a:cs typeface="+mn-cs"/>
                        </a:rPr>
                        <a:t> </a:t>
                      </a:r>
                      <a:r>
                        <a:rPr lang="en-IN" sz="1800" kern="1200" dirty="0">
                          <a:solidFill>
                            <a:schemeClr val="dk1"/>
                          </a:solidFill>
                          <a:effectLst/>
                          <a:latin typeface="+mn-lt"/>
                          <a:ea typeface="+mn-ea"/>
                          <a:cs typeface="+mn-cs"/>
                        </a:rPr>
                        <a:t>234, Pages 75-92 Elsevier</a:t>
                      </a:r>
                    </a:p>
                    <a:p>
                      <a:endParaRPr lang="en-IN" dirty="0"/>
                    </a:p>
                  </a:txBody>
                  <a:tcPr/>
                </a:tc>
                <a:tc>
                  <a:txBody>
                    <a:bodyPr/>
                    <a:lstStyle/>
                    <a:p>
                      <a:r>
                        <a:rPr lang="en-IN" sz="1800" kern="1200" dirty="0">
                          <a:solidFill>
                            <a:schemeClr val="dk1"/>
                          </a:solidFill>
                          <a:effectLst/>
                          <a:latin typeface="+mn-lt"/>
                          <a:ea typeface="+mn-ea"/>
                          <a:cs typeface="+mn-cs"/>
                        </a:rPr>
                        <a:t>19 April 2017</a:t>
                      </a:r>
                      <a:endParaRPr lang="en-IN" dirty="0"/>
                    </a:p>
                  </a:txBody>
                  <a:tcPr/>
                </a:tc>
                <a:tc>
                  <a:txBody>
                    <a:bodyPr/>
                    <a:lstStyle/>
                    <a:p>
                      <a:pPr marL="285750" indent="-285750" algn="just">
                        <a:buFont typeface="Arial" panose="020B0604020202020204" pitchFamily="34" charset="0"/>
                        <a:buChar char="•"/>
                      </a:pPr>
                      <a:r>
                        <a:rPr lang="en-IN" sz="1800" kern="1200" dirty="0">
                          <a:solidFill>
                            <a:schemeClr val="dk1"/>
                          </a:solidFill>
                          <a:effectLst/>
                          <a:latin typeface="+mn-lt"/>
                          <a:ea typeface="+mn-ea"/>
                          <a:cs typeface="+mn-cs"/>
                        </a:rPr>
                        <a:t>Here they have made a </a:t>
                      </a:r>
                      <a:r>
                        <a:rPr lang="en-IN" sz="1800" kern="1200" dirty="0">
                          <a:solidFill>
                            <a:schemeClr val="accent3">
                              <a:lumMod val="75000"/>
                            </a:schemeClr>
                          </a:solidFill>
                          <a:effectLst/>
                          <a:latin typeface="+mn-lt"/>
                          <a:ea typeface="+mn-ea"/>
                          <a:cs typeface="+mn-cs"/>
                        </a:rPr>
                        <a:t>regression model for online sales forecasting</a:t>
                      </a:r>
                      <a:r>
                        <a:rPr lang="en-IN" sz="1800" kern="1200" dirty="0">
                          <a:solidFill>
                            <a:schemeClr val="dk1"/>
                          </a:solidFill>
                          <a:effectLst/>
                          <a:latin typeface="+mn-lt"/>
                          <a:ea typeface="+mn-ea"/>
                          <a:cs typeface="+mn-cs"/>
                        </a:rPr>
                        <a:t> obtained via a novel </a:t>
                      </a:r>
                      <a:r>
                        <a:rPr lang="en-IN" sz="1800" kern="1200" dirty="0">
                          <a:solidFill>
                            <a:schemeClr val="accent3">
                              <a:lumMod val="75000"/>
                            </a:schemeClr>
                          </a:solidFill>
                          <a:effectLst/>
                          <a:latin typeface="+mn-lt"/>
                          <a:ea typeface="+mn-ea"/>
                          <a:cs typeface="+mn-cs"/>
                        </a:rPr>
                        <a:t>feature selection methodology </a:t>
                      </a:r>
                      <a:r>
                        <a:rPr lang="en-IN" sz="1800" kern="1200" dirty="0">
                          <a:solidFill>
                            <a:schemeClr val="dk1"/>
                          </a:solidFill>
                          <a:effectLst/>
                          <a:latin typeface="+mn-lt"/>
                          <a:ea typeface="+mn-ea"/>
                          <a:cs typeface="+mn-cs"/>
                        </a:rPr>
                        <a:t>by the application of the multi-objective evolutionary algorithm ENORA (Evolutionary non-dominated Radial slots-based Algorithm). </a:t>
                      </a:r>
                    </a:p>
                    <a:p>
                      <a:pPr marL="285750" indent="-285750" algn="just">
                        <a:buFont typeface="Arial" panose="020B0604020202020204" pitchFamily="34" charset="0"/>
                        <a:buChar char="•"/>
                      </a:pPr>
                      <a:r>
                        <a:rPr lang="en-IN" sz="1800" kern="1200" dirty="0">
                          <a:solidFill>
                            <a:schemeClr val="dk1"/>
                          </a:solidFill>
                          <a:effectLst/>
                          <a:latin typeface="+mn-lt"/>
                          <a:ea typeface="+mn-ea"/>
                          <a:cs typeface="+mn-cs"/>
                        </a:rPr>
                        <a:t>Then they have also used </a:t>
                      </a:r>
                      <a:r>
                        <a:rPr lang="en-IN" sz="1800" kern="1200" dirty="0">
                          <a:solidFill>
                            <a:schemeClr val="accent3">
                              <a:lumMod val="75000"/>
                            </a:schemeClr>
                          </a:solidFill>
                          <a:effectLst/>
                          <a:latin typeface="+mn-lt"/>
                          <a:ea typeface="+mn-ea"/>
                          <a:cs typeface="+mn-cs"/>
                        </a:rPr>
                        <a:t>Random Forest algorithm</a:t>
                      </a:r>
                      <a:r>
                        <a:rPr lang="en-IN" sz="1800" kern="1200" dirty="0">
                          <a:solidFill>
                            <a:schemeClr val="dk1"/>
                          </a:solidFill>
                          <a:effectLst/>
                          <a:latin typeface="+mn-lt"/>
                          <a:ea typeface="+mn-ea"/>
                          <a:cs typeface="+mn-cs"/>
                        </a:rPr>
                        <a:t>. They have integrated feature selection for regression, model evaluation, and decision making, in order to choose the most satisfactory model.</a:t>
                      </a:r>
                      <a:endParaRPr lang="en-IN" dirty="0"/>
                    </a:p>
                  </a:txBody>
                  <a:tcPr/>
                </a:tc>
                <a:extLst>
                  <a:ext uri="{0D108BD9-81ED-4DB2-BD59-A6C34878D82A}">
                    <a16:rowId xmlns:a16="http://schemas.microsoft.com/office/drawing/2014/main" val="2834284310"/>
                  </a:ext>
                </a:extLst>
              </a:tr>
              <a:tr h="2176493">
                <a:tc>
                  <a:txBody>
                    <a:bodyPr/>
                    <a:lstStyle/>
                    <a:p>
                      <a:r>
                        <a:rPr lang="en-IN" sz="1800" b="1" kern="1200" dirty="0">
                          <a:solidFill>
                            <a:schemeClr val="dk1"/>
                          </a:solidFill>
                          <a:effectLst/>
                          <a:latin typeface="+mn-lt"/>
                          <a:ea typeface="+mn-ea"/>
                          <a:cs typeface="+mn-cs"/>
                        </a:rPr>
                        <a:t>Towards Context Aware Food Sales Prediction</a:t>
                      </a:r>
                    </a:p>
                    <a:p>
                      <a:r>
                        <a:rPr lang="en-IN" sz="1800" b="0" i="0" u="none" strike="noStrike" kern="1200" baseline="0" dirty="0">
                          <a:solidFill>
                            <a:schemeClr val="dk1"/>
                          </a:solidFill>
                          <a:latin typeface="+mn-lt"/>
                          <a:ea typeface="+mn-ea"/>
                          <a:cs typeface="+mn-cs"/>
                        </a:rPr>
                        <a:t>ICDMW</a:t>
                      </a:r>
                      <a:endParaRPr lang="en-IN"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2009 IEEE International Conference on Data Mining Workshops</a:t>
                      </a:r>
                    </a:p>
                    <a:p>
                      <a:endParaRPr lang="en-IN" dirty="0"/>
                    </a:p>
                  </a:txBody>
                  <a:tcPr/>
                </a:tc>
                <a:tc>
                  <a:txBody>
                    <a:bodyPr/>
                    <a:lstStyle/>
                    <a:p>
                      <a:r>
                        <a:rPr lang="en-IN" dirty="0"/>
                        <a:t>2009</a:t>
                      </a:r>
                    </a:p>
                  </a:txBody>
                  <a:tcPr/>
                </a:tc>
                <a:tc>
                  <a:txBody>
                    <a:bodyPr/>
                    <a:lstStyle/>
                    <a:p>
                      <a:pPr marL="285750" indent="-285750" algn="just">
                        <a:buFont typeface="Arial" panose="020B0604020202020204" pitchFamily="34" charset="0"/>
                        <a:buChar char="•"/>
                      </a:pPr>
                      <a:r>
                        <a:rPr lang="en-IN" sz="1800" kern="1200" dirty="0">
                          <a:solidFill>
                            <a:schemeClr val="dk1"/>
                          </a:solidFill>
                          <a:effectLst/>
                          <a:latin typeface="+mn-lt"/>
                          <a:ea typeface="+mn-ea"/>
                          <a:cs typeface="+mn-cs"/>
                        </a:rPr>
                        <a:t>In this context aware sales prediction approach, they have selected the </a:t>
                      </a:r>
                      <a:r>
                        <a:rPr lang="en-IN" sz="1800" kern="1200" dirty="0">
                          <a:solidFill>
                            <a:schemeClr val="accent3">
                              <a:lumMod val="75000"/>
                            </a:schemeClr>
                          </a:solidFill>
                          <a:effectLst/>
                          <a:latin typeface="+mn-lt"/>
                          <a:ea typeface="+mn-ea"/>
                          <a:cs typeface="+mn-cs"/>
                        </a:rPr>
                        <a:t>base predictor depending on the structural properties of the historical sales. </a:t>
                      </a:r>
                    </a:p>
                    <a:p>
                      <a:pPr marL="285750" indent="-285750" algn="just">
                        <a:buFont typeface="Arial" panose="020B0604020202020204" pitchFamily="34" charset="0"/>
                        <a:buChar char="•"/>
                      </a:pPr>
                      <a:r>
                        <a:rPr lang="en-IN" sz="1800" kern="1200" dirty="0">
                          <a:solidFill>
                            <a:schemeClr val="dk1"/>
                          </a:solidFill>
                          <a:effectLst/>
                          <a:latin typeface="+mn-lt"/>
                          <a:ea typeface="+mn-ea"/>
                          <a:cs typeface="+mn-cs"/>
                        </a:rPr>
                        <a:t>They have also shown how the dependencies between product categorization accuracies and sales prediction accuracies.</a:t>
                      </a:r>
                      <a:endParaRPr lang="en-IN" dirty="0"/>
                    </a:p>
                  </a:txBody>
                  <a:tcPr/>
                </a:tc>
                <a:extLst>
                  <a:ext uri="{0D108BD9-81ED-4DB2-BD59-A6C34878D82A}">
                    <a16:rowId xmlns:a16="http://schemas.microsoft.com/office/drawing/2014/main" val="3711998885"/>
                  </a:ext>
                </a:extLst>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0621" y="0"/>
            <a:ext cx="1751379" cy="815788"/>
          </a:xfrm>
          <a:prstGeom prst="rect">
            <a:avLst/>
          </a:prstGeom>
        </p:spPr>
      </p:pic>
    </p:spTree>
    <p:extLst>
      <p:ext uri="{BB962C8B-B14F-4D97-AF65-F5344CB8AC3E}">
        <p14:creationId xmlns:p14="http://schemas.microsoft.com/office/powerpoint/2010/main" val="2278516540"/>
      </p:ext>
    </p:extLst>
  </p:cSld>
  <p:clrMapOvr>
    <a:masterClrMapping/>
  </p:clrMapOvr>
  <p:transition spd="slow">
    <p:cover/>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1125</TotalTime>
  <Words>1835</Words>
  <Application>Microsoft Office PowerPoint</Application>
  <PresentationFormat>Widescreen</PresentationFormat>
  <Paragraphs>260</Paragraphs>
  <Slides>37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Agency FB</vt:lpstr>
      <vt:lpstr>Arial</vt:lpstr>
      <vt:lpstr>Calibri</vt:lpstr>
      <vt:lpstr>Tw Cen MT</vt:lpstr>
      <vt:lpstr>Droplet</vt:lpstr>
      <vt:lpstr>PowerPoint Presentation</vt:lpstr>
      <vt:lpstr>PowerPoint Presentation</vt:lpstr>
      <vt:lpstr>Table of contents</vt:lpstr>
      <vt:lpstr>introduction</vt:lpstr>
      <vt:lpstr>abstract</vt:lpstr>
      <vt:lpstr>Previous work &amp; Relation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Existing model in Market</vt:lpstr>
      <vt:lpstr>DATASET</vt:lpstr>
      <vt:lpstr>architecture model</vt:lpstr>
      <vt:lpstr>PowerPoint Presentation</vt:lpstr>
      <vt:lpstr>Attributes Analysis</vt:lpstr>
      <vt:lpstr>Tools and Libraries</vt:lpstr>
      <vt:lpstr>Our goal as a Data Scientist is to identify the most important variables and to define the best regression model for predicting out target variable. Hence, this analysis will be divided into four stages:-</vt:lpstr>
      <vt:lpstr>PowerPoint Presentation</vt:lpstr>
      <vt:lpstr>Step 1: Exploratory data analysis (EDA)</vt:lpstr>
      <vt:lpstr>Step 2: DATA Pre-processing </vt:lpstr>
      <vt:lpstr>PowerPoint Presentation</vt:lpstr>
      <vt:lpstr>Step 3: Feature Engineering</vt:lpstr>
      <vt:lpstr>Step 3: Feature Engineering</vt:lpstr>
      <vt:lpstr>STEP4: Model Building</vt:lpstr>
      <vt:lpstr>PowerPoint Presentation</vt:lpstr>
      <vt:lpstr>Result and Discussion</vt:lpstr>
      <vt:lpstr>Result and Discussion</vt:lpstr>
      <vt:lpstr>PowerPoint Presentation</vt:lpstr>
      <vt:lpstr>PowerPoint Presentation</vt:lpstr>
      <vt:lpstr>PowerPoint Presentation</vt:lpstr>
      <vt:lpstr>PowerPoint Presentation</vt:lpstr>
      <vt:lpstr>references</vt:lpstr>
      <vt:lpstr>references</vt:lpstr>
      <vt:lpstr>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Microsoft account</dc:creator>
  <cp:lastModifiedBy>HARSH</cp:lastModifiedBy>
  <cp:revision>202</cp:revision>
  <dcterms:created xsi:type="dcterms:W3CDTF">2018-08-02T11:12:45Z</dcterms:created>
  <dcterms:modified xsi:type="dcterms:W3CDTF">2019-04-09T21:59:22Z</dcterms:modified>
</cp:coreProperties>
</file>