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1"/>
  </p:sldMasterIdLst>
  <p:notesMasterIdLst>
    <p:notesMasterId r:id="rId32"/>
  </p:notesMasterIdLst>
  <p:sldIdLst>
    <p:sldId id="257" r:id="rId2"/>
    <p:sldId id="310" r:id="rId3"/>
    <p:sldId id="258" r:id="rId4"/>
    <p:sldId id="288" r:id="rId5"/>
    <p:sldId id="261" r:id="rId6"/>
    <p:sldId id="295" r:id="rId7"/>
    <p:sldId id="311" r:id="rId8"/>
    <p:sldId id="290" r:id="rId9"/>
    <p:sldId id="268" r:id="rId10"/>
    <p:sldId id="298" r:id="rId11"/>
    <p:sldId id="271" r:id="rId12"/>
    <p:sldId id="291" r:id="rId13"/>
    <p:sldId id="292" r:id="rId14"/>
    <p:sldId id="297" r:id="rId15"/>
    <p:sldId id="299" r:id="rId16"/>
    <p:sldId id="287" r:id="rId17"/>
    <p:sldId id="306" r:id="rId18"/>
    <p:sldId id="307" r:id="rId19"/>
    <p:sldId id="308" r:id="rId20"/>
    <p:sldId id="309" r:id="rId21"/>
    <p:sldId id="304" r:id="rId22"/>
    <p:sldId id="305" r:id="rId23"/>
    <p:sldId id="273" r:id="rId24"/>
    <p:sldId id="301" r:id="rId25"/>
    <p:sldId id="300" r:id="rId26"/>
    <p:sldId id="302" r:id="rId27"/>
    <p:sldId id="303" r:id="rId28"/>
    <p:sldId id="265" r:id="rId29"/>
    <p:sldId id="266" r:id="rId30"/>
    <p:sldId id="29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E5D20-B8DF-4CD0-89B1-0ADAB943EB15}" type="datetimeFigureOut">
              <a:rPr lang="en-US" smtClean="0"/>
              <a:t>4/10/2019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D94D37-1059-403A-8754-31A751240F90}" type="slidenum">
              <a:rPr lang="en-US" smtClean="0"/>
              <a:t>‹#›</a:t>
            </a:fld>
            <a:endParaRPr lang="en-US"/>
          </a:p>
        </p:txBody>
      </p:sp>
    </p:spTree>
    <p:extLst>
      <p:ext uri="{BB962C8B-B14F-4D97-AF65-F5344CB8AC3E}">
        <p14:creationId xmlns:p14="http://schemas.microsoft.com/office/powerpoint/2010/main" val="4105362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61D291-DE50-423F-BFE9-871A4A9E5541}" type="slidenum">
              <a:rPr lang="en-US" smtClean="0"/>
              <a:t>1</a:t>
            </a:fld>
            <a:endParaRPr lang="en-US"/>
          </a:p>
        </p:txBody>
      </p:sp>
    </p:spTree>
    <p:extLst>
      <p:ext uri="{BB962C8B-B14F-4D97-AF65-F5344CB8AC3E}">
        <p14:creationId xmlns:p14="http://schemas.microsoft.com/office/powerpoint/2010/main" val="169117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61D291-DE50-423F-BFE9-871A4A9E5541}" type="slidenum">
              <a:rPr lang="en-US" smtClean="0"/>
              <a:t>3</a:t>
            </a:fld>
            <a:endParaRPr lang="en-US"/>
          </a:p>
        </p:txBody>
      </p:sp>
    </p:spTree>
    <p:extLst>
      <p:ext uri="{BB962C8B-B14F-4D97-AF65-F5344CB8AC3E}">
        <p14:creationId xmlns:p14="http://schemas.microsoft.com/office/powerpoint/2010/main" val="150021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328AFB-A93A-4D6D-9C9C-2512CEB65FEB}"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726430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328AFB-A93A-4D6D-9C9C-2512CEB65FEB}"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1905402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328AFB-A93A-4D6D-9C9C-2512CEB65FEB}"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866482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328AFB-A93A-4D6D-9C9C-2512CEB65FEB}"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17D45D-A41A-4A73-BC5A-660434D088B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54088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328AFB-A93A-4D6D-9C9C-2512CEB65FEB}"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594963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B328AFB-A93A-4D6D-9C9C-2512CEB65FEB}" type="datetimeFigureOut">
              <a:rPr lang="en-US" smtClean="0"/>
              <a:t>4/10/2019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31118735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B328AFB-A93A-4D6D-9C9C-2512CEB65FEB}" type="datetimeFigureOut">
              <a:rPr lang="en-US" smtClean="0"/>
              <a:t>4/10/2019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2493153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28AFB-A93A-4D6D-9C9C-2512CEB65FEB}"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3828770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28AFB-A93A-4D6D-9C9C-2512CEB65FEB}"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920203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28AFB-A93A-4D6D-9C9C-2512CEB65FEB}"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2648649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28AFB-A93A-4D6D-9C9C-2512CEB65FEB}"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2903256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328AFB-A93A-4D6D-9C9C-2512CEB65FEB}"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2862832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328AFB-A93A-4D6D-9C9C-2512CEB65FEB}"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2796968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328AFB-A93A-4D6D-9C9C-2512CEB65FEB}" type="datetimeFigureOut">
              <a:rPr lang="en-US" smtClean="0"/>
              <a:t>4/10/2019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2201623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328AFB-A93A-4D6D-9C9C-2512CEB65FEB}" type="datetimeFigureOut">
              <a:rPr lang="en-US" smtClean="0"/>
              <a:t>4/10/2019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3975183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B328AFB-A93A-4D6D-9C9C-2512CEB65FEB}" type="datetimeFigureOut">
              <a:rPr lang="en-US" smtClean="0"/>
              <a:t>4/10/2019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1211949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328AFB-A93A-4D6D-9C9C-2512CEB65FEB}"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1039574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328AFB-A93A-4D6D-9C9C-2512CEB65FEB}"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17D45D-A41A-4A73-BC5A-660434D088B2}" type="slidenum">
              <a:rPr lang="en-US" smtClean="0"/>
              <a:t>‹#›</a:t>
            </a:fld>
            <a:endParaRPr lang="en-US"/>
          </a:p>
        </p:txBody>
      </p:sp>
    </p:spTree>
    <p:extLst>
      <p:ext uri="{BB962C8B-B14F-4D97-AF65-F5344CB8AC3E}">
        <p14:creationId xmlns:p14="http://schemas.microsoft.com/office/powerpoint/2010/main" val="179741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B328AFB-A93A-4D6D-9C9C-2512CEB65FEB}" type="datetimeFigureOut">
              <a:rPr lang="en-US" smtClean="0"/>
              <a:t>4/10/2019</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B17D45D-A41A-4A73-BC5A-660434D088B2}" type="slidenum">
              <a:rPr lang="en-US" smtClean="0"/>
              <a:t>‹#›</a:t>
            </a:fld>
            <a:endParaRPr lang="en-US"/>
          </a:p>
        </p:txBody>
      </p:sp>
    </p:spTree>
    <p:extLst>
      <p:ext uri="{BB962C8B-B14F-4D97-AF65-F5344CB8AC3E}">
        <p14:creationId xmlns:p14="http://schemas.microsoft.com/office/powerpoint/2010/main" val="1020243210"/>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 id="2147483972"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 Target="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 Target="slide2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3236" y="5097856"/>
            <a:ext cx="11637819" cy="1539693"/>
          </a:xfrm>
        </p:spPr>
        <p:txBody>
          <a:bodyPr>
            <a:normAutofit fontScale="92500"/>
          </a:bodyPr>
          <a:lstStyle/>
          <a:p>
            <a:r>
              <a:rPr lang="en-IN" sz="2400" dirty="0">
                <a:solidFill>
                  <a:schemeClr val="accent3">
                    <a:lumMod val="75000"/>
                  </a:schemeClr>
                </a:solidFill>
              </a:rPr>
              <a:t>Guided by: </a:t>
            </a:r>
            <a:r>
              <a:rPr lang="en-IN" sz="3400" dirty="0" err="1">
                <a:solidFill>
                  <a:schemeClr val="tx1"/>
                </a:solidFill>
                <a:latin typeface="Agency FB" panose="020B0503020202020204" pitchFamily="34" charset="0"/>
              </a:rPr>
              <a:t>Dr.</a:t>
            </a:r>
            <a:r>
              <a:rPr lang="en-IN" sz="3400" dirty="0">
                <a:solidFill>
                  <a:schemeClr val="tx1"/>
                </a:solidFill>
                <a:latin typeface="Agency FB" panose="020B0503020202020204" pitchFamily="34" charset="0"/>
              </a:rPr>
              <a:t> </a:t>
            </a:r>
            <a:r>
              <a:rPr lang="en-IN" sz="3400" dirty="0" err="1">
                <a:solidFill>
                  <a:schemeClr val="tx1"/>
                </a:solidFill>
                <a:latin typeface="Agency FB" panose="020B0503020202020204" pitchFamily="34" charset="0"/>
              </a:rPr>
              <a:t>Shajulin</a:t>
            </a:r>
            <a:r>
              <a:rPr lang="en-IN" sz="3400" dirty="0">
                <a:solidFill>
                  <a:schemeClr val="tx1"/>
                </a:solidFill>
                <a:latin typeface="Agency FB" panose="020B0503020202020204" pitchFamily="34" charset="0"/>
              </a:rPr>
              <a:t> benedict</a:t>
            </a:r>
            <a:r>
              <a:rPr lang="en-IN" sz="2900" dirty="0"/>
              <a:t>	</a:t>
            </a:r>
            <a:r>
              <a:rPr lang="en-IN" dirty="0"/>
              <a:t>			</a:t>
            </a:r>
            <a:r>
              <a:rPr lang="en-IN" dirty="0">
                <a:solidFill>
                  <a:schemeClr val="accent3">
                    <a:lumMod val="75000"/>
                  </a:schemeClr>
                </a:solidFill>
              </a:rPr>
              <a:t>Presented BY: </a:t>
            </a:r>
            <a:r>
              <a:rPr lang="en-IN" sz="3400" dirty="0">
                <a:solidFill>
                  <a:schemeClr val="tx1"/>
                </a:solidFill>
                <a:latin typeface="Agency FB" panose="020B0503020202020204" pitchFamily="34" charset="0"/>
              </a:rPr>
              <a:t>HARSH SINGH</a:t>
            </a:r>
            <a:endParaRPr lang="en-IN" sz="2300" dirty="0">
              <a:solidFill>
                <a:schemeClr val="tx1"/>
              </a:solidFill>
              <a:latin typeface="Agency FB" panose="020B0503020202020204" pitchFamily="34" charset="0"/>
            </a:endParaRPr>
          </a:p>
          <a:p>
            <a:r>
              <a:rPr lang="en-US" dirty="0"/>
              <a:t>						                    </a:t>
            </a:r>
            <a:r>
              <a:rPr lang="en-US" b="1" dirty="0">
                <a:solidFill>
                  <a:schemeClr val="bg2">
                    <a:lumMod val="50000"/>
                  </a:schemeClr>
                </a:solidFill>
              </a:rPr>
              <a:t>2015BCS0012</a:t>
            </a:r>
            <a:endParaRPr lang="en-IN" b="1" dirty="0">
              <a:solidFill>
                <a:schemeClr val="bg2">
                  <a:lumMod val="50000"/>
                </a:schemeClr>
              </a:solidFill>
            </a:endParaRPr>
          </a:p>
        </p:txBody>
      </p:sp>
      <p:sp>
        <p:nvSpPr>
          <p:cNvPr id="8" name="Slide Number Placeholder 7"/>
          <p:cNvSpPr>
            <a:spLocks noGrp="1"/>
          </p:cNvSpPr>
          <p:nvPr>
            <p:ph type="sldNum" sz="quarter" idx="12"/>
          </p:nvPr>
        </p:nvSpPr>
        <p:spPr/>
        <p:txBody>
          <a:bodyPr/>
          <a:lstStyle/>
          <a:p>
            <a:fld id="{F193F5E7-1286-4B25-AAA4-07DE12CCF392}" type="slidenum">
              <a:rPr lang="en-US" sz="1600" smtClean="0"/>
              <a:t>1</a:t>
            </a:fld>
            <a:endParaRPr lang="en-US" sz="160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40621" y="0"/>
            <a:ext cx="1751379" cy="815788"/>
          </a:xfrm>
          <a:prstGeom prst="rect">
            <a:avLst/>
          </a:prstGeom>
        </p:spPr>
      </p:pic>
      <p:sp>
        <p:nvSpPr>
          <p:cNvPr id="9" name="Rectangle 8">
            <a:extLst>
              <a:ext uri="{FF2B5EF4-FFF2-40B4-BE49-F238E27FC236}">
                <a16:creationId xmlns:a16="http://schemas.microsoft.com/office/drawing/2014/main" id="{2962AE10-42FB-4E17-A449-C2684F16F2C1}"/>
              </a:ext>
            </a:extLst>
          </p:cNvPr>
          <p:cNvSpPr/>
          <p:nvPr/>
        </p:nvSpPr>
        <p:spPr>
          <a:xfrm>
            <a:off x="1207009" y="2068477"/>
            <a:ext cx="10430809" cy="2585323"/>
          </a:xfrm>
          <a:prstGeom prst="rect">
            <a:avLst/>
          </a:prstGeom>
          <a:noFill/>
        </p:spPr>
        <p:txBody>
          <a:bodyPr wrap="square" lIns="91440" tIns="45720" rIns="91440" bIns="45720">
            <a:spAutoFit/>
          </a:bodyPr>
          <a:lstStyle/>
          <a:p>
            <a:pPr algn="ctr"/>
            <a:r>
              <a:rPr lang="en-US" sz="5400" b="1" dirty="0">
                <a:ln w="12700" cmpd="sng">
                  <a:solidFill>
                    <a:schemeClr val="accent4"/>
                  </a:solidFill>
                  <a:prstDash val="solid"/>
                </a:ln>
              </a:rPr>
              <a:t>S</a:t>
            </a:r>
            <a:r>
              <a:rPr lang="en-US" sz="5400" b="1" dirty="0">
                <a:ln w="12700" cmpd="sng">
                  <a:solidFill>
                    <a:schemeClr val="accent4"/>
                  </a:solidFill>
                  <a:prstDash val="solid"/>
                </a:ln>
                <a:solidFill>
                  <a:srgbClr val="7030A0"/>
                </a:solidFill>
              </a:rPr>
              <a:t>MART </a:t>
            </a:r>
            <a:r>
              <a:rPr lang="en-US" sz="5400" b="1" dirty="0">
                <a:ln w="12700" cmpd="sng">
                  <a:solidFill>
                    <a:schemeClr val="accent4"/>
                  </a:solidFill>
                  <a:prstDash val="solid"/>
                </a:ln>
              </a:rPr>
              <a:t>H</a:t>
            </a:r>
            <a:r>
              <a:rPr lang="en-US" sz="5400" b="1" dirty="0">
                <a:ln w="12700" cmpd="sng">
                  <a:solidFill>
                    <a:schemeClr val="accent4"/>
                  </a:solidFill>
                  <a:prstDash val="solid"/>
                </a:ln>
                <a:solidFill>
                  <a:srgbClr val="7030A0"/>
                </a:solidFill>
              </a:rPr>
              <a:t>OSPITAL </a:t>
            </a:r>
            <a:r>
              <a:rPr lang="en-US" sz="5400" b="1" dirty="0">
                <a:ln w="12700" cmpd="sng">
                  <a:solidFill>
                    <a:schemeClr val="accent4"/>
                  </a:solidFill>
                  <a:prstDash val="solid"/>
                </a:ln>
              </a:rPr>
              <a:t>R</a:t>
            </a:r>
            <a:r>
              <a:rPr lang="en-US" sz="5400" b="1" dirty="0">
                <a:ln w="12700" cmpd="sng">
                  <a:solidFill>
                    <a:schemeClr val="accent4"/>
                  </a:solidFill>
                  <a:prstDash val="solid"/>
                </a:ln>
                <a:solidFill>
                  <a:srgbClr val="7030A0"/>
                </a:solidFill>
              </a:rPr>
              <a:t>OOM </a:t>
            </a:r>
            <a:r>
              <a:rPr lang="en-US" sz="5400" b="1" dirty="0">
                <a:ln w="12700" cmpd="sng">
                  <a:solidFill>
                    <a:schemeClr val="accent4"/>
                  </a:solidFill>
                  <a:prstDash val="solid"/>
                </a:ln>
              </a:rPr>
              <a:t>A</a:t>
            </a:r>
            <a:r>
              <a:rPr lang="en-US" sz="5400" b="1" dirty="0">
                <a:ln w="12700" cmpd="sng">
                  <a:solidFill>
                    <a:schemeClr val="accent4"/>
                  </a:solidFill>
                  <a:prstDash val="solid"/>
                </a:ln>
                <a:solidFill>
                  <a:srgbClr val="7030A0"/>
                </a:solidFill>
              </a:rPr>
              <a:t>LLOTMENT </a:t>
            </a:r>
            <a:r>
              <a:rPr lang="en-US" sz="5400" b="1" dirty="0">
                <a:ln w="12700" cmpd="sng">
                  <a:solidFill>
                    <a:schemeClr val="accent4"/>
                  </a:solidFill>
                  <a:prstDash val="solid"/>
                </a:ln>
              </a:rPr>
              <a:t>A</a:t>
            </a:r>
            <a:r>
              <a:rPr lang="en-US" sz="5400" b="1" dirty="0">
                <a:ln w="12700" cmpd="sng">
                  <a:solidFill>
                    <a:schemeClr val="accent4"/>
                  </a:solidFill>
                  <a:prstDash val="solid"/>
                </a:ln>
                <a:solidFill>
                  <a:srgbClr val="7030A0"/>
                </a:solidFill>
              </a:rPr>
              <a:t>PPLICATION USING IOT, CLOUD &amp; DATA ANALYSIS </a:t>
            </a:r>
            <a:endParaRPr lang="en-US" sz="5400" b="1" cap="none" spc="0" dirty="0">
              <a:ln w="12700" cmpd="sng">
                <a:solidFill>
                  <a:schemeClr val="accent4"/>
                </a:solidFill>
                <a:prstDash val="solid"/>
              </a:ln>
              <a:solidFill>
                <a:srgbClr val="7030A0"/>
              </a:solidFill>
              <a:effectLst/>
            </a:endParaRPr>
          </a:p>
        </p:txBody>
      </p:sp>
      <p:sp>
        <p:nvSpPr>
          <p:cNvPr id="2" name="Rectangle 1">
            <a:extLst>
              <a:ext uri="{FF2B5EF4-FFF2-40B4-BE49-F238E27FC236}">
                <a16:creationId xmlns:a16="http://schemas.microsoft.com/office/drawing/2014/main" id="{31613D05-B0A8-441C-B010-49D0B91C978F}"/>
              </a:ext>
            </a:extLst>
          </p:cNvPr>
          <p:cNvSpPr/>
          <p:nvPr/>
        </p:nvSpPr>
        <p:spPr>
          <a:xfrm>
            <a:off x="4940875" y="1167511"/>
            <a:ext cx="2310249" cy="923330"/>
          </a:xfrm>
          <a:prstGeom prst="rect">
            <a:avLst/>
          </a:prstGeom>
          <a:noFill/>
        </p:spPr>
        <p:txBody>
          <a:bodyPr wrap="none" lIns="91440" tIns="45720" rIns="91440" bIns="45720">
            <a:spAutoFit/>
          </a:bodyPr>
          <a:lstStyle/>
          <a:p>
            <a:pPr algn="ctr"/>
            <a:r>
              <a:rPr lang="en-US" sz="5400" b="1" dirty="0">
                <a:ln w="0"/>
                <a:effectLst>
                  <a:outerShdw blurRad="38100" dist="19050" dir="2700000" algn="tl" rotWithShape="0">
                    <a:schemeClr val="dk1">
                      <a:alpha val="40000"/>
                    </a:schemeClr>
                  </a:outerShdw>
                </a:effectLst>
              </a:rPr>
              <a:t>SHRAA</a:t>
            </a:r>
            <a:endParaRPr lang="en-US" sz="5400" b="1" cap="none" spc="0" dirty="0">
              <a:ln w="0"/>
              <a:solidFill>
                <a:schemeClr val="tx1"/>
              </a:solidFill>
              <a:effectLst>
                <a:outerShdw blurRad="38100" dist="19050" dir="2700000" algn="tl" rotWithShape="0">
                  <a:schemeClr val="dk1">
                    <a:alpha val="40000"/>
                  </a:schemeClr>
                </a:outerShdw>
              </a:effectLst>
            </a:endParaRPr>
          </a:p>
        </p:txBody>
      </p:sp>
      <p:pic>
        <p:nvPicPr>
          <p:cNvPr id="7" name="Picture 6">
            <a:extLst>
              <a:ext uri="{FF2B5EF4-FFF2-40B4-BE49-F238E27FC236}">
                <a16:creationId xmlns:a16="http://schemas.microsoft.com/office/drawing/2014/main" id="{CCA0678D-CE95-49C2-9980-210C92F93A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02156" y="220451"/>
            <a:ext cx="1587687" cy="893074"/>
          </a:xfrm>
          <a:prstGeom prst="rect">
            <a:avLst/>
          </a:prstGeom>
        </p:spPr>
      </p:pic>
    </p:spTree>
    <p:extLst>
      <p:ext uri="{BB962C8B-B14F-4D97-AF65-F5344CB8AC3E}">
        <p14:creationId xmlns:p14="http://schemas.microsoft.com/office/powerpoint/2010/main" val="286798232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267287493"/>
              </p:ext>
            </p:extLst>
          </p:nvPr>
        </p:nvGraphicFramePr>
        <p:xfrm>
          <a:off x="0" y="2"/>
          <a:ext cx="12192000" cy="6857998"/>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561244820"/>
                    </a:ext>
                  </a:extLst>
                </a:gridCol>
                <a:gridCol w="932070">
                  <a:extLst>
                    <a:ext uri="{9D8B030D-6E8A-4147-A177-3AD203B41FA5}">
                      <a16:colId xmlns:a16="http://schemas.microsoft.com/office/drawing/2014/main" val="3013604135"/>
                    </a:ext>
                  </a:extLst>
                </a:gridCol>
                <a:gridCol w="7195930">
                  <a:extLst>
                    <a:ext uri="{9D8B030D-6E8A-4147-A177-3AD203B41FA5}">
                      <a16:colId xmlns:a16="http://schemas.microsoft.com/office/drawing/2014/main" val="2915005588"/>
                    </a:ext>
                  </a:extLst>
                </a:gridCol>
              </a:tblGrid>
              <a:tr h="1187953">
                <a:tc>
                  <a:txBody>
                    <a:bodyPr/>
                    <a:lstStyle/>
                    <a:p>
                      <a:r>
                        <a:rPr lang="en-IN" dirty="0"/>
                        <a:t>Paper name</a:t>
                      </a:r>
                    </a:p>
                  </a:txBody>
                  <a:tcPr/>
                </a:tc>
                <a:tc>
                  <a:txBody>
                    <a:bodyPr/>
                    <a:lstStyle/>
                    <a:p>
                      <a:r>
                        <a:rPr lang="en-IN" dirty="0"/>
                        <a:t>Date </a:t>
                      </a:r>
                    </a:p>
                  </a:txBody>
                  <a:tcPr/>
                </a:tc>
                <a:tc>
                  <a:txBody>
                    <a:bodyPr/>
                    <a:lstStyle/>
                    <a:p>
                      <a:r>
                        <a:rPr lang="en-IN" dirty="0"/>
                        <a:t>Conclusion </a:t>
                      </a:r>
                    </a:p>
                  </a:txBody>
                  <a:tcPr/>
                </a:tc>
                <a:extLst>
                  <a:ext uri="{0D108BD9-81ED-4DB2-BD59-A6C34878D82A}">
                    <a16:rowId xmlns:a16="http://schemas.microsoft.com/office/drawing/2014/main" val="3626475223"/>
                  </a:ext>
                </a:extLst>
              </a:tr>
              <a:tr h="45709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Smart Air Quality Monitoring System with </a:t>
                      </a:r>
                      <a:r>
                        <a:rPr lang="en-IN" sz="1800" b="1" kern="1200" dirty="0" err="1">
                          <a:solidFill>
                            <a:schemeClr val="dk1"/>
                          </a:solidFill>
                          <a:effectLst/>
                          <a:latin typeface="+mn-lt"/>
                          <a:ea typeface="+mn-ea"/>
                          <a:cs typeface="+mn-cs"/>
                        </a:rPr>
                        <a:t>LoRaWAN</a:t>
                      </a:r>
                      <a:r>
                        <a:rPr lang="en-IN" sz="1800" b="1" kern="1200" dirty="0">
                          <a:solidFill>
                            <a:schemeClr val="dk1"/>
                          </a:solidFill>
                          <a:effectLst/>
                          <a:latin typeface="+mn-lt"/>
                          <a:ea typeface="+mn-ea"/>
                          <a:cs typeface="+mn-cs"/>
                        </a:rPr>
                        <a:t> </a:t>
                      </a:r>
                      <a:r>
                        <a:rPr lang="en-IN" b="1" dirty="0"/>
                        <a:t>(Long Range Wide Area Network)</a:t>
                      </a:r>
                      <a:endParaRPr lang="en-IN" sz="1800" b="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The 2018 IEEE International Conference on Internet of Things and Intelligence System (</a:t>
                      </a:r>
                      <a:r>
                        <a:rPr lang="en-IN" sz="1800" kern="1200" dirty="0" err="1">
                          <a:solidFill>
                            <a:schemeClr val="dk1"/>
                          </a:solidFill>
                          <a:effectLst/>
                          <a:latin typeface="+mn-lt"/>
                          <a:ea typeface="+mn-ea"/>
                          <a:cs typeface="+mn-cs"/>
                        </a:rPr>
                        <a:t>IoTaIS</a:t>
                      </a:r>
                      <a:r>
                        <a:rPr lang="en-IN" sz="1800" kern="1200" dirty="0">
                          <a:solidFill>
                            <a:schemeClr val="dk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 </a:t>
                      </a:r>
                      <a:r>
                        <a:rPr lang="en-IN" sz="1800" b="0" kern="1200" dirty="0">
                          <a:solidFill>
                            <a:schemeClr val="dk1"/>
                          </a:solidFill>
                          <a:effectLst/>
                          <a:latin typeface="+mn-lt"/>
                          <a:ea typeface="+mn-ea"/>
                          <a:cs typeface="+mn-cs"/>
                        </a:rPr>
                        <a:t>IEEE</a:t>
                      </a:r>
                      <a:endParaRPr lang="en-IN" b="0" dirty="0"/>
                    </a:p>
                  </a:txBody>
                  <a:tcPr/>
                </a:tc>
                <a:tc>
                  <a:txBody>
                    <a:bodyPr/>
                    <a:lstStyle/>
                    <a:p>
                      <a:r>
                        <a:rPr lang="en-IN" dirty="0"/>
                        <a:t>2018</a:t>
                      </a:r>
                    </a:p>
                  </a:txBody>
                  <a:tcPr/>
                </a:tc>
                <a:tc>
                  <a:txBody>
                    <a:bodyPr/>
                    <a:lstStyle/>
                    <a:p>
                      <a:pPr marL="285750" indent="-285750" algn="just">
                        <a:buFont typeface="Arial" panose="020B0604020202020204" pitchFamily="34" charset="0"/>
                        <a:buChar char="•"/>
                      </a:pPr>
                      <a:r>
                        <a:rPr lang="en-IN" sz="1800" kern="1200" dirty="0">
                          <a:solidFill>
                            <a:schemeClr val="dk1"/>
                          </a:solidFill>
                          <a:effectLst/>
                          <a:latin typeface="+mn-lt"/>
                          <a:ea typeface="+mn-ea"/>
                          <a:cs typeface="+mn-cs"/>
                        </a:rPr>
                        <a:t> This paper presents a </a:t>
                      </a:r>
                      <a:r>
                        <a:rPr lang="en-IN" sz="1800" b="1" kern="1200" dirty="0">
                          <a:solidFill>
                            <a:schemeClr val="accent3">
                              <a:lumMod val="50000"/>
                            </a:schemeClr>
                          </a:solidFill>
                          <a:effectLst/>
                          <a:latin typeface="+mn-lt"/>
                          <a:ea typeface="+mn-ea"/>
                          <a:cs typeface="+mn-cs"/>
                        </a:rPr>
                        <a:t>scalable smart air quality monitoring system</a:t>
                      </a:r>
                      <a:r>
                        <a:rPr lang="en-IN" sz="1800" kern="1200" dirty="0">
                          <a:solidFill>
                            <a:schemeClr val="dk1"/>
                          </a:solidFill>
                          <a:effectLst/>
                          <a:latin typeface="+mn-lt"/>
                          <a:ea typeface="+mn-ea"/>
                          <a:cs typeface="+mn-cs"/>
                        </a:rPr>
                        <a:t> with </a:t>
                      </a:r>
                      <a:r>
                        <a:rPr lang="en-IN" sz="1800" b="1" kern="1200" dirty="0">
                          <a:solidFill>
                            <a:schemeClr val="accent3">
                              <a:lumMod val="50000"/>
                            </a:schemeClr>
                          </a:solidFill>
                          <a:effectLst/>
                          <a:latin typeface="+mn-lt"/>
                          <a:ea typeface="+mn-ea"/>
                          <a:cs typeface="+mn-cs"/>
                        </a:rPr>
                        <a:t>low-cost sensors </a:t>
                      </a:r>
                      <a:r>
                        <a:rPr lang="en-IN" sz="1800" kern="1200" dirty="0">
                          <a:solidFill>
                            <a:schemeClr val="dk1"/>
                          </a:solidFill>
                          <a:effectLst/>
                          <a:latin typeface="+mn-lt"/>
                          <a:ea typeface="+mn-ea"/>
                          <a:cs typeface="+mn-cs"/>
                        </a:rPr>
                        <a:t>and </a:t>
                      </a:r>
                      <a:r>
                        <a:rPr lang="en-IN" sz="1800" b="1" kern="1200" dirty="0">
                          <a:solidFill>
                            <a:schemeClr val="accent3">
                              <a:lumMod val="50000"/>
                            </a:schemeClr>
                          </a:solidFill>
                          <a:effectLst/>
                          <a:latin typeface="+mn-lt"/>
                          <a:ea typeface="+mn-ea"/>
                          <a:cs typeface="+mn-cs"/>
                        </a:rPr>
                        <a:t>long-range communication protocol.</a:t>
                      </a:r>
                    </a:p>
                    <a:p>
                      <a:pPr marL="285750" indent="-285750" algn="just">
                        <a:buFont typeface="Arial" panose="020B0604020202020204" pitchFamily="34" charset="0"/>
                        <a:buChar char="•"/>
                      </a:pPr>
                      <a:endParaRPr lang="en-IN" sz="1800" b="1" kern="1200" dirty="0">
                        <a:solidFill>
                          <a:schemeClr val="accent3">
                            <a:lumMod val="50000"/>
                          </a:schemeClr>
                        </a:solidFill>
                        <a:effectLst/>
                        <a:latin typeface="+mn-lt"/>
                        <a:ea typeface="+mn-ea"/>
                        <a:cs typeface="+mn-cs"/>
                      </a:endParaRPr>
                    </a:p>
                    <a:p>
                      <a:pPr marL="285750" indent="-285750" algn="just">
                        <a:buFont typeface="Arial" panose="020B0604020202020204" pitchFamily="34" charset="0"/>
                        <a:buChar char="•"/>
                      </a:pPr>
                      <a:r>
                        <a:rPr lang="en-IN" sz="1800" kern="1200" dirty="0">
                          <a:solidFill>
                            <a:schemeClr val="dk1"/>
                          </a:solidFill>
                          <a:effectLst/>
                          <a:latin typeface="+mn-lt"/>
                          <a:ea typeface="+mn-ea"/>
                          <a:cs typeface="+mn-cs"/>
                        </a:rPr>
                        <a:t>The sensors collect four parameters, </a:t>
                      </a:r>
                      <a:r>
                        <a:rPr lang="en-IN" sz="1800" b="1" kern="1200" dirty="0">
                          <a:solidFill>
                            <a:schemeClr val="accent3">
                              <a:lumMod val="50000"/>
                            </a:schemeClr>
                          </a:solidFill>
                          <a:effectLst/>
                          <a:latin typeface="+mn-lt"/>
                          <a:ea typeface="+mn-ea"/>
                          <a:cs typeface="+mn-cs"/>
                        </a:rPr>
                        <a:t>temperature, humidity, dust and carbon dioxide in the air</a:t>
                      </a:r>
                      <a:r>
                        <a:rPr lang="en-IN" sz="1800" kern="1200" dirty="0">
                          <a:solidFill>
                            <a:schemeClr val="dk1"/>
                          </a:solidFill>
                          <a:effectLst/>
                          <a:latin typeface="+mn-lt"/>
                          <a:ea typeface="+mn-ea"/>
                          <a:cs typeface="+mn-cs"/>
                        </a:rPr>
                        <a:t>. </a:t>
                      </a:r>
                    </a:p>
                    <a:p>
                      <a:pPr marL="285750" indent="-285750" algn="just">
                        <a:buFont typeface="Arial" panose="020B0604020202020204" pitchFamily="34" charset="0"/>
                        <a:buChar char="•"/>
                      </a:pPr>
                      <a:endParaRPr lang="en-IN" sz="1800" b="1" kern="1200" dirty="0">
                        <a:solidFill>
                          <a:schemeClr val="dk1"/>
                        </a:solidFill>
                        <a:effectLst/>
                        <a:latin typeface="+mn-lt"/>
                        <a:ea typeface="+mn-ea"/>
                        <a:cs typeface="+mn-cs"/>
                      </a:endParaRPr>
                    </a:p>
                    <a:p>
                      <a:pPr marL="285750" indent="-285750" algn="just">
                        <a:buFont typeface="Arial" panose="020B0604020202020204" pitchFamily="34" charset="0"/>
                        <a:buChar char="•"/>
                      </a:pPr>
                      <a:r>
                        <a:rPr lang="en-IN" sz="1800" kern="1200" dirty="0">
                          <a:solidFill>
                            <a:schemeClr val="dk1"/>
                          </a:solidFill>
                          <a:effectLst/>
                          <a:latin typeface="+mn-lt"/>
                          <a:ea typeface="+mn-ea"/>
                          <a:cs typeface="+mn-cs"/>
                        </a:rPr>
                        <a:t>The proposed end-to-end system has been implemented and deployed in Yangon, the business capital of Myanmar, as a case study since Jun 2018.</a:t>
                      </a:r>
                    </a:p>
                    <a:p>
                      <a:pPr marL="285750" indent="-285750" algn="just">
                        <a:buFont typeface="Arial" panose="020B0604020202020204" pitchFamily="34" charset="0"/>
                        <a:buChar char="•"/>
                      </a:pPr>
                      <a:endParaRPr lang="en-IN" sz="1800" kern="1200" dirty="0">
                        <a:solidFill>
                          <a:schemeClr val="dk1"/>
                        </a:solidFill>
                        <a:effectLst/>
                        <a:latin typeface="+mn-lt"/>
                        <a:ea typeface="+mn-ea"/>
                        <a:cs typeface="+mn-cs"/>
                      </a:endParaRPr>
                    </a:p>
                    <a:p>
                      <a:pPr marL="285750" indent="-285750" algn="just">
                        <a:buFont typeface="Arial" panose="020B0604020202020204" pitchFamily="34" charset="0"/>
                        <a:buChar char="•"/>
                      </a:pPr>
                      <a:r>
                        <a:rPr lang="en-IN" sz="1800" kern="1200" dirty="0">
                          <a:solidFill>
                            <a:schemeClr val="dk1"/>
                          </a:solidFill>
                          <a:effectLst/>
                          <a:latin typeface="+mn-lt"/>
                          <a:ea typeface="+mn-ea"/>
                          <a:cs typeface="+mn-cs"/>
                        </a:rPr>
                        <a:t>The system allows the </a:t>
                      </a:r>
                      <a:r>
                        <a:rPr lang="en-IN" sz="1800" b="1" kern="1200" dirty="0">
                          <a:solidFill>
                            <a:schemeClr val="accent3">
                              <a:lumMod val="50000"/>
                            </a:schemeClr>
                          </a:solidFill>
                          <a:effectLst/>
                          <a:latin typeface="+mn-lt"/>
                          <a:ea typeface="+mn-ea"/>
                          <a:cs typeface="+mn-cs"/>
                        </a:rPr>
                        <a:t>users to log in to an online dashboard </a:t>
                      </a:r>
                      <a:r>
                        <a:rPr lang="en-IN" sz="1800" kern="1200" dirty="0">
                          <a:solidFill>
                            <a:schemeClr val="dk1"/>
                          </a:solidFill>
                          <a:effectLst/>
                          <a:latin typeface="+mn-lt"/>
                          <a:ea typeface="+mn-ea"/>
                          <a:cs typeface="+mn-cs"/>
                        </a:rPr>
                        <a:t>to monitor the real-time status</a:t>
                      </a:r>
                    </a:p>
                    <a:p>
                      <a:pPr marL="0" indent="0" algn="just">
                        <a:buFont typeface="Arial" panose="020B0604020202020204" pitchFamily="34" charset="0"/>
                        <a:buNone/>
                      </a:pPr>
                      <a:endParaRPr lang="en-IN" sz="1800" kern="1200" dirty="0">
                        <a:solidFill>
                          <a:schemeClr val="dk1"/>
                        </a:solidFill>
                        <a:effectLst/>
                        <a:latin typeface="+mn-lt"/>
                        <a:ea typeface="+mn-ea"/>
                        <a:cs typeface="+mn-cs"/>
                      </a:endParaRPr>
                    </a:p>
                    <a:p>
                      <a:pPr marL="285750" indent="-285750" algn="just">
                        <a:buFont typeface="Arial" panose="020B0604020202020204" pitchFamily="34" charset="0"/>
                        <a:buChar char="•"/>
                      </a:pPr>
                      <a:r>
                        <a:rPr lang="en-IN" sz="1800" kern="1200" dirty="0">
                          <a:solidFill>
                            <a:schemeClr val="dk1"/>
                          </a:solidFill>
                          <a:effectLst/>
                          <a:latin typeface="+mn-lt"/>
                          <a:ea typeface="+mn-ea"/>
                          <a:cs typeface="+mn-cs"/>
                        </a:rPr>
                        <a:t>In addition, based the collected air quality parameters for the past two months, </a:t>
                      </a:r>
                      <a:r>
                        <a:rPr lang="en-IN" sz="1800" b="1" kern="1200" dirty="0">
                          <a:solidFill>
                            <a:schemeClr val="accent3">
                              <a:lumMod val="50000"/>
                            </a:schemeClr>
                          </a:solidFill>
                          <a:effectLst/>
                          <a:latin typeface="+mn-lt"/>
                          <a:ea typeface="+mn-ea"/>
                          <a:cs typeface="+mn-cs"/>
                        </a:rPr>
                        <a:t>a machine learning model</a:t>
                      </a:r>
                      <a:r>
                        <a:rPr lang="en-IN" sz="1800" kern="1200" dirty="0">
                          <a:solidFill>
                            <a:schemeClr val="dk1"/>
                          </a:solidFill>
                          <a:effectLst/>
                          <a:latin typeface="+mn-lt"/>
                          <a:ea typeface="+mn-ea"/>
                          <a:cs typeface="+mn-cs"/>
                        </a:rPr>
                        <a:t> has been trained to make predictions of parameters such that proactive actions can be taken to alleviate the impacts from air pollution</a:t>
                      </a:r>
                      <a:endParaRPr lang="en-IN" b="1" dirty="0">
                        <a:solidFill>
                          <a:schemeClr val="accent3">
                            <a:lumMod val="50000"/>
                          </a:schemeClr>
                        </a:solidFill>
                      </a:endParaRPr>
                    </a:p>
                  </a:txBody>
                  <a:tcPr/>
                </a:tc>
                <a:extLst>
                  <a:ext uri="{0D108BD9-81ED-4DB2-BD59-A6C34878D82A}">
                    <a16:rowId xmlns:a16="http://schemas.microsoft.com/office/drawing/2014/main" val="2834284310"/>
                  </a:ext>
                </a:extLst>
              </a:tr>
              <a:tr h="1099111">
                <a:tc>
                  <a:txBody>
                    <a:bodyPr/>
                    <a:lstStyle/>
                    <a:p>
                      <a:endParaRPr lang="en-IN" dirty="0"/>
                    </a:p>
                  </a:txBody>
                  <a:tcPr/>
                </a:tc>
                <a:tc>
                  <a:txBody>
                    <a:bodyPr/>
                    <a:lstStyle/>
                    <a:p>
                      <a:endParaRPr lang="en-IN" dirty="0"/>
                    </a:p>
                  </a:txBody>
                  <a:tcPr/>
                </a:tc>
                <a:tc>
                  <a:txBody>
                    <a:bodyPr/>
                    <a:lstStyle/>
                    <a:p>
                      <a:pPr marL="0" indent="0" algn="just">
                        <a:buFont typeface="Arial" panose="020B0604020202020204" pitchFamily="34" charset="0"/>
                        <a:buNone/>
                      </a:pPr>
                      <a:endParaRPr lang="en-IN" dirty="0"/>
                    </a:p>
                  </a:txBody>
                  <a:tcPr/>
                </a:tc>
                <a:extLst>
                  <a:ext uri="{0D108BD9-81ED-4DB2-BD59-A6C34878D82A}">
                    <a16:rowId xmlns:a16="http://schemas.microsoft.com/office/drawing/2014/main" val="3711998885"/>
                  </a:ext>
                </a:extLst>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07757" y="0"/>
            <a:ext cx="1484243" cy="691357"/>
          </a:xfrm>
          <a:prstGeom prst="rect">
            <a:avLst/>
          </a:prstGeom>
        </p:spPr>
      </p:pic>
    </p:spTree>
    <p:extLst>
      <p:ext uri="{BB962C8B-B14F-4D97-AF65-F5344CB8AC3E}">
        <p14:creationId xmlns:p14="http://schemas.microsoft.com/office/powerpoint/2010/main" val="372905165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755084723"/>
              </p:ext>
            </p:extLst>
          </p:nvPr>
        </p:nvGraphicFramePr>
        <p:xfrm>
          <a:off x="0" y="0"/>
          <a:ext cx="12192000" cy="6920771"/>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561244820"/>
                    </a:ext>
                  </a:extLst>
                </a:gridCol>
                <a:gridCol w="1462157">
                  <a:extLst>
                    <a:ext uri="{9D8B030D-6E8A-4147-A177-3AD203B41FA5}">
                      <a16:colId xmlns:a16="http://schemas.microsoft.com/office/drawing/2014/main" val="3013604135"/>
                    </a:ext>
                  </a:extLst>
                </a:gridCol>
                <a:gridCol w="6665843">
                  <a:extLst>
                    <a:ext uri="{9D8B030D-6E8A-4147-A177-3AD203B41FA5}">
                      <a16:colId xmlns:a16="http://schemas.microsoft.com/office/drawing/2014/main" val="2915005588"/>
                    </a:ext>
                  </a:extLst>
                </a:gridCol>
              </a:tblGrid>
              <a:tr h="1274575">
                <a:tc>
                  <a:txBody>
                    <a:bodyPr/>
                    <a:lstStyle/>
                    <a:p>
                      <a:r>
                        <a:rPr lang="en-IN" dirty="0"/>
                        <a:t>Paper name</a:t>
                      </a:r>
                    </a:p>
                  </a:txBody>
                  <a:tcPr/>
                </a:tc>
                <a:tc>
                  <a:txBody>
                    <a:bodyPr/>
                    <a:lstStyle/>
                    <a:p>
                      <a:r>
                        <a:rPr lang="en-IN" dirty="0"/>
                        <a:t>Date </a:t>
                      </a:r>
                    </a:p>
                  </a:txBody>
                  <a:tcPr/>
                </a:tc>
                <a:tc>
                  <a:txBody>
                    <a:bodyPr/>
                    <a:lstStyle/>
                    <a:p>
                      <a:r>
                        <a:rPr lang="en-IN" dirty="0"/>
                        <a:t>Conclusion </a:t>
                      </a:r>
                    </a:p>
                  </a:txBody>
                  <a:tcPr/>
                </a:tc>
                <a:extLst>
                  <a:ext uri="{0D108BD9-81ED-4DB2-BD59-A6C34878D82A}">
                    <a16:rowId xmlns:a16="http://schemas.microsoft.com/office/drawing/2014/main" val="3626475223"/>
                  </a:ext>
                </a:extLst>
              </a:tr>
              <a:tr h="34697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Real-Time Air Pollution Monitoring Systems Using Wireless Sensor Networks Connected in a Cloud-Computing, Wrapped up Web Services</a:t>
                      </a:r>
                    </a:p>
                    <a:p>
                      <a:endParaRPr lang="en-IN" dirty="0"/>
                    </a:p>
                    <a:p>
                      <a:r>
                        <a:rPr lang="en-IN" dirty="0"/>
                        <a:t>FTC 2018: Proceedings of the Future Technologies Conference (FTC) 2018</a:t>
                      </a:r>
                    </a:p>
                    <a:p>
                      <a:r>
                        <a:rPr lang="en-IN" dirty="0"/>
                        <a:t> page 171-184</a:t>
                      </a:r>
                    </a:p>
                  </a:txBody>
                  <a:tcPr/>
                </a:tc>
                <a:tc>
                  <a:txBody>
                    <a:bodyPr/>
                    <a:lstStyle/>
                    <a:p>
                      <a:r>
                        <a:rPr lang="en-IN" dirty="0"/>
                        <a:t>2018</a:t>
                      </a:r>
                    </a:p>
                  </a:txBody>
                  <a:tcPr/>
                </a:tc>
                <a:tc>
                  <a:txBody>
                    <a:bodyPr/>
                    <a:lstStyle/>
                    <a:p>
                      <a:pPr marL="285750" indent="-285750" algn="just">
                        <a:buFont typeface="Arial" panose="020B0604020202020204" pitchFamily="34" charset="0"/>
                        <a:buChar char="•"/>
                      </a:pPr>
                      <a:r>
                        <a:rPr lang="en-IN" dirty="0"/>
                        <a:t>As part of preventive measures, this paper presents the </a:t>
                      </a:r>
                      <a:r>
                        <a:rPr lang="en-IN" b="1" dirty="0">
                          <a:solidFill>
                            <a:schemeClr val="accent3">
                              <a:lumMod val="50000"/>
                            </a:schemeClr>
                          </a:solidFill>
                        </a:rPr>
                        <a:t>design and implementation</a:t>
                      </a:r>
                      <a:r>
                        <a:rPr lang="en-IN" b="1" dirty="0"/>
                        <a:t> </a:t>
                      </a:r>
                      <a:r>
                        <a:rPr lang="en-IN" dirty="0"/>
                        <a:t>of a secure and </a:t>
                      </a:r>
                      <a:r>
                        <a:rPr lang="en-IN" b="1" dirty="0">
                          <a:solidFill>
                            <a:schemeClr val="accent3">
                              <a:lumMod val="50000"/>
                            </a:schemeClr>
                          </a:solidFill>
                        </a:rPr>
                        <a:t>low-cost real-time air pollution monitoring system</a:t>
                      </a:r>
                      <a:r>
                        <a:rPr lang="en-IN" dirty="0">
                          <a:solidFill>
                            <a:schemeClr val="accent3">
                              <a:lumMod val="50000"/>
                            </a:schemeClr>
                          </a:solidFill>
                        </a:rPr>
                        <a:t>.</a:t>
                      </a:r>
                    </a:p>
                    <a:p>
                      <a:pPr marL="285750" indent="-285750" algn="just">
                        <a:buFont typeface="Arial" panose="020B0604020202020204" pitchFamily="34" charset="0"/>
                        <a:buChar char="•"/>
                      </a:pPr>
                      <a:r>
                        <a:rPr lang="en-IN" dirty="0"/>
                        <a:t>a </a:t>
                      </a:r>
                      <a:r>
                        <a:rPr lang="en-IN" b="1" dirty="0">
                          <a:solidFill>
                            <a:schemeClr val="accent3">
                              <a:lumMod val="50000"/>
                            </a:schemeClr>
                          </a:solidFill>
                        </a:rPr>
                        <a:t>three-layer architecture system </a:t>
                      </a:r>
                      <a:r>
                        <a:rPr lang="en-IN" dirty="0"/>
                        <a:t>was implemented.</a:t>
                      </a:r>
                    </a:p>
                    <a:p>
                      <a:pPr marL="285750" indent="-285750" algn="just">
                        <a:buFont typeface="Arial" panose="020B0604020202020204" pitchFamily="34" charset="0"/>
                        <a:buChar char="•"/>
                      </a:pPr>
                      <a:r>
                        <a:rPr lang="en-IN" dirty="0"/>
                        <a:t>The first layer contains sensors connected to an Arduino platform towards the data processing node (Raspberry’s Pi), which through a wireless network sends messages</a:t>
                      </a:r>
                    </a:p>
                    <a:p>
                      <a:pPr marL="285750" indent="-285750" algn="just">
                        <a:buFont typeface="Arial" panose="020B0604020202020204" pitchFamily="34" charset="0"/>
                        <a:buChar char="•"/>
                      </a:pPr>
                      <a:r>
                        <a:rPr lang="en-IN" dirty="0"/>
                        <a:t>The application layer consists of a server published in the cloud infrastructure having an MQTT Broker service, which performs the gateway functions of the messages sent from the sensor layer.</a:t>
                      </a:r>
                    </a:p>
                    <a:p>
                      <a:pPr marL="285750" indent="-285750" algn="just">
                        <a:buFont typeface="Arial" panose="020B0604020202020204" pitchFamily="34" charset="0"/>
                        <a:buChar char="•"/>
                      </a:pPr>
                      <a:r>
                        <a:rPr lang="en-IN" dirty="0"/>
                        <a:t>The client layer can be accessed from a Web browser, a PC or smartphone.</a:t>
                      </a:r>
                    </a:p>
                  </a:txBody>
                  <a:tcPr/>
                </a:tc>
                <a:extLst>
                  <a:ext uri="{0D108BD9-81ED-4DB2-BD59-A6C34878D82A}">
                    <a16:rowId xmlns:a16="http://schemas.microsoft.com/office/drawing/2014/main" val="2834284310"/>
                  </a:ext>
                </a:extLst>
              </a:tr>
              <a:tr h="2176493">
                <a:tc>
                  <a:txBody>
                    <a:bodyPr/>
                    <a:lstStyle/>
                    <a:p>
                      <a:endParaRPr lang="en-IN" dirty="0"/>
                    </a:p>
                  </a:txBody>
                  <a:tcPr/>
                </a:tc>
                <a:tc>
                  <a:txBody>
                    <a:bodyPr/>
                    <a:lstStyle/>
                    <a:p>
                      <a:endParaRPr lang="en-IN" dirty="0"/>
                    </a:p>
                  </a:txBody>
                  <a:tcPr/>
                </a:tc>
                <a:tc>
                  <a:txBody>
                    <a:bodyPr/>
                    <a:lstStyle/>
                    <a:p>
                      <a:pPr marL="285750" indent="-285750" algn="just">
                        <a:buFont typeface="Arial" panose="020B0604020202020204" pitchFamily="34" charset="0"/>
                        <a:buChar char="•"/>
                      </a:pPr>
                      <a:endParaRPr lang="en-IN" dirty="0"/>
                    </a:p>
                  </a:txBody>
                  <a:tcPr/>
                </a:tc>
                <a:extLst>
                  <a:ext uri="{0D108BD9-81ED-4DB2-BD59-A6C34878D82A}">
                    <a16:rowId xmlns:a16="http://schemas.microsoft.com/office/drawing/2014/main" val="3711998885"/>
                  </a:ext>
                </a:extLst>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0621" y="0"/>
            <a:ext cx="1751379" cy="815788"/>
          </a:xfrm>
          <a:prstGeom prst="rect">
            <a:avLst/>
          </a:prstGeom>
        </p:spPr>
      </p:pic>
    </p:spTree>
    <p:extLst>
      <p:ext uri="{BB962C8B-B14F-4D97-AF65-F5344CB8AC3E}">
        <p14:creationId xmlns:p14="http://schemas.microsoft.com/office/powerpoint/2010/main" val="227851654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925330470"/>
              </p:ext>
            </p:extLst>
          </p:nvPr>
        </p:nvGraphicFramePr>
        <p:xfrm>
          <a:off x="0" y="2"/>
          <a:ext cx="12192000" cy="6857998"/>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561244820"/>
                    </a:ext>
                  </a:extLst>
                </a:gridCol>
                <a:gridCol w="2032000">
                  <a:extLst>
                    <a:ext uri="{9D8B030D-6E8A-4147-A177-3AD203B41FA5}">
                      <a16:colId xmlns:a16="http://schemas.microsoft.com/office/drawing/2014/main" val="3013604135"/>
                    </a:ext>
                  </a:extLst>
                </a:gridCol>
                <a:gridCol w="6096000">
                  <a:extLst>
                    <a:ext uri="{9D8B030D-6E8A-4147-A177-3AD203B41FA5}">
                      <a16:colId xmlns:a16="http://schemas.microsoft.com/office/drawing/2014/main" val="2915005588"/>
                    </a:ext>
                  </a:extLst>
                </a:gridCol>
              </a:tblGrid>
              <a:tr h="1198033">
                <a:tc>
                  <a:txBody>
                    <a:bodyPr/>
                    <a:lstStyle/>
                    <a:p>
                      <a:r>
                        <a:rPr lang="en-IN" dirty="0"/>
                        <a:t>Paper name</a:t>
                      </a:r>
                    </a:p>
                  </a:txBody>
                  <a:tcPr/>
                </a:tc>
                <a:tc>
                  <a:txBody>
                    <a:bodyPr/>
                    <a:lstStyle/>
                    <a:p>
                      <a:r>
                        <a:rPr lang="en-IN" dirty="0"/>
                        <a:t>Date </a:t>
                      </a:r>
                    </a:p>
                  </a:txBody>
                  <a:tcPr/>
                </a:tc>
                <a:tc>
                  <a:txBody>
                    <a:bodyPr/>
                    <a:lstStyle/>
                    <a:p>
                      <a:r>
                        <a:rPr lang="en-IN" dirty="0"/>
                        <a:t>Conclusion </a:t>
                      </a:r>
                    </a:p>
                  </a:txBody>
                  <a:tcPr/>
                </a:tc>
                <a:extLst>
                  <a:ext uri="{0D108BD9-81ED-4DB2-BD59-A6C34878D82A}">
                    <a16:rowId xmlns:a16="http://schemas.microsoft.com/office/drawing/2014/main" val="3626475223"/>
                  </a:ext>
                </a:extLst>
              </a:tr>
              <a:tr h="45515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Dynamic scheduler - a pervasive healthcare system in smart hospitals using RFID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2008 International Conference on Computing, Communication and Networking</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IEEE</a:t>
                      </a:r>
                    </a:p>
                  </a:txBody>
                  <a:tcPr/>
                </a:tc>
                <a:tc>
                  <a:txBody>
                    <a:bodyPr/>
                    <a:lstStyle/>
                    <a:p>
                      <a:r>
                        <a:rPr lang="en-IN" dirty="0"/>
                        <a:t>2008</a:t>
                      </a:r>
                    </a:p>
                  </a:txBody>
                  <a:tcPr/>
                </a:tc>
                <a:tc>
                  <a:txBody>
                    <a:bodyPr/>
                    <a:lstStyle/>
                    <a:p>
                      <a:pPr marL="285750" indent="-285750" algn="just">
                        <a:buFont typeface="Arial" panose="020B0604020202020204" pitchFamily="34" charset="0"/>
                        <a:buChar char="•"/>
                      </a:pPr>
                      <a:r>
                        <a:rPr lang="en-IN" dirty="0"/>
                        <a:t>This paper presents a solution to this </a:t>
                      </a:r>
                      <a:r>
                        <a:rPr lang="en-IN" b="1" dirty="0">
                          <a:solidFill>
                            <a:schemeClr val="accent3">
                              <a:lumMod val="50000"/>
                            </a:schemeClr>
                          </a:solidFill>
                        </a:rPr>
                        <a:t>multi objective dynamic scheduling problem </a:t>
                      </a:r>
                      <a:r>
                        <a:rPr lang="en-IN" dirty="0"/>
                        <a:t>using </a:t>
                      </a:r>
                      <a:r>
                        <a:rPr lang="en-IN" b="1" dirty="0">
                          <a:solidFill>
                            <a:schemeClr val="accent3">
                              <a:lumMod val="50000"/>
                            </a:schemeClr>
                          </a:solidFill>
                        </a:rPr>
                        <a:t>evolutionary algorithms.</a:t>
                      </a:r>
                    </a:p>
                    <a:p>
                      <a:pPr marL="285750" indent="-285750" algn="just">
                        <a:buFont typeface="Arial" panose="020B0604020202020204" pitchFamily="34" charset="0"/>
                        <a:buChar char="•"/>
                      </a:pPr>
                      <a:r>
                        <a:rPr lang="en-IN" dirty="0"/>
                        <a:t>The aim is to minimize the patient waiting (idle) time, and the appointment slots for doctors should be rendered continuously.</a:t>
                      </a:r>
                    </a:p>
                    <a:p>
                      <a:pPr marL="285750" indent="-285750" algn="just">
                        <a:buFont typeface="Arial" panose="020B0604020202020204" pitchFamily="34" charset="0"/>
                        <a:buChar char="•"/>
                      </a:pPr>
                      <a:r>
                        <a:rPr lang="en-IN" dirty="0"/>
                        <a:t>This can be done by optimally allocating doctors and appointment slots to the patients instead of following first come first serve technique. </a:t>
                      </a:r>
                    </a:p>
                    <a:p>
                      <a:pPr marL="285750" indent="-285750" algn="just">
                        <a:buFont typeface="Arial" panose="020B0604020202020204" pitchFamily="34" charset="0"/>
                        <a:buChar char="•"/>
                      </a:pPr>
                      <a:r>
                        <a:rPr lang="en-IN" dirty="0"/>
                        <a:t>Thus it can be concluded that dynamic scheduling algorithm efficiently handles the </a:t>
                      </a:r>
                      <a:r>
                        <a:rPr lang="en-IN" b="1" dirty="0">
                          <a:solidFill>
                            <a:schemeClr val="accent3">
                              <a:lumMod val="50000"/>
                            </a:schemeClr>
                          </a:solidFill>
                        </a:rPr>
                        <a:t>resource allocation problem </a:t>
                      </a:r>
                      <a:r>
                        <a:rPr lang="en-IN" dirty="0"/>
                        <a:t>(RAP) by using evolutionary approach.</a:t>
                      </a:r>
                    </a:p>
                    <a:p>
                      <a:pPr marL="0" indent="0" algn="just">
                        <a:buFont typeface="Arial" panose="020B0604020202020204" pitchFamily="34" charset="0"/>
                        <a:buNone/>
                      </a:pPr>
                      <a:endParaRPr lang="en-IN" dirty="0"/>
                    </a:p>
                    <a:p>
                      <a:pPr marL="0" indent="0" algn="just">
                        <a:buFont typeface="Arial" panose="020B0604020202020204" pitchFamily="34" charset="0"/>
                        <a:buNone/>
                      </a:pPr>
                      <a:endParaRPr lang="en-IN" dirty="0"/>
                    </a:p>
                  </a:txBody>
                  <a:tcPr/>
                </a:tc>
                <a:extLst>
                  <a:ext uri="{0D108BD9-81ED-4DB2-BD59-A6C34878D82A}">
                    <a16:rowId xmlns:a16="http://schemas.microsoft.com/office/drawing/2014/main" val="2834284310"/>
                  </a:ext>
                </a:extLst>
              </a:tr>
              <a:tr h="1108438">
                <a:tc>
                  <a:txBody>
                    <a:bodyPr/>
                    <a:lstStyle/>
                    <a:p>
                      <a:endParaRPr lang="en-IN" dirty="0"/>
                    </a:p>
                  </a:txBody>
                  <a:tcPr/>
                </a:tc>
                <a:tc>
                  <a:txBody>
                    <a:bodyPr/>
                    <a:lstStyle/>
                    <a:p>
                      <a:endParaRPr lang="en-IN" dirty="0"/>
                    </a:p>
                  </a:txBody>
                  <a:tcPr/>
                </a:tc>
                <a:tc>
                  <a:txBody>
                    <a:bodyPr/>
                    <a:lstStyle/>
                    <a:p>
                      <a:pPr marL="0" indent="0" algn="just">
                        <a:buFont typeface="Arial" panose="020B0604020202020204" pitchFamily="34" charset="0"/>
                        <a:buNone/>
                      </a:pPr>
                      <a:endParaRPr lang="en-IN" dirty="0"/>
                    </a:p>
                  </a:txBody>
                  <a:tcPr/>
                </a:tc>
                <a:extLst>
                  <a:ext uri="{0D108BD9-81ED-4DB2-BD59-A6C34878D82A}">
                    <a16:rowId xmlns:a16="http://schemas.microsoft.com/office/drawing/2014/main" val="3711998885"/>
                  </a:ext>
                </a:extLst>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07757" y="0"/>
            <a:ext cx="1484243" cy="691357"/>
          </a:xfrm>
          <a:prstGeom prst="rect">
            <a:avLst/>
          </a:prstGeom>
        </p:spPr>
      </p:pic>
    </p:spTree>
    <p:extLst>
      <p:ext uri="{BB962C8B-B14F-4D97-AF65-F5344CB8AC3E}">
        <p14:creationId xmlns:p14="http://schemas.microsoft.com/office/powerpoint/2010/main" val="409367684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4236226107"/>
              </p:ext>
            </p:extLst>
          </p:nvPr>
        </p:nvGraphicFramePr>
        <p:xfrm>
          <a:off x="0" y="2"/>
          <a:ext cx="12192000" cy="6857998"/>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561244820"/>
                    </a:ext>
                  </a:extLst>
                </a:gridCol>
                <a:gridCol w="1727200">
                  <a:extLst>
                    <a:ext uri="{9D8B030D-6E8A-4147-A177-3AD203B41FA5}">
                      <a16:colId xmlns:a16="http://schemas.microsoft.com/office/drawing/2014/main" val="3013604135"/>
                    </a:ext>
                  </a:extLst>
                </a:gridCol>
                <a:gridCol w="6400800">
                  <a:extLst>
                    <a:ext uri="{9D8B030D-6E8A-4147-A177-3AD203B41FA5}">
                      <a16:colId xmlns:a16="http://schemas.microsoft.com/office/drawing/2014/main" val="2915005588"/>
                    </a:ext>
                  </a:extLst>
                </a:gridCol>
              </a:tblGrid>
              <a:tr h="1198033">
                <a:tc>
                  <a:txBody>
                    <a:bodyPr/>
                    <a:lstStyle/>
                    <a:p>
                      <a:r>
                        <a:rPr lang="en-IN" dirty="0"/>
                        <a:t>Paper name</a:t>
                      </a:r>
                    </a:p>
                  </a:txBody>
                  <a:tcPr/>
                </a:tc>
                <a:tc>
                  <a:txBody>
                    <a:bodyPr/>
                    <a:lstStyle/>
                    <a:p>
                      <a:r>
                        <a:rPr lang="en-IN" dirty="0"/>
                        <a:t>Date </a:t>
                      </a:r>
                    </a:p>
                  </a:txBody>
                  <a:tcPr/>
                </a:tc>
                <a:tc>
                  <a:txBody>
                    <a:bodyPr/>
                    <a:lstStyle/>
                    <a:p>
                      <a:r>
                        <a:rPr lang="en-IN" dirty="0"/>
                        <a:t>Conclusion </a:t>
                      </a:r>
                    </a:p>
                  </a:txBody>
                  <a:tcPr/>
                </a:tc>
                <a:extLst>
                  <a:ext uri="{0D108BD9-81ED-4DB2-BD59-A6C34878D82A}">
                    <a16:rowId xmlns:a16="http://schemas.microsoft.com/office/drawing/2014/main" val="3626475223"/>
                  </a:ext>
                </a:extLst>
              </a:tr>
              <a:tr h="45515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Random forests resource allocation for 5G systems: Performance and robustness study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2018 IEEE Wireless Communications and Networking Conference Workshops (WCNCW)</a:t>
                      </a:r>
                      <a:endParaRPr lang="en-IN" sz="1800" b="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31 May 2018</a:t>
                      </a:r>
                      <a:endParaRPr lang="en-IN" sz="1800" b="1" kern="1200" dirty="0">
                        <a:solidFill>
                          <a:schemeClr val="dk1"/>
                        </a:solidFill>
                        <a:effectLst/>
                        <a:latin typeface="+mn-lt"/>
                        <a:ea typeface="+mn-ea"/>
                        <a:cs typeface="+mn-cs"/>
                      </a:endParaRPr>
                    </a:p>
                    <a:p>
                      <a:endParaRPr lang="en-IN" dirty="0"/>
                    </a:p>
                  </a:txBody>
                  <a:tcPr/>
                </a:tc>
                <a:tc>
                  <a:txBody>
                    <a:bodyPr/>
                    <a:lstStyle/>
                    <a:p>
                      <a:pPr marL="285750" indent="-285750" algn="just">
                        <a:buFont typeface="Arial" panose="020B0604020202020204" pitchFamily="34" charset="0"/>
                        <a:buChar char="•"/>
                      </a:pPr>
                      <a:r>
                        <a:rPr lang="en-IN" sz="1800" kern="1200" dirty="0">
                          <a:solidFill>
                            <a:schemeClr val="dk1"/>
                          </a:solidFill>
                          <a:effectLst/>
                          <a:latin typeface="+mn-lt"/>
                          <a:ea typeface="+mn-ea"/>
                          <a:cs typeface="+mn-cs"/>
                        </a:rPr>
                        <a:t>The main hypothesis behind this study is that both the </a:t>
                      </a:r>
                      <a:r>
                        <a:rPr lang="en-IN" sz="1800" kern="1200" dirty="0">
                          <a:solidFill>
                            <a:schemeClr val="accent3">
                              <a:lumMod val="75000"/>
                            </a:schemeClr>
                          </a:solidFill>
                          <a:effectLst/>
                          <a:latin typeface="+mn-lt"/>
                          <a:ea typeface="+mn-ea"/>
                          <a:cs typeface="+mn-cs"/>
                        </a:rPr>
                        <a:t>coordinated resource allocation complexity and the signalling overhead </a:t>
                      </a:r>
                      <a:r>
                        <a:rPr lang="en-IN" sz="1800" kern="1200" dirty="0">
                          <a:solidFill>
                            <a:schemeClr val="dk1"/>
                          </a:solidFill>
                          <a:effectLst/>
                          <a:latin typeface="+mn-lt"/>
                          <a:ea typeface="+mn-ea"/>
                          <a:cs typeface="+mn-cs"/>
                        </a:rPr>
                        <a:t>can be significantly reduced by exploiting explicit knowledge about a terminal's position to make resource allocation predictions.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b="0" kern="1200" dirty="0">
                          <a:solidFill>
                            <a:schemeClr val="dk1"/>
                          </a:solidFill>
                          <a:effectLst/>
                          <a:latin typeface="+mn-lt"/>
                          <a:ea typeface="+mn-ea"/>
                          <a:cs typeface="+mn-cs"/>
                        </a:rPr>
                        <a:t>More specifically, They have presented a design of a learning-based resource allocation scheme for 5G systems that uses </a:t>
                      </a:r>
                      <a:r>
                        <a:rPr lang="en-IN" sz="1800" b="0" kern="1200" dirty="0">
                          <a:solidFill>
                            <a:schemeClr val="accent3">
                              <a:lumMod val="75000"/>
                            </a:schemeClr>
                          </a:solidFill>
                          <a:effectLst/>
                          <a:latin typeface="+mn-lt"/>
                          <a:ea typeface="+mn-ea"/>
                          <a:cs typeface="+mn-cs"/>
                        </a:rPr>
                        <a:t>Random Forests as multi-class classifier.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b="0" kern="1200" dirty="0">
                          <a:solidFill>
                            <a:schemeClr val="dk1"/>
                          </a:solidFill>
                          <a:effectLst/>
                          <a:latin typeface="+mn-lt"/>
                          <a:ea typeface="+mn-ea"/>
                          <a:cs typeface="+mn-cs"/>
                        </a:rPr>
                        <a:t>In this paper it is shown that even for quite large variations the learning-based approach can still exhibit good performance.</a:t>
                      </a:r>
                      <a:endParaRPr lang="en-IN" sz="1800" b="1" kern="1200" dirty="0">
                        <a:solidFill>
                          <a:schemeClr val="dk1"/>
                        </a:solidFill>
                        <a:effectLst/>
                        <a:latin typeface="+mn-lt"/>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b="0" kern="1200" dirty="0">
                          <a:solidFill>
                            <a:schemeClr val="dk1"/>
                          </a:solidFill>
                          <a:effectLst/>
                          <a:latin typeface="+mn-lt"/>
                          <a:ea typeface="+mn-ea"/>
                          <a:cs typeface="+mn-cs"/>
                        </a:rPr>
                        <a:t>This hypothesis of resource allocation can be used in our project for rooms allocation. </a:t>
                      </a:r>
                      <a:endParaRPr lang="en-IN" sz="1800" b="1" kern="1200" dirty="0">
                        <a:solidFill>
                          <a:schemeClr val="dk1"/>
                        </a:solidFill>
                        <a:effectLst/>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1800" b="1" kern="1200" dirty="0">
                        <a:solidFill>
                          <a:schemeClr val="dk1"/>
                        </a:solidFill>
                        <a:effectLst/>
                        <a:latin typeface="+mn-lt"/>
                        <a:ea typeface="+mn-ea"/>
                        <a:cs typeface="+mn-cs"/>
                      </a:endParaRPr>
                    </a:p>
                    <a:p>
                      <a:pPr marL="0" indent="0" algn="just">
                        <a:buFont typeface="Arial" panose="020B0604020202020204" pitchFamily="34" charset="0"/>
                        <a:buNone/>
                      </a:pPr>
                      <a:endParaRPr lang="en-IN" dirty="0"/>
                    </a:p>
                  </a:txBody>
                  <a:tcPr/>
                </a:tc>
                <a:extLst>
                  <a:ext uri="{0D108BD9-81ED-4DB2-BD59-A6C34878D82A}">
                    <a16:rowId xmlns:a16="http://schemas.microsoft.com/office/drawing/2014/main" val="2834284310"/>
                  </a:ext>
                </a:extLst>
              </a:tr>
              <a:tr h="1108438">
                <a:tc>
                  <a:txBody>
                    <a:bodyPr/>
                    <a:lstStyle/>
                    <a:p>
                      <a:endParaRPr lang="en-IN" dirty="0"/>
                    </a:p>
                  </a:txBody>
                  <a:tcPr/>
                </a:tc>
                <a:tc>
                  <a:txBody>
                    <a:bodyPr/>
                    <a:lstStyle/>
                    <a:p>
                      <a:endParaRPr lang="en-IN" dirty="0"/>
                    </a:p>
                  </a:txBody>
                  <a:tcPr/>
                </a:tc>
                <a:tc>
                  <a:txBody>
                    <a:bodyPr/>
                    <a:lstStyle/>
                    <a:p>
                      <a:pPr marL="0" indent="0" algn="just">
                        <a:buFont typeface="Arial" panose="020B0604020202020204" pitchFamily="34" charset="0"/>
                        <a:buNone/>
                      </a:pPr>
                      <a:endParaRPr lang="en-IN" dirty="0"/>
                    </a:p>
                  </a:txBody>
                  <a:tcPr/>
                </a:tc>
                <a:extLst>
                  <a:ext uri="{0D108BD9-81ED-4DB2-BD59-A6C34878D82A}">
                    <a16:rowId xmlns:a16="http://schemas.microsoft.com/office/drawing/2014/main" val="3711998885"/>
                  </a:ext>
                </a:extLst>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07757" y="0"/>
            <a:ext cx="1484243" cy="691357"/>
          </a:xfrm>
          <a:prstGeom prst="rect">
            <a:avLst/>
          </a:prstGeom>
        </p:spPr>
      </p:pic>
    </p:spTree>
    <p:extLst>
      <p:ext uri="{BB962C8B-B14F-4D97-AF65-F5344CB8AC3E}">
        <p14:creationId xmlns:p14="http://schemas.microsoft.com/office/powerpoint/2010/main" val="268617106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553688395"/>
              </p:ext>
            </p:extLst>
          </p:nvPr>
        </p:nvGraphicFramePr>
        <p:xfrm>
          <a:off x="0" y="2"/>
          <a:ext cx="12192000" cy="6857998"/>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561244820"/>
                    </a:ext>
                  </a:extLst>
                </a:gridCol>
                <a:gridCol w="1727200">
                  <a:extLst>
                    <a:ext uri="{9D8B030D-6E8A-4147-A177-3AD203B41FA5}">
                      <a16:colId xmlns:a16="http://schemas.microsoft.com/office/drawing/2014/main" val="3013604135"/>
                    </a:ext>
                  </a:extLst>
                </a:gridCol>
                <a:gridCol w="6400800">
                  <a:extLst>
                    <a:ext uri="{9D8B030D-6E8A-4147-A177-3AD203B41FA5}">
                      <a16:colId xmlns:a16="http://schemas.microsoft.com/office/drawing/2014/main" val="2915005588"/>
                    </a:ext>
                  </a:extLst>
                </a:gridCol>
              </a:tblGrid>
              <a:tr h="1198033">
                <a:tc>
                  <a:txBody>
                    <a:bodyPr/>
                    <a:lstStyle/>
                    <a:p>
                      <a:r>
                        <a:rPr lang="en-IN" dirty="0"/>
                        <a:t>Paper name</a:t>
                      </a:r>
                    </a:p>
                  </a:txBody>
                  <a:tcPr/>
                </a:tc>
                <a:tc>
                  <a:txBody>
                    <a:bodyPr/>
                    <a:lstStyle/>
                    <a:p>
                      <a:r>
                        <a:rPr lang="en-IN" dirty="0"/>
                        <a:t>Date </a:t>
                      </a:r>
                    </a:p>
                  </a:txBody>
                  <a:tcPr/>
                </a:tc>
                <a:tc>
                  <a:txBody>
                    <a:bodyPr/>
                    <a:lstStyle/>
                    <a:p>
                      <a:r>
                        <a:rPr lang="en-IN" dirty="0"/>
                        <a:t>Conclusion </a:t>
                      </a:r>
                    </a:p>
                  </a:txBody>
                  <a:tcPr/>
                </a:tc>
                <a:extLst>
                  <a:ext uri="{0D108BD9-81ED-4DB2-BD59-A6C34878D82A}">
                    <a16:rowId xmlns:a16="http://schemas.microsoft.com/office/drawing/2014/main" val="3626475223"/>
                  </a:ext>
                </a:extLst>
              </a:tr>
              <a:tr h="45515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Real-Time Measurement of Temperature Sensitive Electrical Parameters in </a:t>
                      </a:r>
                      <a:r>
                        <a:rPr lang="en-IN" b="1" dirty="0" err="1"/>
                        <a:t>SiC</a:t>
                      </a:r>
                      <a:r>
                        <a:rPr lang="en-IN" b="1" dirty="0"/>
                        <a:t> Power MOSFETs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Antionio</a:t>
                      </a:r>
                      <a:r>
                        <a:rPr lang="en-IN" dirty="0"/>
                        <a:t> </a:t>
                      </a:r>
                      <a:r>
                        <a:rPr lang="en-IN" dirty="0" err="1"/>
                        <a:t>Griffo</a:t>
                      </a:r>
                      <a:r>
                        <a:rPr lang="en-IN" dirty="0"/>
                        <a:t>, </a:t>
                      </a:r>
                      <a:r>
                        <a:rPr lang="en-IN" dirty="0" err="1"/>
                        <a:t>Jiabin</a:t>
                      </a:r>
                      <a:r>
                        <a:rPr lang="en-IN" dirty="0"/>
                        <a:t> Wang,</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Transactions on Industrial Electronics, Volume 65, Issue 3,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March 2018, IEEE</a:t>
                      </a:r>
                    </a:p>
                  </a:txBody>
                  <a:tcPr/>
                </a:tc>
                <a:tc>
                  <a:txBody>
                    <a:bodyPr/>
                    <a:lstStyle/>
                    <a:p>
                      <a:r>
                        <a:rPr lang="en-IN" dirty="0"/>
                        <a:t>March 2018</a:t>
                      </a:r>
                    </a:p>
                  </a:txBody>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kern="1200" dirty="0">
                          <a:solidFill>
                            <a:schemeClr val="dk1"/>
                          </a:solidFill>
                          <a:effectLst/>
                          <a:latin typeface="+mn-lt"/>
                          <a:ea typeface="+mn-ea"/>
                          <a:cs typeface="+mn-cs"/>
                        </a:rPr>
                        <a:t>This paper examines a number of techniques for junction </a:t>
                      </a:r>
                      <a:r>
                        <a:rPr lang="en-IN" sz="1800" b="1" kern="1200" dirty="0">
                          <a:solidFill>
                            <a:schemeClr val="accent3">
                              <a:lumMod val="50000"/>
                            </a:schemeClr>
                          </a:solidFill>
                          <a:effectLst/>
                          <a:latin typeface="+mn-lt"/>
                          <a:ea typeface="+mn-ea"/>
                          <a:cs typeface="+mn-cs"/>
                        </a:rPr>
                        <a:t>temperature estimation</a:t>
                      </a:r>
                      <a:r>
                        <a:rPr lang="en-IN" sz="1800" b="1" kern="1200" dirty="0">
                          <a:solidFill>
                            <a:schemeClr val="dk1"/>
                          </a:solidFill>
                          <a:effectLst/>
                          <a:latin typeface="+mn-lt"/>
                          <a:ea typeface="+mn-ea"/>
                          <a:cs typeface="+mn-cs"/>
                        </a:rPr>
                        <a:t> </a:t>
                      </a:r>
                      <a:r>
                        <a:rPr lang="en-IN" sz="1800" kern="1200" dirty="0">
                          <a:solidFill>
                            <a:schemeClr val="dk1"/>
                          </a:solidFill>
                          <a:effectLst/>
                          <a:latin typeface="+mn-lt"/>
                          <a:ea typeface="+mn-ea"/>
                          <a:cs typeface="+mn-cs"/>
                        </a:rPr>
                        <a:t>of silicon carbide (</a:t>
                      </a:r>
                      <a:r>
                        <a:rPr lang="en-IN" sz="1800" kern="1200" dirty="0" err="1">
                          <a:solidFill>
                            <a:schemeClr val="dk1"/>
                          </a:solidFill>
                          <a:effectLst/>
                          <a:latin typeface="+mn-lt"/>
                          <a:ea typeface="+mn-ea"/>
                          <a:cs typeface="+mn-cs"/>
                        </a:rPr>
                        <a:t>SiC</a:t>
                      </a:r>
                      <a:r>
                        <a:rPr lang="en-IN" sz="1800" kern="1200" dirty="0">
                          <a:solidFill>
                            <a:schemeClr val="dk1"/>
                          </a:solidFill>
                          <a:effectLst/>
                          <a:latin typeface="+mn-lt"/>
                          <a:ea typeface="+mn-ea"/>
                          <a:cs typeface="+mn-cs"/>
                        </a:rPr>
                        <a:t>) MOSFETs devices (</a:t>
                      </a:r>
                      <a:r>
                        <a:rPr lang="en-IN" dirty="0"/>
                        <a:t>metal oxide semiconductor field effect transistor</a:t>
                      </a:r>
                      <a:r>
                        <a:rPr lang="en-IN" sz="1800" kern="1200" dirty="0">
                          <a:solidFill>
                            <a:schemeClr val="dk1"/>
                          </a:solidFill>
                          <a:effectLst/>
                          <a:latin typeface="+mn-lt"/>
                          <a:ea typeface="+mn-ea"/>
                          <a:cs typeface="+mn-cs"/>
                        </a:rPr>
                        <a:t>) based on the measurement of temperature sensitive electrical parameters for use in </a:t>
                      </a:r>
                      <a:r>
                        <a:rPr lang="en-IN" sz="1800" b="1" kern="1200" dirty="0">
                          <a:solidFill>
                            <a:schemeClr val="accent3">
                              <a:lumMod val="50000"/>
                            </a:schemeClr>
                          </a:solidFill>
                          <a:effectLst/>
                          <a:latin typeface="+mn-lt"/>
                          <a:ea typeface="+mn-ea"/>
                          <a:cs typeface="+mn-cs"/>
                        </a:rPr>
                        <a:t>online condition monitoring</a:t>
                      </a:r>
                      <a:r>
                        <a:rPr lang="en-IN" sz="1800" kern="1200" dirty="0">
                          <a:solidFill>
                            <a:schemeClr val="dk1"/>
                          </a:solidFill>
                          <a:effectLst/>
                          <a:latin typeface="+mn-lt"/>
                          <a:ea typeface="+mn-ea"/>
                          <a:cs typeface="+mn-cs"/>
                        </a:rPr>
                        <a:t>.</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800" b="0" kern="1200" dirty="0">
                        <a:solidFill>
                          <a:schemeClr val="dk1"/>
                        </a:solidFill>
                        <a:effectLst/>
                        <a:latin typeface="+mn-lt"/>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kern="1200" dirty="0">
                          <a:solidFill>
                            <a:schemeClr val="dk1"/>
                          </a:solidFill>
                          <a:effectLst/>
                          <a:latin typeface="+mn-lt"/>
                          <a:ea typeface="+mn-ea"/>
                          <a:cs typeface="+mn-cs"/>
                        </a:rPr>
                        <a:t>Linearity, </a:t>
                      </a:r>
                      <a:r>
                        <a:rPr lang="en-IN" sz="1800" b="1" i="0" kern="1200" dirty="0">
                          <a:solidFill>
                            <a:schemeClr val="accent3">
                              <a:lumMod val="50000"/>
                            </a:schemeClr>
                          </a:solidFill>
                          <a:effectLst/>
                          <a:latin typeface="+mn-lt"/>
                          <a:ea typeface="+mn-ea"/>
                          <a:cs typeface="+mn-cs"/>
                        </a:rPr>
                        <a:t>sensitivity to temperature, and circuit design</a:t>
                      </a:r>
                      <a:r>
                        <a:rPr lang="en-IN" sz="1800" kern="1200" dirty="0">
                          <a:solidFill>
                            <a:schemeClr val="dk1"/>
                          </a:solidFill>
                          <a:effectLst/>
                          <a:latin typeface="+mn-lt"/>
                          <a:ea typeface="+mn-ea"/>
                          <a:cs typeface="+mn-cs"/>
                        </a:rPr>
                        <a:t> for practical implementation are discussed in detail.</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800" kern="1200" dirty="0">
                        <a:solidFill>
                          <a:schemeClr val="dk1"/>
                        </a:solidFill>
                        <a:effectLst/>
                        <a:latin typeface="+mn-lt"/>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kern="1200" dirty="0">
                          <a:solidFill>
                            <a:schemeClr val="dk1"/>
                          </a:solidFill>
                          <a:effectLst/>
                          <a:latin typeface="+mn-lt"/>
                          <a:ea typeface="+mn-ea"/>
                          <a:cs typeface="+mn-cs"/>
                        </a:rPr>
                        <a:t>The proposed method can provide a valuable tool for </a:t>
                      </a:r>
                      <a:r>
                        <a:rPr lang="en-IN" sz="1800" b="1" kern="1200" dirty="0">
                          <a:solidFill>
                            <a:schemeClr val="accent3">
                              <a:lumMod val="50000"/>
                            </a:schemeClr>
                          </a:solidFill>
                          <a:effectLst/>
                          <a:latin typeface="+mn-lt"/>
                          <a:ea typeface="+mn-ea"/>
                          <a:cs typeface="+mn-cs"/>
                        </a:rPr>
                        <a:t>continuous health monitoring</a:t>
                      </a:r>
                      <a:r>
                        <a:rPr lang="en-IN" sz="1800" kern="1200" dirty="0">
                          <a:solidFill>
                            <a:schemeClr val="dk1"/>
                          </a:solidFill>
                          <a:effectLst/>
                          <a:latin typeface="+mn-lt"/>
                          <a:ea typeface="+mn-ea"/>
                          <a:cs typeface="+mn-cs"/>
                        </a:rPr>
                        <a:t> in emerging applications of </a:t>
                      </a:r>
                      <a:r>
                        <a:rPr lang="en-IN" sz="1800" kern="1200" dirty="0" err="1">
                          <a:solidFill>
                            <a:schemeClr val="dk1"/>
                          </a:solidFill>
                          <a:effectLst/>
                          <a:latin typeface="+mn-lt"/>
                          <a:ea typeface="+mn-ea"/>
                          <a:cs typeface="+mn-cs"/>
                        </a:rPr>
                        <a:t>SiC</a:t>
                      </a:r>
                      <a:r>
                        <a:rPr lang="en-IN" sz="1800" kern="1200" dirty="0">
                          <a:solidFill>
                            <a:schemeClr val="dk1"/>
                          </a:solidFill>
                          <a:effectLst/>
                          <a:latin typeface="+mn-lt"/>
                          <a:ea typeface="+mn-ea"/>
                          <a:cs typeface="+mn-cs"/>
                        </a:rPr>
                        <a:t> devices to high-reliability applications</a:t>
                      </a:r>
                      <a:endParaRPr lang="en-IN" sz="1800" b="1" kern="1200" dirty="0">
                        <a:solidFill>
                          <a:schemeClr val="dk1"/>
                        </a:solidFill>
                        <a:effectLst/>
                        <a:latin typeface="+mn-lt"/>
                        <a:ea typeface="+mn-ea"/>
                        <a:cs typeface="+mn-cs"/>
                      </a:endParaRPr>
                    </a:p>
                    <a:p>
                      <a:pPr marL="0" indent="0" algn="just">
                        <a:buFont typeface="Arial" panose="020B0604020202020204" pitchFamily="34" charset="0"/>
                        <a:buNone/>
                      </a:pPr>
                      <a:endParaRPr lang="en-IN" dirty="0"/>
                    </a:p>
                  </a:txBody>
                  <a:tcPr/>
                </a:tc>
                <a:extLst>
                  <a:ext uri="{0D108BD9-81ED-4DB2-BD59-A6C34878D82A}">
                    <a16:rowId xmlns:a16="http://schemas.microsoft.com/office/drawing/2014/main" val="2834284310"/>
                  </a:ext>
                </a:extLst>
              </a:tr>
              <a:tr h="1108438">
                <a:tc>
                  <a:txBody>
                    <a:bodyPr/>
                    <a:lstStyle/>
                    <a:p>
                      <a:endParaRPr lang="en-IN" dirty="0"/>
                    </a:p>
                  </a:txBody>
                  <a:tcPr/>
                </a:tc>
                <a:tc>
                  <a:txBody>
                    <a:bodyPr/>
                    <a:lstStyle/>
                    <a:p>
                      <a:endParaRPr lang="en-IN" dirty="0"/>
                    </a:p>
                  </a:txBody>
                  <a:tcPr/>
                </a:tc>
                <a:tc>
                  <a:txBody>
                    <a:bodyPr/>
                    <a:lstStyle/>
                    <a:p>
                      <a:pPr marL="0" indent="0" algn="just">
                        <a:buFont typeface="Arial" panose="020B0604020202020204" pitchFamily="34" charset="0"/>
                        <a:buNone/>
                      </a:pPr>
                      <a:endParaRPr lang="en-IN" dirty="0"/>
                    </a:p>
                  </a:txBody>
                  <a:tcPr/>
                </a:tc>
                <a:extLst>
                  <a:ext uri="{0D108BD9-81ED-4DB2-BD59-A6C34878D82A}">
                    <a16:rowId xmlns:a16="http://schemas.microsoft.com/office/drawing/2014/main" val="3711998885"/>
                  </a:ext>
                </a:extLst>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07757" y="0"/>
            <a:ext cx="1484243" cy="691357"/>
          </a:xfrm>
          <a:prstGeom prst="rect">
            <a:avLst/>
          </a:prstGeom>
        </p:spPr>
      </p:pic>
    </p:spTree>
    <p:extLst>
      <p:ext uri="{BB962C8B-B14F-4D97-AF65-F5344CB8AC3E}">
        <p14:creationId xmlns:p14="http://schemas.microsoft.com/office/powerpoint/2010/main" val="14438583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842195417"/>
              </p:ext>
            </p:extLst>
          </p:nvPr>
        </p:nvGraphicFramePr>
        <p:xfrm>
          <a:off x="0" y="2"/>
          <a:ext cx="12192000" cy="6857998"/>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561244820"/>
                    </a:ext>
                  </a:extLst>
                </a:gridCol>
                <a:gridCol w="932070">
                  <a:extLst>
                    <a:ext uri="{9D8B030D-6E8A-4147-A177-3AD203B41FA5}">
                      <a16:colId xmlns:a16="http://schemas.microsoft.com/office/drawing/2014/main" val="3013604135"/>
                    </a:ext>
                  </a:extLst>
                </a:gridCol>
                <a:gridCol w="7195930">
                  <a:extLst>
                    <a:ext uri="{9D8B030D-6E8A-4147-A177-3AD203B41FA5}">
                      <a16:colId xmlns:a16="http://schemas.microsoft.com/office/drawing/2014/main" val="2915005588"/>
                    </a:ext>
                  </a:extLst>
                </a:gridCol>
              </a:tblGrid>
              <a:tr h="1187953">
                <a:tc>
                  <a:txBody>
                    <a:bodyPr/>
                    <a:lstStyle/>
                    <a:p>
                      <a:r>
                        <a:rPr lang="en-IN" dirty="0"/>
                        <a:t>Paper name</a:t>
                      </a:r>
                    </a:p>
                  </a:txBody>
                  <a:tcPr/>
                </a:tc>
                <a:tc>
                  <a:txBody>
                    <a:bodyPr/>
                    <a:lstStyle/>
                    <a:p>
                      <a:r>
                        <a:rPr lang="en-IN" dirty="0"/>
                        <a:t>Date </a:t>
                      </a:r>
                    </a:p>
                  </a:txBody>
                  <a:tcPr/>
                </a:tc>
                <a:tc>
                  <a:txBody>
                    <a:bodyPr/>
                    <a:lstStyle/>
                    <a:p>
                      <a:r>
                        <a:rPr lang="en-IN" dirty="0"/>
                        <a:t>Conclusion </a:t>
                      </a:r>
                    </a:p>
                  </a:txBody>
                  <a:tcPr/>
                </a:tc>
                <a:extLst>
                  <a:ext uri="{0D108BD9-81ED-4DB2-BD59-A6C34878D82A}">
                    <a16:rowId xmlns:a16="http://schemas.microsoft.com/office/drawing/2014/main" val="3626475223"/>
                  </a:ext>
                </a:extLst>
              </a:tr>
              <a:tr h="45709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A raspberry Pi controlled cloud based air and sound pollution monitoring system with temperature and humidity sensing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t>Arnab Kumar </a:t>
                      </a:r>
                      <a:r>
                        <a:rPr lang="en-IN" b="0" dirty="0" err="1"/>
                        <a:t>Saha</a:t>
                      </a:r>
                      <a:r>
                        <a:rPr lang="en-IN" b="0" dirty="0"/>
                        <a:t>, Sachet Sircar,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2018 IEEE 8th Annual Computing and Communication Workshop and Conference (CCWC)</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IEEE </a:t>
                      </a:r>
                      <a:endParaRPr lang="en-IN" b="0" dirty="0"/>
                    </a:p>
                  </a:txBody>
                  <a:tcPr/>
                </a:tc>
                <a:tc>
                  <a:txBody>
                    <a:bodyPr/>
                    <a:lstStyle/>
                    <a:p>
                      <a:r>
                        <a:rPr lang="en-IN" dirty="0"/>
                        <a:t>Jan 2018</a:t>
                      </a:r>
                    </a:p>
                  </a:txBody>
                  <a:tcPr/>
                </a:tc>
                <a:tc>
                  <a:txBody>
                    <a:bodyPr/>
                    <a:lstStyle/>
                    <a:p>
                      <a:pPr marL="285750" indent="-285750" algn="just">
                        <a:buFont typeface="Arial" panose="020B0604020202020204" pitchFamily="34" charset="0"/>
                        <a:buChar char="•"/>
                      </a:pPr>
                      <a:r>
                        <a:rPr lang="en-IN" sz="1800" kern="1200" dirty="0">
                          <a:solidFill>
                            <a:schemeClr val="dk1"/>
                          </a:solidFill>
                          <a:effectLst/>
                          <a:latin typeface="+mn-lt"/>
                          <a:ea typeface="+mn-ea"/>
                          <a:cs typeface="+mn-cs"/>
                        </a:rPr>
                        <a:t>In this project, an IOT-based method to </a:t>
                      </a:r>
                      <a:r>
                        <a:rPr lang="en-IN" sz="1800" b="1" kern="1200" dirty="0">
                          <a:solidFill>
                            <a:schemeClr val="accent3">
                              <a:lumMod val="50000"/>
                            </a:schemeClr>
                          </a:solidFill>
                          <a:effectLst/>
                          <a:latin typeface="+mn-lt"/>
                          <a:ea typeface="+mn-ea"/>
                          <a:cs typeface="+mn-cs"/>
                        </a:rPr>
                        <a:t>monitor the Air Quality Index </a:t>
                      </a:r>
                      <a:r>
                        <a:rPr lang="en-IN" sz="1800" kern="1200" dirty="0">
                          <a:solidFill>
                            <a:schemeClr val="dk1"/>
                          </a:solidFill>
                          <a:effectLst/>
                          <a:latin typeface="+mn-lt"/>
                          <a:ea typeface="+mn-ea"/>
                          <a:cs typeface="+mn-cs"/>
                        </a:rPr>
                        <a:t>and the </a:t>
                      </a:r>
                      <a:r>
                        <a:rPr lang="en-IN" sz="1800" b="1" kern="1200" dirty="0">
                          <a:solidFill>
                            <a:schemeClr val="accent3">
                              <a:lumMod val="50000"/>
                            </a:schemeClr>
                          </a:solidFill>
                          <a:effectLst/>
                          <a:latin typeface="+mn-lt"/>
                          <a:ea typeface="+mn-ea"/>
                          <a:cs typeface="+mn-cs"/>
                        </a:rPr>
                        <a:t>Noise Intensity of a region</a:t>
                      </a:r>
                      <a:r>
                        <a:rPr lang="en-IN" sz="1800" kern="1200" dirty="0">
                          <a:solidFill>
                            <a:schemeClr val="dk1"/>
                          </a:solidFill>
                          <a:effectLst/>
                          <a:latin typeface="+mn-lt"/>
                          <a:ea typeface="+mn-ea"/>
                          <a:cs typeface="+mn-cs"/>
                        </a:rPr>
                        <a:t>, have been proposed.</a:t>
                      </a:r>
                    </a:p>
                    <a:p>
                      <a:pPr marL="285750" indent="-285750" algn="just">
                        <a:buFont typeface="Arial" panose="020B0604020202020204" pitchFamily="34" charset="0"/>
                        <a:buChar char="•"/>
                      </a:pPr>
                      <a:endParaRPr lang="en-IN" sz="1800" b="1" kern="1200" dirty="0">
                        <a:solidFill>
                          <a:schemeClr val="dk1"/>
                        </a:solidFill>
                        <a:effectLst/>
                        <a:latin typeface="+mn-lt"/>
                        <a:ea typeface="+mn-ea"/>
                        <a:cs typeface="+mn-cs"/>
                      </a:endParaRPr>
                    </a:p>
                    <a:p>
                      <a:pPr marL="285750" indent="-285750" algn="just">
                        <a:buFont typeface="Arial" panose="020B0604020202020204" pitchFamily="34" charset="0"/>
                        <a:buChar char="•"/>
                      </a:pPr>
                      <a:r>
                        <a:rPr lang="en-IN" sz="1800" kern="1200" dirty="0">
                          <a:solidFill>
                            <a:schemeClr val="dk1"/>
                          </a:solidFill>
                          <a:effectLst/>
                          <a:latin typeface="+mn-lt"/>
                          <a:ea typeface="+mn-ea"/>
                          <a:cs typeface="+mn-cs"/>
                        </a:rPr>
                        <a:t>The recommended technology comprises of four modules namely, </a:t>
                      </a:r>
                      <a:r>
                        <a:rPr lang="en-IN" sz="1800" b="1" kern="1200" dirty="0">
                          <a:solidFill>
                            <a:schemeClr val="accent3">
                              <a:lumMod val="50000"/>
                            </a:schemeClr>
                          </a:solidFill>
                          <a:effectLst/>
                          <a:latin typeface="+mn-lt"/>
                          <a:ea typeface="+mn-ea"/>
                          <a:cs typeface="+mn-cs"/>
                        </a:rPr>
                        <a:t>the Air Quality Index Monitoring Module, the Sound Intensity Detection Module, the Cloud-based Monitoring Module and the Anomaly Notification Module.</a:t>
                      </a:r>
                    </a:p>
                    <a:p>
                      <a:pPr marL="285750" indent="-285750" algn="just">
                        <a:buFont typeface="Arial" panose="020B0604020202020204" pitchFamily="34" charset="0"/>
                        <a:buChar char="•"/>
                      </a:pPr>
                      <a:r>
                        <a:rPr lang="en-IN" sz="1800" kern="1200" dirty="0">
                          <a:solidFill>
                            <a:schemeClr val="dk1"/>
                          </a:solidFill>
                          <a:effectLst/>
                          <a:latin typeface="+mn-lt"/>
                          <a:ea typeface="+mn-ea"/>
                          <a:cs typeface="+mn-cs"/>
                        </a:rPr>
                        <a:t>the Air Quality Index is measured considering the </a:t>
                      </a:r>
                      <a:r>
                        <a:rPr lang="en-IN" sz="1800" b="1" kern="1200" dirty="0">
                          <a:solidFill>
                            <a:schemeClr val="accent3">
                              <a:lumMod val="50000"/>
                            </a:schemeClr>
                          </a:solidFill>
                          <a:effectLst/>
                          <a:latin typeface="+mn-lt"/>
                          <a:ea typeface="+mn-ea"/>
                          <a:cs typeface="+mn-cs"/>
                        </a:rPr>
                        <a:t>presence of the five criteria air pollutants</a:t>
                      </a:r>
                      <a:r>
                        <a:rPr lang="en-IN" sz="1800" kern="1200" dirty="0">
                          <a:solidFill>
                            <a:schemeClr val="dk1"/>
                          </a:solidFill>
                          <a:effectLst/>
                          <a:latin typeface="+mn-lt"/>
                          <a:ea typeface="+mn-ea"/>
                          <a:cs typeface="+mn-cs"/>
                        </a:rPr>
                        <a:t>. Then the sound intensity is detected using respective sensor. After that, the Cloud-based Monitoring Module ensures the process </a:t>
                      </a:r>
                      <a:r>
                        <a:rPr lang="en-IN" sz="1800" b="1" kern="1200" dirty="0">
                          <a:solidFill>
                            <a:schemeClr val="accent3">
                              <a:lumMod val="50000"/>
                            </a:schemeClr>
                          </a:solidFill>
                          <a:effectLst/>
                          <a:latin typeface="+mn-lt"/>
                          <a:ea typeface="+mn-ea"/>
                          <a:cs typeface="+mn-cs"/>
                        </a:rPr>
                        <a:t>of acquiring the data with the help of Wi-fi-module</a:t>
                      </a:r>
                      <a:r>
                        <a:rPr lang="en-IN" sz="1800" b="1" kern="1200" dirty="0">
                          <a:solidFill>
                            <a:schemeClr val="dk1"/>
                          </a:solidFill>
                          <a:effectLst/>
                          <a:latin typeface="+mn-lt"/>
                          <a:ea typeface="+mn-ea"/>
                          <a:cs typeface="+mn-cs"/>
                        </a:rPr>
                        <a:t> </a:t>
                      </a:r>
                      <a:r>
                        <a:rPr lang="en-IN" sz="1800" kern="1200" dirty="0">
                          <a:solidFill>
                            <a:schemeClr val="dk1"/>
                          </a:solidFill>
                          <a:effectLst/>
                          <a:latin typeface="+mn-lt"/>
                          <a:ea typeface="+mn-ea"/>
                          <a:cs typeface="+mn-cs"/>
                        </a:rPr>
                        <a:t>present in Raspberry Pi which fulfils the objective of analysis of information on a periodical basis. Finally, the Anomaly Notification Module alerts the user in case of an undesired condition.</a:t>
                      </a:r>
                      <a:endParaRPr lang="en-IN" b="1" dirty="0">
                        <a:solidFill>
                          <a:schemeClr val="accent3">
                            <a:lumMod val="50000"/>
                          </a:schemeClr>
                        </a:solidFill>
                      </a:endParaRPr>
                    </a:p>
                  </a:txBody>
                  <a:tcPr/>
                </a:tc>
                <a:extLst>
                  <a:ext uri="{0D108BD9-81ED-4DB2-BD59-A6C34878D82A}">
                    <a16:rowId xmlns:a16="http://schemas.microsoft.com/office/drawing/2014/main" val="2834284310"/>
                  </a:ext>
                </a:extLst>
              </a:tr>
              <a:tr h="1099111">
                <a:tc>
                  <a:txBody>
                    <a:bodyPr/>
                    <a:lstStyle/>
                    <a:p>
                      <a:endParaRPr lang="en-IN" dirty="0"/>
                    </a:p>
                  </a:txBody>
                  <a:tcPr/>
                </a:tc>
                <a:tc>
                  <a:txBody>
                    <a:bodyPr/>
                    <a:lstStyle/>
                    <a:p>
                      <a:endParaRPr lang="en-IN" dirty="0"/>
                    </a:p>
                  </a:txBody>
                  <a:tcPr/>
                </a:tc>
                <a:tc>
                  <a:txBody>
                    <a:bodyPr/>
                    <a:lstStyle/>
                    <a:p>
                      <a:pPr marL="0" indent="0" algn="just">
                        <a:buFont typeface="Arial" panose="020B0604020202020204" pitchFamily="34" charset="0"/>
                        <a:buNone/>
                      </a:pPr>
                      <a:endParaRPr lang="en-IN" dirty="0"/>
                    </a:p>
                  </a:txBody>
                  <a:tcPr/>
                </a:tc>
                <a:extLst>
                  <a:ext uri="{0D108BD9-81ED-4DB2-BD59-A6C34878D82A}">
                    <a16:rowId xmlns:a16="http://schemas.microsoft.com/office/drawing/2014/main" val="3711998885"/>
                  </a:ext>
                </a:extLst>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07757" y="0"/>
            <a:ext cx="1484243" cy="691357"/>
          </a:xfrm>
          <a:prstGeom prst="rect">
            <a:avLst/>
          </a:prstGeom>
        </p:spPr>
      </p:pic>
    </p:spTree>
    <p:extLst>
      <p:ext uri="{BB962C8B-B14F-4D97-AF65-F5344CB8AC3E}">
        <p14:creationId xmlns:p14="http://schemas.microsoft.com/office/powerpoint/2010/main" val="61522500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A1278-DD70-4A62-8B2A-A85AEDB6D777}"/>
              </a:ext>
            </a:extLst>
          </p:cNvPr>
          <p:cNvSpPr>
            <a:spLocks noGrp="1"/>
          </p:cNvSpPr>
          <p:nvPr>
            <p:ph type="title"/>
          </p:nvPr>
        </p:nvSpPr>
        <p:spPr>
          <a:xfrm>
            <a:off x="913775" y="618518"/>
            <a:ext cx="10364451" cy="1289796"/>
          </a:xfrm>
        </p:spPr>
        <p:txBody>
          <a:bodyPr/>
          <a:lstStyle/>
          <a:p>
            <a:r>
              <a:rPr lang="en-IN" dirty="0"/>
              <a:t>PREVIOUS WORK</a:t>
            </a:r>
          </a:p>
        </p:txBody>
      </p:sp>
      <p:sp>
        <p:nvSpPr>
          <p:cNvPr id="3" name="Content Placeholder 2">
            <a:extLst>
              <a:ext uri="{FF2B5EF4-FFF2-40B4-BE49-F238E27FC236}">
                <a16:creationId xmlns:a16="http://schemas.microsoft.com/office/drawing/2014/main" id="{ED3995F0-27CD-461C-85A2-97DDF38D3583}"/>
              </a:ext>
            </a:extLst>
          </p:cNvPr>
          <p:cNvSpPr>
            <a:spLocks noGrp="1"/>
          </p:cNvSpPr>
          <p:nvPr>
            <p:ph idx="1"/>
          </p:nvPr>
        </p:nvSpPr>
        <p:spPr/>
        <p:txBody>
          <a:bodyPr>
            <a:normAutofit/>
          </a:bodyPr>
          <a:lstStyle/>
          <a:p>
            <a:pPr algn="just"/>
            <a:r>
              <a:rPr lang="en-IN" dirty="0"/>
              <a:t>we Had made </a:t>
            </a:r>
            <a:r>
              <a:rPr lang="en-IN" b="1" dirty="0"/>
              <a:t>“ </a:t>
            </a:r>
            <a:r>
              <a:rPr lang="en-IN" b="1" dirty="0">
                <a:solidFill>
                  <a:schemeClr val="accent5">
                    <a:lumMod val="75000"/>
                  </a:schemeClr>
                </a:solidFill>
              </a:rPr>
              <a:t>air quality monitoring system </a:t>
            </a:r>
            <a:r>
              <a:rPr lang="en-IN" dirty="0">
                <a:solidFill>
                  <a:schemeClr val="accent5">
                    <a:lumMod val="75000"/>
                  </a:schemeClr>
                </a:solidFill>
              </a:rPr>
              <a:t>”  </a:t>
            </a:r>
          </a:p>
          <a:p>
            <a:pPr algn="just"/>
            <a:r>
              <a:rPr lang="en-IN" dirty="0">
                <a:solidFill>
                  <a:schemeClr val="accent5">
                    <a:lumMod val="75000"/>
                  </a:schemeClr>
                </a:solidFill>
              </a:rPr>
              <a:t> </a:t>
            </a:r>
            <a:r>
              <a:rPr lang="en-IN" dirty="0"/>
              <a:t>that dataset that we were using was a</a:t>
            </a:r>
            <a:r>
              <a:rPr lang="en-IN" b="1" dirty="0">
                <a:solidFill>
                  <a:schemeClr val="accent3">
                    <a:lumMod val="75000"/>
                  </a:schemeClr>
                </a:solidFill>
              </a:rPr>
              <a:t> atmospheric dataset </a:t>
            </a:r>
            <a:r>
              <a:rPr lang="en-IN" dirty="0"/>
              <a:t>which contains few entries which were used to classify the air quality into the different air quality levels.</a:t>
            </a:r>
          </a:p>
          <a:p>
            <a:pPr algn="just"/>
            <a:r>
              <a:rPr lang="en-IN" dirty="0"/>
              <a:t>For the classification of the air quality, we developed a </a:t>
            </a:r>
            <a:r>
              <a:rPr lang="en-IN" b="1" dirty="0">
                <a:solidFill>
                  <a:schemeClr val="accent3">
                    <a:lumMod val="75000"/>
                  </a:schemeClr>
                </a:solidFill>
              </a:rPr>
              <a:t>new architecture  </a:t>
            </a:r>
            <a:r>
              <a:rPr lang="en-IN" dirty="0"/>
              <a:t>and by </a:t>
            </a:r>
            <a:r>
              <a:rPr lang="en-IN" b="1" dirty="0">
                <a:solidFill>
                  <a:schemeClr val="accent3">
                    <a:lumMod val="75000"/>
                  </a:schemeClr>
                </a:solidFill>
              </a:rPr>
              <a:t>applying cloud computing </a:t>
            </a:r>
            <a:r>
              <a:rPr lang="en-IN" dirty="0"/>
              <a:t>we made an application which can tell whether you are in safe environment or not.</a:t>
            </a:r>
          </a:p>
          <a:p>
            <a:pPr marL="0" indent="0" algn="just">
              <a:buNone/>
            </a:pPr>
            <a:endParaRPr lang="en-IN" dirty="0"/>
          </a:p>
        </p:txBody>
      </p:sp>
    </p:spTree>
    <p:extLst>
      <p:ext uri="{BB962C8B-B14F-4D97-AF65-F5344CB8AC3E}">
        <p14:creationId xmlns:p14="http://schemas.microsoft.com/office/powerpoint/2010/main" val="207069875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D548-F342-45DD-A3A0-CE17B170740C}"/>
              </a:ext>
            </a:extLst>
          </p:cNvPr>
          <p:cNvSpPr>
            <a:spLocks noGrp="1"/>
          </p:cNvSpPr>
          <p:nvPr>
            <p:ph type="title"/>
          </p:nvPr>
        </p:nvSpPr>
        <p:spPr/>
        <p:txBody>
          <a:bodyPr/>
          <a:lstStyle/>
          <a:p>
            <a:r>
              <a:rPr lang="en-IN" b="1" dirty="0">
                <a:solidFill>
                  <a:schemeClr val="bg2">
                    <a:lumMod val="50000"/>
                  </a:schemeClr>
                </a:solidFill>
              </a:rPr>
              <a:t>About the dataset</a:t>
            </a:r>
          </a:p>
        </p:txBody>
      </p:sp>
      <p:sp>
        <p:nvSpPr>
          <p:cNvPr id="3" name="Content Placeholder 2">
            <a:extLst>
              <a:ext uri="{FF2B5EF4-FFF2-40B4-BE49-F238E27FC236}">
                <a16:creationId xmlns:a16="http://schemas.microsoft.com/office/drawing/2014/main" id="{B2C8D537-7EAA-45F2-9492-A443215A5B9E}"/>
              </a:ext>
            </a:extLst>
          </p:cNvPr>
          <p:cNvSpPr>
            <a:spLocks noGrp="1"/>
          </p:cNvSpPr>
          <p:nvPr>
            <p:ph idx="1"/>
          </p:nvPr>
        </p:nvSpPr>
        <p:spPr/>
        <p:txBody>
          <a:bodyPr/>
          <a:lstStyle/>
          <a:p>
            <a:r>
              <a:rPr lang="en-IN" dirty="0"/>
              <a:t>Special thanks to </a:t>
            </a:r>
            <a:r>
              <a:rPr lang="en-IN" dirty="0" err="1"/>
              <a:t>Saumya</a:t>
            </a:r>
            <a:r>
              <a:rPr lang="en-IN" dirty="0"/>
              <a:t> Singhal (MBBS Final year, Government Medical College, </a:t>
            </a:r>
            <a:r>
              <a:rPr lang="en-IN" dirty="0" err="1"/>
              <a:t>Raigarh</a:t>
            </a:r>
            <a:r>
              <a:rPr lang="en-IN" dirty="0"/>
              <a:t>) for dedicating her time and energy into this dataset formation process, without the domain expert its too difficult to trust the dataset.</a:t>
            </a:r>
          </a:p>
          <a:p>
            <a:r>
              <a:rPr lang="en-IN" dirty="0"/>
              <a:t>Hospital disease dataset contains 264 rows and 5 columns.</a:t>
            </a:r>
          </a:p>
          <a:p>
            <a:r>
              <a:rPr lang="en-IN" dirty="0"/>
              <a:t>Room description dataset contains 85 rows and 5 columns.</a:t>
            </a:r>
          </a:p>
          <a:p>
            <a:r>
              <a:rPr lang="en-IN" dirty="0"/>
              <a:t>Hospital consist of 7 floors and 12 rooms in each floor.</a:t>
            </a:r>
          </a:p>
        </p:txBody>
      </p:sp>
    </p:spTree>
    <p:extLst>
      <p:ext uri="{BB962C8B-B14F-4D97-AF65-F5344CB8AC3E}">
        <p14:creationId xmlns:p14="http://schemas.microsoft.com/office/powerpoint/2010/main" val="117623618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EC0F-B393-4D61-87FF-228102892A74}"/>
              </a:ext>
            </a:extLst>
          </p:cNvPr>
          <p:cNvSpPr>
            <a:spLocks noGrp="1"/>
          </p:cNvSpPr>
          <p:nvPr>
            <p:ph type="title"/>
          </p:nvPr>
        </p:nvSpPr>
        <p:spPr>
          <a:xfrm>
            <a:off x="913775" y="618518"/>
            <a:ext cx="10364451" cy="256126"/>
          </a:xfrm>
        </p:spPr>
        <p:txBody>
          <a:bodyPr>
            <a:normAutofit fontScale="90000"/>
          </a:bodyPr>
          <a:lstStyle/>
          <a:p>
            <a:r>
              <a:rPr lang="en-IN" dirty="0"/>
              <a:t>Attributes in </a:t>
            </a:r>
            <a:r>
              <a:rPr lang="en-IN" b="1" dirty="0">
                <a:solidFill>
                  <a:schemeClr val="accent4">
                    <a:lumMod val="50000"/>
                  </a:schemeClr>
                </a:solidFill>
              </a:rPr>
              <a:t>Hospital Disease </a:t>
            </a:r>
            <a:r>
              <a:rPr lang="en-IN" dirty="0"/>
              <a:t>Dataset</a:t>
            </a:r>
          </a:p>
        </p:txBody>
      </p:sp>
      <p:sp>
        <p:nvSpPr>
          <p:cNvPr id="3" name="Content Placeholder 2">
            <a:extLst>
              <a:ext uri="{FF2B5EF4-FFF2-40B4-BE49-F238E27FC236}">
                <a16:creationId xmlns:a16="http://schemas.microsoft.com/office/drawing/2014/main" id="{22958CAB-E66E-4A41-B17D-CE23FC253F49}"/>
              </a:ext>
            </a:extLst>
          </p:cNvPr>
          <p:cNvSpPr>
            <a:spLocks noGrp="1"/>
          </p:cNvSpPr>
          <p:nvPr>
            <p:ph idx="1"/>
          </p:nvPr>
        </p:nvSpPr>
        <p:spPr>
          <a:xfrm>
            <a:off x="913775" y="1073426"/>
            <a:ext cx="10364452" cy="5526157"/>
          </a:xfrm>
        </p:spPr>
        <p:txBody>
          <a:bodyPr>
            <a:normAutofit/>
          </a:bodyPr>
          <a:lstStyle/>
          <a:p>
            <a:pPr marL="457200" indent="-457200">
              <a:buAutoNum type="arabicPeriod"/>
            </a:pPr>
            <a:r>
              <a:rPr lang="en-IN" b="1" dirty="0">
                <a:solidFill>
                  <a:schemeClr val="accent6">
                    <a:lumMod val="50000"/>
                  </a:schemeClr>
                </a:solidFill>
              </a:rPr>
              <a:t>Disease </a:t>
            </a:r>
            <a:r>
              <a:rPr lang="en-IN" dirty="0"/>
              <a:t>: This attribute tells the name of the disease.</a:t>
            </a:r>
          </a:p>
          <a:p>
            <a:pPr marL="457200" indent="-457200">
              <a:buAutoNum type="arabicPeriod" startAt="2"/>
            </a:pPr>
            <a:r>
              <a:rPr lang="en-IN" b="1" dirty="0">
                <a:solidFill>
                  <a:schemeClr val="accent6">
                    <a:lumMod val="50000"/>
                  </a:schemeClr>
                </a:solidFill>
              </a:rPr>
              <a:t>Temperature </a:t>
            </a:r>
            <a:r>
              <a:rPr lang="en-IN" dirty="0"/>
              <a:t>: This attribute tells what is the suitable value of temperature for the patients suffering from that disease. Patients can stay in room which have the temperature value less than the given temperature in the dataset.</a:t>
            </a:r>
          </a:p>
          <a:p>
            <a:pPr marL="457200" indent="-457200">
              <a:buAutoNum type="arabicPeriod" startAt="2"/>
            </a:pPr>
            <a:r>
              <a:rPr lang="en-IN" b="1" dirty="0">
                <a:solidFill>
                  <a:schemeClr val="accent6">
                    <a:lumMod val="50000"/>
                  </a:schemeClr>
                </a:solidFill>
              </a:rPr>
              <a:t>Humidity</a:t>
            </a:r>
            <a:r>
              <a:rPr lang="en-IN" dirty="0"/>
              <a:t> : This attribute tells what is the suitable value of humidity for the patients suffering from that disease. Patients can stay in room which have the humidity value less than the given humidity in the dataset.</a:t>
            </a:r>
          </a:p>
          <a:p>
            <a:pPr marL="457200" indent="-457200">
              <a:buAutoNum type="arabicPeriod" startAt="2"/>
            </a:pPr>
            <a:r>
              <a:rPr lang="en-IN" b="1" dirty="0">
                <a:solidFill>
                  <a:schemeClr val="accent6">
                    <a:lumMod val="50000"/>
                  </a:schemeClr>
                </a:solidFill>
              </a:rPr>
              <a:t>Air Quality</a:t>
            </a:r>
            <a:r>
              <a:rPr lang="en-IN" dirty="0"/>
              <a:t> : This attribute tells what is the suitable value of Air Quality for the patients suffering from that disease. Patients can stay in room which have the Air Quality value less than the given Air Quality in the dataset.</a:t>
            </a:r>
          </a:p>
          <a:p>
            <a:pPr marL="457200" indent="-457200">
              <a:buAutoNum type="arabicPeriod" startAt="2"/>
            </a:pPr>
            <a:r>
              <a:rPr lang="en-IN" b="1" dirty="0">
                <a:solidFill>
                  <a:schemeClr val="accent6">
                    <a:lumMod val="50000"/>
                  </a:schemeClr>
                </a:solidFill>
              </a:rPr>
              <a:t>Description</a:t>
            </a:r>
            <a:r>
              <a:rPr lang="en-IN" dirty="0"/>
              <a:t> : This attribute tells the type of disease and the description related to it.</a:t>
            </a:r>
          </a:p>
        </p:txBody>
      </p:sp>
    </p:spTree>
    <p:extLst>
      <p:ext uri="{BB962C8B-B14F-4D97-AF65-F5344CB8AC3E}">
        <p14:creationId xmlns:p14="http://schemas.microsoft.com/office/powerpoint/2010/main" val="199054395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EC0F-B393-4D61-87FF-228102892A74}"/>
              </a:ext>
            </a:extLst>
          </p:cNvPr>
          <p:cNvSpPr>
            <a:spLocks noGrp="1"/>
          </p:cNvSpPr>
          <p:nvPr>
            <p:ph type="title"/>
          </p:nvPr>
        </p:nvSpPr>
        <p:spPr>
          <a:xfrm>
            <a:off x="913775" y="618518"/>
            <a:ext cx="10364451" cy="256126"/>
          </a:xfrm>
        </p:spPr>
        <p:txBody>
          <a:bodyPr>
            <a:normAutofit fontScale="90000"/>
          </a:bodyPr>
          <a:lstStyle/>
          <a:p>
            <a:r>
              <a:rPr lang="en-IN" dirty="0"/>
              <a:t>Attributes in </a:t>
            </a:r>
            <a:r>
              <a:rPr lang="en-IN" b="1" dirty="0">
                <a:solidFill>
                  <a:schemeClr val="accent4">
                    <a:lumMod val="50000"/>
                  </a:schemeClr>
                </a:solidFill>
              </a:rPr>
              <a:t>Room description </a:t>
            </a:r>
            <a:r>
              <a:rPr lang="en-IN" dirty="0"/>
              <a:t>Dataset</a:t>
            </a:r>
          </a:p>
        </p:txBody>
      </p:sp>
      <p:sp>
        <p:nvSpPr>
          <p:cNvPr id="3" name="Content Placeholder 2">
            <a:extLst>
              <a:ext uri="{FF2B5EF4-FFF2-40B4-BE49-F238E27FC236}">
                <a16:creationId xmlns:a16="http://schemas.microsoft.com/office/drawing/2014/main" id="{22958CAB-E66E-4A41-B17D-CE23FC253F49}"/>
              </a:ext>
            </a:extLst>
          </p:cNvPr>
          <p:cNvSpPr>
            <a:spLocks noGrp="1"/>
          </p:cNvSpPr>
          <p:nvPr>
            <p:ph idx="1"/>
          </p:nvPr>
        </p:nvSpPr>
        <p:spPr>
          <a:xfrm>
            <a:off x="913775" y="1974574"/>
            <a:ext cx="10364452" cy="4625009"/>
          </a:xfrm>
        </p:spPr>
        <p:txBody>
          <a:bodyPr>
            <a:normAutofit/>
          </a:bodyPr>
          <a:lstStyle/>
          <a:p>
            <a:pPr marL="457200" indent="-457200">
              <a:buAutoNum type="arabicPeriod"/>
            </a:pPr>
            <a:r>
              <a:rPr lang="en-IN" b="1" dirty="0" err="1">
                <a:solidFill>
                  <a:schemeClr val="accent6">
                    <a:lumMod val="50000"/>
                  </a:schemeClr>
                </a:solidFill>
              </a:rPr>
              <a:t>roomNo</a:t>
            </a:r>
            <a:r>
              <a:rPr lang="en-IN" b="1" dirty="0">
                <a:solidFill>
                  <a:schemeClr val="accent6">
                    <a:lumMod val="50000"/>
                  </a:schemeClr>
                </a:solidFill>
              </a:rPr>
              <a:t> </a:t>
            </a:r>
            <a:r>
              <a:rPr lang="en-IN" dirty="0"/>
              <a:t>: This attribute is room number identifier which can be used to identify the specific room in whole hospital.</a:t>
            </a:r>
          </a:p>
          <a:p>
            <a:pPr marL="457200" indent="-457200">
              <a:buAutoNum type="arabicPeriod"/>
            </a:pPr>
            <a:r>
              <a:rPr lang="en-IN" b="1" dirty="0">
                <a:solidFill>
                  <a:schemeClr val="accent6">
                    <a:lumMod val="50000"/>
                  </a:schemeClr>
                </a:solidFill>
              </a:rPr>
              <a:t>Temperature </a:t>
            </a:r>
            <a:r>
              <a:rPr lang="en-IN" dirty="0"/>
              <a:t>: This attribute tells what is the temperature inside that room.</a:t>
            </a:r>
          </a:p>
          <a:p>
            <a:pPr marL="457200" indent="-457200">
              <a:buAutoNum type="arabicPeriod" startAt="3"/>
            </a:pPr>
            <a:r>
              <a:rPr lang="en-IN" b="1" dirty="0">
                <a:solidFill>
                  <a:schemeClr val="accent6">
                    <a:lumMod val="50000"/>
                  </a:schemeClr>
                </a:solidFill>
              </a:rPr>
              <a:t>Humidity</a:t>
            </a:r>
            <a:r>
              <a:rPr lang="en-IN" dirty="0"/>
              <a:t> : This attribute tells what is the humidity inside that room.</a:t>
            </a:r>
          </a:p>
          <a:p>
            <a:pPr marL="457200" indent="-457200">
              <a:buAutoNum type="arabicPeriod" startAt="3"/>
            </a:pPr>
            <a:r>
              <a:rPr lang="en-IN" b="1" dirty="0">
                <a:solidFill>
                  <a:schemeClr val="accent6">
                    <a:lumMod val="50000"/>
                  </a:schemeClr>
                </a:solidFill>
              </a:rPr>
              <a:t>Air Quality</a:t>
            </a:r>
            <a:r>
              <a:rPr lang="en-IN" dirty="0"/>
              <a:t> : This attribute tells what is the Air Quality (dust) inside that room.</a:t>
            </a:r>
          </a:p>
          <a:p>
            <a:pPr marL="457200" indent="-457200">
              <a:buAutoNum type="arabicPeriod" startAt="3"/>
            </a:pPr>
            <a:r>
              <a:rPr lang="en-IN" b="1" dirty="0">
                <a:solidFill>
                  <a:schemeClr val="accent6">
                    <a:lumMod val="50000"/>
                  </a:schemeClr>
                </a:solidFill>
              </a:rPr>
              <a:t>Status:</a:t>
            </a:r>
            <a:r>
              <a:rPr lang="en-IN" dirty="0"/>
              <a:t> This attribute tells whether room is already occupied or not.  Zero is denoted as empty room and One means room is already occupied by patient.</a:t>
            </a:r>
          </a:p>
        </p:txBody>
      </p:sp>
    </p:spTree>
    <p:extLst>
      <p:ext uri="{BB962C8B-B14F-4D97-AF65-F5344CB8AC3E}">
        <p14:creationId xmlns:p14="http://schemas.microsoft.com/office/powerpoint/2010/main" val="26487246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D62D50-2F03-4526-A5B9-94353D049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598" y="271211"/>
            <a:ext cx="9010804" cy="5729352"/>
          </a:xfrm>
          <a:prstGeom prst="rect">
            <a:avLst/>
          </a:prstGeom>
        </p:spPr>
      </p:pic>
      <p:sp>
        <p:nvSpPr>
          <p:cNvPr id="4" name="Rectangle 3">
            <a:extLst>
              <a:ext uri="{FF2B5EF4-FFF2-40B4-BE49-F238E27FC236}">
                <a16:creationId xmlns:a16="http://schemas.microsoft.com/office/drawing/2014/main" id="{2005AD67-2213-47FB-9585-B74BAD8D0FDE}"/>
              </a:ext>
            </a:extLst>
          </p:cNvPr>
          <p:cNvSpPr/>
          <p:nvPr/>
        </p:nvSpPr>
        <p:spPr>
          <a:xfrm>
            <a:off x="3846014" y="6003876"/>
            <a:ext cx="3789628"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Graphical user Interface of Application</a:t>
            </a:r>
          </a:p>
        </p:txBody>
      </p:sp>
    </p:spTree>
    <p:extLst>
      <p:ext uri="{BB962C8B-B14F-4D97-AF65-F5344CB8AC3E}">
        <p14:creationId xmlns:p14="http://schemas.microsoft.com/office/powerpoint/2010/main" val="311490086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2166-2B99-4665-8042-ECCC1FCE5D3F}"/>
              </a:ext>
            </a:extLst>
          </p:cNvPr>
          <p:cNvSpPr>
            <a:spLocks noGrp="1"/>
          </p:cNvSpPr>
          <p:nvPr>
            <p:ph type="title"/>
          </p:nvPr>
        </p:nvSpPr>
        <p:spPr>
          <a:xfrm>
            <a:off x="913775" y="618518"/>
            <a:ext cx="10364451" cy="865726"/>
          </a:xfrm>
        </p:spPr>
        <p:txBody>
          <a:bodyPr/>
          <a:lstStyle/>
          <a:p>
            <a:r>
              <a:rPr lang="en-IN" b="1" dirty="0"/>
              <a:t>Tools and Libraries</a:t>
            </a:r>
          </a:p>
        </p:txBody>
      </p:sp>
      <p:sp>
        <p:nvSpPr>
          <p:cNvPr id="4" name="Rectangle: Rounded Corners 3">
            <a:extLst>
              <a:ext uri="{FF2B5EF4-FFF2-40B4-BE49-F238E27FC236}">
                <a16:creationId xmlns:a16="http://schemas.microsoft.com/office/drawing/2014/main" id="{209EA56A-2795-4E64-9654-35ED9C7A373C}"/>
              </a:ext>
            </a:extLst>
          </p:cNvPr>
          <p:cNvSpPr/>
          <p:nvPr/>
        </p:nvSpPr>
        <p:spPr>
          <a:xfrm>
            <a:off x="1457739" y="1547190"/>
            <a:ext cx="2981739" cy="481053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The </a:t>
            </a:r>
            <a:r>
              <a:rPr lang="en-IN" dirty="0" err="1"/>
              <a:t>Jupyter</a:t>
            </a:r>
            <a:r>
              <a:rPr lang="en-IN" dirty="0"/>
              <a:t> Notebook</a:t>
            </a:r>
          </a:p>
          <a:p>
            <a:pPr algn="ctr"/>
            <a:endParaRPr lang="en-IN" dirty="0"/>
          </a:p>
          <a:p>
            <a:pPr algn="ctr"/>
            <a:r>
              <a:rPr lang="en-IN" dirty="0"/>
              <a:t>Qt Designer</a:t>
            </a:r>
          </a:p>
          <a:p>
            <a:pPr algn="ctr"/>
            <a:endParaRPr lang="en-IN" dirty="0"/>
          </a:p>
          <a:p>
            <a:pPr algn="ctr"/>
            <a:r>
              <a:rPr lang="en-IN" dirty="0"/>
              <a:t>Arduino IDE</a:t>
            </a:r>
          </a:p>
          <a:p>
            <a:pPr algn="ctr"/>
            <a:endParaRPr lang="en-IN" dirty="0"/>
          </a:p>
          <a:p>
            <a:pPr algn="ctr"/>
            <a:r>
              <a:rPr lang="en-IN" dirty="0"/>
              <a:t>MS Excel</a:t>
            </a:r>
          </a:p>
        </p:txBody>
      </p:sp>
      <p:sp>
        <p:nvSpPr>
          <p:cNvPr id="5" name="Rectangle: Rounded Corners 4">
            <a:extLst>
              <a:ext uri="{FF2B5EF4-FFF2-40B4-BE49-F238E27FC236}">
                <a16:creationId xmlns:a16="http://schemas.microsoft.com/office/drawing/2014/main" id="{6BA6C6AA-ADB6-4C50-8567-881D0C78CB5C}"/>
              </a:ext>
            </a:extLst>
          </p:cNvPr>
          <p:cNvSpPr/>
          <p:nvPr/>
        </p:nvSpPr>
        <p:spPr>
          <a:xfrm>
            <a:off x="7533861" y="1428943"/>
            <a:ext cx="2981739" cy="481053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Pandas</a:t>
            </a:r>
          </a:p>
          <a:p>
            <a:pPr algn="ctr"/>
            <a:endParaRPr lang="en-IN" dirty="0"/>
          </a:p>
          <a:p>
            <a:pPr algn="ctr"/>
            <a:r>
              <a:rPr lang="en-IN" dirty="0"/>
              <a:t>NumPy</a:t>
            </a:r>
          </a:p>
          <a:p>
            <a:pPr algn="ctr"/>
            <a:endParaRPr lang="en-IN" dirty="0"/>
          </a:p>
          <a:p>
            <a:pPr algn="ctr"/>
            <a:r>
              <a:rPr lang="en-IN" dirty="0"/>
              <a:t>SciPy</a:t>
            </a:r>
          </a:p>
          <a:p>
            <a:pPr algn="ctr"/>
            <a:endParaRPr lang="en-IN" dirty="0"/>
          </a:p>
          <a:p>
            <a:pPr algn="ctr"/>
            <a:r>
              <a:rPr lang="en-IN" sz="2000" dirty="0" err="1"/>
              <a:t>SoftwareSerial</a:t>
            </a:r>
            <a:endParaRPr lang="en-IN" sz="2000" dirty="0"/>
          </a:p>
        </p:txBody>
      </p:sp>
      <p:sp>
        <p:nvSpPr>
          <p:cNvPr id="6" name="Rectangle 5">
            <a:extLst>
              <a:ext uri="{FF2B5EF4-FFF2-40B4-BE49-F238E27FC236}">
                <a16:creationId xmlns:a16="http://schemas.microsoft.com/office/drawing/2014/main" id="{97F2F555-5DDE-404E-99A5-274DF9F6991C}"/>
              </a:ext>
            </a:extLst>
          </p:cNvPr>
          <p:cNvSpPr/>
          <p:nvPr/>
        </p:nvSpPr>
        <p:spPr>
          <a:xfrm>
            <a:off x="2194715" y="1933665"/>
            <a:ext cx="1507785" cy="923330"/>
          </a:xfrm>
          <a:prstGeom prst="rect">
            <a:avLst/>
          </a:prstGeom>
          <a:noFill/>
        </p:spPr>
        <p:txBody>
          <a:bodyPr wrap="none" lIns="91440" tIns="45720" rIns="91440" bIns="45720">
            <a:spAutoFit/>
          </a:bodyPr>
          <a:lstStyle/>
          <a:p>
            <a:pPr algn="ctr"/>
            <a:r>
              <a:rPr lang="en-US" sz="5400" b="0" cap="none" spc="0" dirty="0">
                <a:ln w="0"/>
                <a:solidFill>
                  <a:schemeClr val="accent5">
                    <a:lumMod val="60000"/>
                    <a:lumOff val="40000"/>
                  </a:schemeClr>
                </a:solidFill>
                <a:effectLst>
                  <a:outerShdw blurRad="38100" dist="19050" dir="2700000" algn="tl" rotWithShape="0">
                    <a:schemeClr val="dk1">
                      <a:alpha val="40000"/>
                    </a:schemeClr>
                  </a:outerShdw>
                </a:effectLst>
              </a:rPr>
              <a:t>Tools</a:t>
            </a:r>
          </a:p>
        </p:txBody>
      </p:sp>
      <p:sp>
        <p:nvSpPr>
          <p:cNvPr id="7" name="Rectangle 6">
            <a:extLst>
              <a:ext uri="{FF2B5EF4-FFF2-40B4-BE49-F238E27FC236}">
                <a16:creationId xmlns:a16="http://schemas.microsoft.com/office/drawing/2014/main" id="{712E032F-7343-4C5D-B270-8E80EAFAE613}"/>
              </a:ext>
            </a:extLst>
          </p:cNvPr>
          <p:cNvSpPr/>
          <p:nvPr/>
        </p:nvSpPr>
        <p:spPr>
          <a:xfrm>
            <a:off x="7769815" y="1833004"/>
            <a:ext cx="2550378" cy="923330"/>
          </a:xfrm>
          <a:prstGeom prst="rect">
            <a:avLst/>
          </a:prstGeom>
          <a:noFill/>
        </p:spPr>
        <p:txBody>
          <a:bodyPr wrap="none" lIns="91440" tIns="45720" rIns="91440" bIns="45720">
            <a:spAutoFit/>
          </a:bodyPr>
          <a:lstStyle/>
          <a:p>
            <a:pPr algn="ctr"/>
            <a:r>
              <a:rPr lang="en-US" sz="5400" b="0" cap="none" spc="0" dirty="0">
                <a:ln w="0"/>
                <a:solidFill>
                  <a:schemeClr val="accent5">
                    <a:lumMod val="60000"/>
                    <a:lumOff val="40000"/>
                  </a:schemeClr>
                </a:solidFill>
                <a:effectLst>
                  <a:outerShdw blurRad="38100" dist="19050" dir="2700000" algn="tl" rotWithShape="0">
                    <a:schemeClr val="dk1">
                      <a:alpha val="40000"/>
                    </a:schemeClr>
                  </a:outerShdw>
                </a:effectLst>
              </a:rPr>
              <a:t>Libraries</a:t>
            </a:r>
          </a:p>
        </p:txBody>
      </p:sp>
    </p:spTree>
    <p:extLst>
      <p:ext uri="{BB962C8B-B14F-4D97-AF65-F5344CB8AC3E}">
        <p14:creationId xmlns:p14="http://schemas.microsoft.com/office/powerpoint/2010/main" val="321715373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D1D89-6CD5-4568-859A-E1B9C63BE9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187871-6983-4D6B-9253-9B9182B0263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39247E3-B5F5-4879-AE33-034509575587}"/>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88010743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8B9E0-B890-4B82-AE90-C97F54BD8C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345800-7BEE-4769-91B0-D13A527FA7A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5972E41D-A8EC-4AA6-91A0-A81BCC162F1B}"/>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15825586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48264E-94B7-4A18-A201-53948D7B4660}"/>
              </a:ext>
            </a:extLst>
          </p:cNvPr>
          <p:cNvSpPr/>
          <p:nvPr/>
        </p:nvSpPr>
        <p:spPr>
          <a:xfrm>
            <a:off x="914400" y="3355614"/>
            <a:ext cx="1046921" cy="9044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DATASET</a:t>
            </a:r>
          </a:p>
        </p:txBody>
      </p:sp>
      <p:sp>
        <p:nvSpPr>
          <p:cNvPr id="27" name="Rectangle 26">
            <a:extLst>
              <a:ext uri="{FF2B5EF4-FFF2-40B4-BE49-F238E27FC236}">
                <a16:creationId xmlns:a16="http://schemas.microsoft.com/office/drawing/2014/main" id="{5A90FF4F-5655-449E-8470-49C5CD85D2E5}"/>
              </a:ext>
            </a:extLst>
          </p:cNvPr>
          <p:cNvSpPr/>
          <p:nvPr/>
        </p:nvSpPr>
        <p:spPr>
          <a:xfrm>
            <a:off x="3930046" y="3429000"/>
            <a:ext cx="1976734" cy="7291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rPr>
              <a:t>APPLICATION</a:t>
            </a:r>
          </a:p>
          <a:p>
            <a:pPr algn="ctr"/>
            <a:r>
              <a:rPr lang="en-IN" dirty="0">
                <a:solidFill>
                  <a:schemeClr val="tx1"/>
                </a:solidFill>
              </a:rPr>
              <a:t>MANAGER</a:t>
            </a:r>
          </a:p>
        </p:txBody>
      </p:sp>
      <p:sp>
        <p:nvSpPr>
          <p:cNvPr id="30" name="Oval 29">
            <a:extLst>
              <a:ext uri="{FF2B5EF4-FFF2-40B4-BE49-F238E27FC236}">
                <a16:creationId xmlns:a16="http://schemas.microsoft.com/office/drawing/2014/main" id="{9E4B49D1-4E22-46E2-A846-24BABBA3EABC}"/>
              </a:ext>
            </a:extLst>
          </p:cNvPr>
          <p:cNvSpPr/>
          <p:nvPr/>
        </p:nvSpPr>
        <p:spPr>
          <a:xfrm>
            <a:off x="8578110" y="3218754"/>
            <a:ext cx="1751380" cy="114962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DEVICE 1</a:t>
            </a:r>
          </a:p>
        </p:txBody>
      </p:sp>
      <p:sp>
        <p:nvSpPr>
          <p:cNvPr id="37" name="Rectangle 36">
            <a:extLst>
              <a:ext uri="{FF2B5EF4-FFF2-40B4-BE49-F238E27FC236}">
                <a16:creationId xmlns:a16="http://schemas.microsoft.com/office/drawing/2014/main" id="{6A121143-D276-458F-BC47-29DFB167DA30}"/>
              </a:ext>
            </a:extLst>
          </p:cNvPr>
          <p:cNvSpPr/>
          <p:nvPr/>
        </p:nvSpPr>
        <p:spPr>
          <a:xfrm>
            <a:off x="3810000" y="5163312"/>
            <a:ext cx="2602409" cy="107617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RESULT</a:t>
            </a:r>
          </a:p>
          <a:p>
            <a:pPr algn="ctr"/>
            <a:r>
              <a:rPr lang="en-IN" dirty="0"/>
              <a:t>(Room Allocation)</a:t>
            </a:r>
          </a:p>
        </p:txBody>
      </p:sp>
      <p:sp>
        <p:nvSpPr>
          <p:cNvPr id="16" name="Rectangle 15">
            <a:extLst>
              <a:ext uri="{FF2B5EF4-FFF2-40B4-BE49-F238E27FC236}">
                <a16:creationId xmlns:a16="http://schemas.microsoft.com/office/drawing/2014/main" id="{38D298F1-32C2-4FC0-90D0-9C7DFDBB5A1C}"/>
              </a:ext>
            </a:extLst>
          </p:cNvPr>
          <p:cNvSpPr/>
          <p:nvPr/>
        </p:nvSpPr>
        <p:spPr>
          <a:xfrm>
            <a:off x="477286" y="1931378"/>
            <a:ext cx="1750800"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Data </a:t>
            </a:r>
            <a:r>
              <a:rPr lang="en-US" sz="2000" dirty="0">
                <a:ln w="0"/>
                <a:effectLst>
                  <a:outerShdw blurRad="38100" dist="19050" dir="2700000" algn="tl" rotWithShape="0">
                    <a:schemeClr val="dk1">
                      <a:alpha val="40000"/>
                    </a:schemeClr>
                  </a:outerShdw>
                </a:effectLst>
              </a:rPr>
              <a:t>Collection</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23" name="Rectangle 22">
            <a:extLst>
              <a:ext uri="{FF2B5EF4-FFF2-40B4-BE49-F238E27FC236}">
                <a16:creationId xmlns:a16="http://schemas.microsoft.com/office/drawing/2014/main" id="{50D6D729-A4C7-4E24-90DE-BA374B8A8936}"/>
              </a:ext>
            </a:extLst>
          </p:cNvPr>
          <p:cNvSpPr/>
          <p:nvPr/>
        </p:nvSpPr>
        <p:spPr>
          <a:xfrm>
            <a:off x="438814" y="5099535"/>
            <a:ext cx="2039534" cy="369332"/>
          </a:xfrm>
          <a:prstGeom prst="rect">
            <a:avLst/>
          </a:prstGeom>
        </p:spPr>
        <p:txBody>
          <a:bodyPr wrap="none">
            <a:spAutoFit/>
          </a:bodyPr>
          <a:lstStyle/>
          <a:p>
            <a:pPr algn="ctr"/>
            <a:r>
              <a:rPr lang="en-IN" dirty="0">
                <a:ln w="0"/>
                <a:effectLst>
                  <a:outerShdw blurRad="38100" dist="19050" dir="2700000" algn="tl" rotWithShape="0">
                    <a:schemeClr val="dk1">
                      <a:alpha val="40000"/>
                    </a:schemeClr>
                  </a:outerShdw>
                </a:effectLst>
              </a:rPr>
              <a:t>Data Pre-processing</a:t>
            </a:r>
            <a:endParaRPr lang="en-US" dirty="0">
              <a:ln w="0"/>
              <a:effectLst>
                <a:outerShdw blurRad="38100" dist="19050" dir="2700000" algn="tl" rotWithShape="0">
                  <a:schemeClr val="dk1">
                    <a:alpha val="40000"/>
                  </a:schemeClr>
                </a:outerShdw>
              </a:effectLst>
            </a:endParaRPr>
          </a:p>
        </p:txBody>
      </p:sp>
      <p:sp>
        <p:nvSpPr>
          <p:cNvPr id="43" name="Rectangle 42">
            <a:extLst>
              <a:ext uri="{FF2B5EF4-FFF2-40B4-BE49-F238E27FC236}">
                <a16:creationId xmlns:a16="http://schemas.microsoft.com/office/drawing/2014/main" id="{72AC5F53-6E4B-49DF-9A07-46F6D855194F}"/>
              </a:ext>
            </a:extLst>
          </p:cNvPr>
          <p:cNvSpPr/>
          <p:nvPr/>
        </p:nvSpPr>
        <p:spPr>
          <a:xfrm>
            <a:off x="7103165" y="1908225"/>
            <a:ext cx="1541680" cy="369332"/>
          </a:xfrm>
          <a:prstGeom prst="rect">
            <a:avLst/>
          </a:prstGeom>
          <a:noFill/>
        </p:spPr>
        <p:txBody>
          <a:bodyPr wrap="square" lIns="91440" tIns="45720" rIns="91440" bIns="45720">
            <a:spAutoFit/>
          </a:bodyPr>
          <a:lstStyle/>
          <a:p>
            <a:pPr algn="ctr"/>
            <a:r>
              <a:rPr lang="en-US" dirty="0">
                <a:ln w="0"/>
                <a:effectLst>
                  <a:outerShdw blurRad="38100" dist="19050" dir="2700000" algn="tl" rotWithShape="0">
                    <a:schemeClr val="dk1">
                      <a:alpha val="40000"/>
                    </a:schemeClr>
                  </a:outerShdw>
                </a:effectLst>
              </a:rPr>
              <a:t>Readings</a:t>
            </a:r>
            <a:endParaRPr lang="en-US" b="0" cap="none" spc="0" dirty="0">
              <a:ln w="0"/>
              <a:solidFill>
                <a:schemeClr val="tx1"/>
              </a:solidFill>
              <a:effectLst>
                <a:outerShdw blurRad="38100" dist="19050" dir="2700000" algn="tl" rotWithShape="0">
                  <a:schemeClr val="dk1">
                    <a:alpha val="40000"/>
                  </a:schemeClr>
                </a:outerShdw>
              </a:effectLst>
            </a:endParaRPr>
          </a:p>
        </p:txBody>
      </p:sp>
      <p:cxnSp>
        <p:nvCxnSpPr>
          <p:cNvPr id="8" name="Straight Connector 7">
            <a:extLst>
              <a:ext uri="{FF2B5EF4-FFF2-40B4-BE49-F238E27FC236}">
                <a16:creationId xmlns:a16="http://schemas.microsoft.com/office/drawing/2014/main" id="{AD491247-17E7-44F4-9B87-4F171B74E13A}"/>
              </a:ext>
            </a:extLst>
          </p:cNvPr>
          <p:cNvCxnSpPr/>
          <p:nvPr/>
        </p:nvCxnSpPr>
        <p:spPr>
          <a:xfrm>
            <a:off x="172278" y="1325217"/>
            <a:ext cx="0" cy="4518992"/>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D5C3A36A-27A4-48A1-94FC-7ECFE27A5172}"/>
              </a:ext>
            </a:extLst>
          </p:cNvPr>
          <p:cNvCxnSpPr>
            <a:cxnSpLocks/>
          </p:cNvCxnSpPr>
          <p:nvPr/>
        </p:nvCxnSpPr>
        <p:spPr>
          <a:xfrm>
            <a:off x="2696817" y="1356757"/>
            <a:ext cx="0" cy="4518992"/>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5CDFCCE-48A7-4542-91B9-45899F95AD30}"/>
              </a:ext>
            </a:extLst>
          </p:cNvPr>
          <p:cNvCxnSpPr/>
          <p:nvPr/>
        </p:nvCxnSpPr>
        <p:spPr>
          <a:xfrm>
            <a:off x="172278" y="1325217"/>
            <a:ext cx="2524539"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E2B2E60-2792-4C05-BBF4-548681B45A61}"/>
              </a:ext>
            </a:extLst>
          </p:cNvPr>
          <p:cNvCxnSpPr/>
          <p:nvPr/>
        </p:nvCxnSpPr>
        <p:spPr>
          <a:xfrm>
            <a:off x="172278" y="5837583"/>
            <a:ext cx="2524539"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A2665F7A-60EF-43F4-A490-3CD79BE91AE3}"/>
              </a:ext>
            </a:extLst>
          </p:cNvPr>
          <p:cNvSpPr/>
          <p:nvPr/>
        </p:nvSpPr>
        <p:spPr>
          <a:xfrm>
            <a:off x="380144" y="5927037"/>
            <a:ext cx="2156873"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DATA ANALYSIS</a:t>
            </a:r>
          </a:p>
        </p:txBody>
      </p:sp>
      <p:sp>
        <p:nvSpPr>
          <p:cNvPr id="5" name="Oval 4">
            <a:extLst>
              <a:ext uri="{FF2B5EF4-FFF2-40B4-BE49-F238E27FC236}">
                <a16:creationId xmlns:a16="http://schemas.microsoft.com/office/drawing/2014/main" id="{B0608C20-010F-4862-B191-460456061C87}"/>
              </a:ext>
            </a:extLst>
          </p:cNvPr>
          <p:cNvSpPr/>
          <p:nvPr/>
        </p:nvSpPr>
        <p:spPr>
          <a:xfrm>
            <a:off x="186494" y="329174"/>
            <a:ext cx="1126227" cy="81168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900" b="1" dirty="0">
                <a:solidFill>
                  <a:schemeClr val="tx1"/>
                </a:solidFill>
              </a:rPr>
              <a:t>ONLINE RESOURCES</a:t>
            </a:r>
          </a:p>
        </p:txBody>
      </p:sp>
      <p:sp>
        <p:nvSpPr>
          <p:cNvPr id="25" name="Oval 24">
            <a:extLst>
              <a:ext uri="{FF2B5EF4-FFF2-40B4-BE49-F238E27FC236}">
                <a16:creationId xmlns:a16="http://schemas.microsoft.com/office/drawing/2014/main" id="{E6E99078-7894-4777-9714-273D8AFE8DD7}"/>
              </a:ext>
            </a:extLst>
          </p:cNvPr>
          <p:cNvSpPr/>
          <p:nvPr/>
        </p:nvSpPr>
        <p:spPr>
          <a:xfrm>
            <a:off x="1468733" y="355056"/>
            <a:ext cx="1126227" cy="81168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100" b="1" dirty="0">
                <a:solidFill>
                  <a:schemeClr val="tx1"/>
                </a:solidFill>
              </a:rPr>
              <a:t>DOCTOR</a:t>
            </a:r>
          </a:p>
        </p:txBody>
      </p:sp>
      <p:sp>
        <p:nvSpPr>
          <p:cNvPr id="7" name="Arrow: Down 6">
            <a:extLst>
              <a:ext uri="{FF2B5EF4-FFF2-40B4-BE49-F238E27FC236}">
                <a16:creationId xmlns:a16="http://schemas.microsoft.com/office/drawing/2014/main" id="{FDAFD60B-4AF3-4FD9-8444-8CB8FA19A605}"/>
              </a:ext>
            </a:extLst>
          </p:cNvPr>
          <p:cNvSpPr/>
          <p:nvPr/>
        </p:nvSpPr>
        <p:spPr>
          <a:xfrm>
            <a:off x="1908086" y="1222337"/>
            <a:ext cx="304164" cy="789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Down 25">
            <a:extLst>
              <a:ext uri="{FF2B5EF4-FFF2-40B4-BE49-F238E27FC236}">
                <a16:creationId xmlns:a16="http://schemas.microsoft.com/office/drawing/2014/main" id="{B451BFC8-EBD9-4801-80CA-6BCF56B2A368}"/>
              </a:ext>
            </a:extLst>
          </p:cNvPr>
          <p:cNvSpPr/>
          <p:nvPr/>
        </p:nvSpPr>
        <p:spPr>
          <a:xfrm>
            <a:off x="628653" y="1205018"/>
            <a:ext cx="304164" cy="789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9398F4A9-0E8F-47BD-A47F-FB3A4DB6285D}"/>
              </a:ext>
            </a:extLst>
          </p:cNvPr>
          <p:cNvSpPr/>
          <p:nvPr/>
        </p:nvSpPr>
        <p:spPr>
          <a:xfrm>
            <a:off x="8691101" y="1162652"/>
            <a:ext cx="1751380" cy="114962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DEVICE 2</a:t>
            </a:r>
          </a:p>
        </p:txBody>
      </p:sp>
      <p:sp>
        <p:nvSpPr>
          <p:cNvPr id="22" name="Cloud 21">
            <a:extLst>
              <a:ext uri="{FF2B5EF4-FFF2-40B4-BE49-F238E27FC236}">
                <a16:creationId xmlns:a16="http://schemas.microsoft.com/office/drawing/2014/main" id="{F46EC50E-B157-4101-947A-02D8C5640909}"/>
              </a:ext>
            </a:extLst>
          </p:cNvPr>
          <p:cNvSpPr/>
          <p:nvPr/>
        </p:nvSpPr>
        <p:spPr>
          <a:xfrm>
            <a:off x="5922977" y="1147683"/>
            <a:ext cx="1393340" cy="1129874"/>
          </a:xfrm>
          <a:prstGeom prst="cloud">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b="1" dirty="0">
                <a:solidFill>
                  <a:schemeClr val="tx1"/>
                </a:solidFill>
              </a:rPr>
              <a:t>CLOUD</a:t>
            </a:r>
          </a:p>
        </p:txBody>
      </p:sp>
      <p:sp>
        <p:nvSpPr>
          <p:cNvPr id="31" name="Rectangle 30">
            <a:extLst>
              <a:ext uri="{FF2B5EF4-FFF2-40B4-BE49-F238E27FC236}">
                <a16:creationId xmlns:a16="http://schemas.microsoft.com/office/drawing/2014/main" id="{B30540A0-B784-41CC-BE64-0DCABA796232}"/>
              </a:ext>
            </a:extLst>
          </p:cNvPr>
          <p:cNvSpPr/>
          <p:nvPr/>
        </p:nvSpPr>
        <p:spPr>
          <a:xfrm>
            <a:off x="11246767" y="1457739"/>
            <a:ext cx="772955" cy="687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SMOKE SENSOR</a:t>
            </a:r>
          </a:p>
        </p:txBody>
      </p:sp>
      <p:sp>
        <p:nvSpPr>
          <p:cNvPr id="40" name="Rectangle 39">
            <a:extLst>
              <a:ext uri="{FF2B5EF4-FFF2-40B4-BE49-F238E27FC236}">
                <a16:creationId xmlns:a16="http://schemas.microsoft.com/office/drawing/2014/main" id="{CDF336C1-841B-4393-99DE-4B04DE491589}"/>
              </a:ext>
            </a:extLst>
          </p:cNvPr>
          <p:cNvSpPr/>
          <p:nvPr/>
        </p:nvSpPr>
        <p:spPr>
          <a:xfrm>
            <a:off x="9943012" y="5264694"/>
            <a:ext cx="772955" cy="687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err="1">
                <a:solidFill>
                  <a:schemeClr val="tx1"/>
                </a:solidFill>
              </a:rPr>
              <a:t>AirQuality</a:t>
            </a:r>
            <a:r>
              <a:rPr lang="en-IN" sz="1000" b="1" dirty="0">
                <a:solidFill>
                  <a:schemeClr val="tx1"/>
                </a:solidFill>
              </a:rPr>
              <a:t> SENSOR</a:t>
            </a:r>
          </a:p>
        </p:txBody>
      </p:sp>
      <p:sp>
        <p:nvSpPr>
          <p:cNvPr id="41" name="Rectangle 40">
            <a:extLst>
              <a:ext uri="{FF2B5EF4-FFF2-40B4-BE49-F238E27FC236}">
                <a16:creationId xmlns:a16="http://schemas.microsoft.com/office/drawing/2014/main" id="{8071E656-61B1-46A3-A30A-E3C1095DC39E}"/>
              </a:ext>
            </a:extLst>
          </p:cNvPr>
          <p:cNvSpPr/>
          <p:nvPr/>
        </p:nvSpPr>
        <p:spPr>
          <a:xfrm>
            <a:off x="10980231" y="4420335"/>
            <a:ext cx="772955" cy="687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Humidity SENSOR</a:t>
            </a:r>
          </a:p>
        </p:txBody>
      </p:sp>
      <p:sp>
        <p:nvSpPr>
          <p:cNvPr id="42" name="Rectangle 41">
            <a:extLst>
              <a:ext uri="{FF2B5EF4-FFF2-40B4-BE49-F238E27FC236}">
                <a16:creationId xmlns:a16="http://schemas.microsoft.com/office/drawing/2014/main" id="{64F88EE1-16BE-4CE0-8957-F5CF61FA1DC4}"/>
              </a:ext>
            </a:extLst>
          </p:cNvPr>
          <p:cNvSpPr/>
          <p:nvPr/>
        </p:nvSpPr>
        <p:spPr>
          <a:xfrm>
            <a:off x="11131943" y="3218754"/>
            <a:ext cx="899589" cy="687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rPr>
              <a:t>Temperature</a:t>
            </a:r>
          </a:p>
          <a:p>
            <a:pPr algn="ctr"/>
            <a:r>
              <a:rPr lang="en-IN" sz="1000" b="1" dirty="0">
                <a:solidFill>
                  <a:schemeClr val="tx1"/>
                </a:solidFill>
              </a:rPr>
              <a:t>SENSOR</a:t>
            </a:r>
          </a:p>
        </p:txBody>
      </p:sp>
      <p:sp>
        <p:nvSpPr>
          <p:cNvPr id="34" name="Arrow: Right 33">
            <a:extLst>
              <a:ext uri="{FF2B5EF4-FFF2-40B4-BE49-F238E27FC236}">
                <a16:creationId xmlns:a16="http://schemas.microsoft.com/office/drawing/2014/main" id="{A42F7B0D-DD1A-4693-A33E-13E8002A8152}"/>
              </a:ext>
            </a:extLst>
          </p:cNvPr>
          <p:cNvSpPr/>
          <p:nvPr/>
        </p:nvSpPr>
        <p:spPr>
          <a:xfrm rot="11031251">
            <a:off x="10549890" y="1600129"/>
            <a:ext cx="589467" cy="331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Arrow: Right 43">
            <a:extLst>
              <a:ext uri="{FF2B5EF4-FFF2-40B4-BE49-F238E27FC236}">
                <a16:creationId xmlns:a16="http://schemas.microsoft.com/office/drawing/2014/main" id="{A9BE36E0-E76F-40CB-ADC7-F15D38A8030E}"/>
              </a:ext>
            </a:extLst>
          </p:cNvPr>
          <p:cNvSpPr/>
          <p:nvPr/>
        </p:nvSpPr>
        <p:spPr>
          <a:xfrm rot="11031251">
            <a:off x="10290449" y="3459158"/>
            <a:ext cx="750304" cy="331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Arrow: Right 44">
            <a:extLst>
              <a:ext uri="{FF2B5EF4-FFF2-40B4-BE49-F238E27FC236}">
                <a16:creationId xmlns:a16="http://schemas.microsoft.com/office/drawing/2014/main" id="{7DDFB035-0E1D-444C-979E-7741028CCC4D}"/>
              </a:ext>
            </a:extLst>
          </p:cNvPr>
          <p:cNvSpPr/>
          <p:nvPr/>
        </p:nvSpPr>
        <p:spPr>
          <a:xfrm rot="12799600">
            <a:off x="10215945" y="4152470"/>
            <a:ext cx="756907" cy="331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Right 45">
            <a:extLst>
              <a:ext uri="{FF2B5EF4-FFF2-40B4-BE49-F238E27FC236}">
                <a16:creationId xmlns:a16="http://schemas.microsoft.com/office/drawing/2014/main" id="{11DD499D-D850-4337-887B-46E8FAB41559}"/>
              </a:ext>
            </a:extLst>
          </p:cNvPr>
          <p:cNvSpPr/>
          <p:nvPr/>
        </p:nvSpPr>
        <p:spPr>
          <a:xfrm rot="15248590">
            <a:off x="9593890" y="4655339"/>
            <a:ext cx="739140" cy="331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Arrow: Right 46">
            <a:extLst>
              <a:ext uri="{FF2B5EF4-FFF2-40B4-BE49-F238E27FC236}">
                <a16:creationId xmlns:a16="http://schemas.microsoft.com/office/drawing/2014/main" id="{B776E20D-76CB-4DE7-B1AA-BE7B2B176B5D}"/>
              </a:ext>
            </a:extLst>
          </p:cNvPr>
          <p:cNvSpPr/>
          <p:nvPr/>
        </p:nvSpPr>
        <p:spPr>
          <a:xfrm rot="7266187">
            <a:off x="5146334" y="2625269"/>
            <a:ext cx="1230487" cy="331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Arrow: Right 47">
            <a:extLst>
              <a:ext uri="{FF2B5EF4-FFF2-40B4-BE49-F238E27FC236}">
                <a16:creationId xmlns:a16="http://schemas.microsoft.com/office/drawing/2014/main" id="{BB562414-86CE-4A28-881A-F480C771D7C6}"/>
              </a:ext>
            </a:extLst>
          </p:cNvPr>
          <p:cNvSpPr/>
          <p:nvPr/>
        </p:nvSpPr>
        <p:spPr>
          <a:xfrm rot="5400000">
            <a:off x="4416386" y="4561760"/>
            <a:ext cx="971161" cy="331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Arrow: Right 48">
            <a:extLst>
              <a:ext uri="{FF2B5EF4-FFF2-40B4-BE49-F238E27FC236}">
                <a16:creationId xmlns:a16="http://schemas.microsoft.com/office/drawing/2014/main" id="{BC8D1956-2079-4900-891A-DEC37D747A88}"/>
              </a:ext>
            </a:extLst>
          </p:cNvPr>
          <p:cNvSpPr/>
          <p:nvPr/>
        </p:nvSpPr>
        <p:spPr>
          <a:xfrm rot="11031251">
            <a:off x="7414152" y="1434644"/>
            <a:ext cx="1177351" cy="331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Right 49">
            <a:extLst>
              <a:ext uri="{FF2B5EF4-FFF2-40B4-BE49-F238E27FC236}">
                <a16:creationId xmlns:a16="http://schemas.microsoft.com/office/drawing/2014/main" id="{40A33BE2-F71D-4F19-BB67-F8412686BA2C}"/>
              </a:ext>
            </a:extLst>
          </p:cNvPr>
          <p:cNvSpPr/>
          <p:nvPr/>
        </p:nvSpPr>
        <p:spPr>
          <a:xfrm rot="13229941">
            <a:off x="6872523" y="2638172"/>
            <a:ext cx="1917465" cy="3316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14FA74E4-053A-4B22-B773-C78C5A9D76D1}"/>
              </a:ext>
            </a:extLst>
          </p:cNvPr>
          <p:cNvSpPr/>
          <p:nvPr/>
        </p:nvSpPr>
        <p:spPr>
          <a:xfrm>
            <a:off x="2060168" y="3793566"/>
            <a:ext cx="1869875" cy="2589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Arrow: Down 50">
            <a:extLst>
              <a:ext uri="{FF2B5EF4-FFF2-40B4-BE49-F238E27FC236}">
                <a16:creationId xmlns:a16="http://schemas.microsoft.com/office/drawing/2014/main" id="{22523D37-BABE-45D8-A447-120015CA7DD7}"/>
              </a:ext>
            </a:extLst>
          </p:cNvPr>
          <p:cNvSpPr/>
          <p:nvPr/>
        </p:nvSpPr>
        <p:spPr>
          <a:xfrm>
            <a:off x="1152018" y="2357497"/>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Arrow: Down 51">
            <a:extLst>
              <a:ext uri="{FF2B5EF4-FFF2-40B4-BE49-F238E27FC236}">
                <a16:creationId xmlns:a16="http://schemas.microsoft.com/office/drawing/2014/main" id="{B8C8F166-ACEF-42C3-820D-0E7741FF61C4}"/>
              </a:ext>
            </a:extLst>
          </p:cNvPr>
          <p:cNvSpPr/>
          <p:nvPr/>
        </p:nvSpPr>
        <p:spPr>
          <a:xfrm rot="10800000">
            <a:off x="1166887" y="422480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6056821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303D48D-2352-4441-9789-BDD71CE7CF21}"/>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45773" y="914399"/>
            <a:ext cx="4324350" cy="3424237"/>
          </a:xfrm>
        </p:spPr>
      </p:pic>
      <p:pic>
        <p:nvPicPr>
          <p:cNvPr id="7" name="Picture 6">
            <a:extLst>
              <a:ext uri="{FF2B5EF4-FFF2-40B4-BE49-F238E27FC236}">
                <a16:creationId xmlns:a16="http://schemas.microsoft.com/office/drawing/2014/main" id="{33F8EB90-660C-4A46-AD2A-7FC891919E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513" y="298739"/>
            <a:ext cx="6705600" cy="5617154"/>
          </a:xfrm>
          <a:prstGeom prst="rect">
            <a:avLst/>
          </a:prstGeom>
        </p:spPr>
      </p:pic>
      <p:sp>
        <p:nvSpPr>
          <p:cNvPr id="8" name="Rectangle 7">
            <a:extLst>
              <a:ext uri="{FF2B5EF4-FFF2-40B4-BE49-F238E27FC236}">
                <a16:creationId xmlns:a16="http://schemas.microsoft.com/office/drawing/2014/main" id="{3973095E-BEC6-430D-BE42-F92736F70297}"/>
              </a:ext>
            </a:extLst>
          </p:cNvPr>
          <p:cNvSpPr/>
          <p:nvPr/>
        </p:nvSpPr>
        <p:spPr>
          <a:xfrm>
            <a:off x="1263663" y="4637109"/>
            <a:ext cx="2088584" cy="369332"/>
          </a:xfrm>
          <a:prstGeom prst="rect">
            <a:avLst/>
          </a:prstGeom>
          <a:noFill/>
        </p:spPr>
        <p:txBody>
          <a:bodyPr wrap="none" lIns="91440" tIns="45720" rIns="91440" bIns="45720">
            <a:spAutoFit/>
          </a:bodyPr>
          <a:lstStyle/>
          <a:p>
            <a:pPr algn="ctr"/>
            <a:r>
              <a:rPr lang="en-US" dirty="0">
                <a:ln w="0"/>
                <a:effectLst>
                  <a:outerShdw blurRad="38100" dist="19050" dir="2700000" algn="tl" rotWithShape="0">
                    <a:schemeClr val="dk1">
                      <a:alpha val="40000"/>
                    </a:schemeClr>
                  </a:outerShdw>
                </a:effectLst>
              </a:rPr>
              <a:t>Dust sensor Readings</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DB381ED0-BBC1-447A-955B-28306D03D7CA}"/>
              </a:ext>
            </a:extLst>
          </p:cNvPr>
          <p:cNvSpPr/>
          <p:nvPr/>
        </p:nvSpPr>
        <p:spPr>
          <a:xfrm>
            <a:off x="6194216" y="6088222"/>
            <a:ext cx="4220707" cy="369332"/>
          </a:xfrm>
          <a:prstGeom prst="rect">
            <a:avLst/>
          </a:prstGeom>
          <a:noFill/>
        </p:spPr>
        <p:txBody>
          <a:bodyPr wrap="none" lIns="91440" tIns="45720" rIns="91440" bIns="45720">
            <a:spAutoFit/>
          </a:bodyPr>
          <a:lstStyle/>
          <a:p>
            <a:pPr algn="ctr"/>
            <a:r>
              <a:rPr lang="en-US" dirty="0">
                <a:ln w="0"/>
                <a:effectLst>
                  <a:outerShdw blurRad="38100" dist="19050" dir="2700000" algn="tl" rotWithShape="0">
                    <a:schemeClr val="dk1">
                      <a:alpha val="40000"/>
                    </a:schemeClr>
                  </a:outerShdw>
                </a:effectLst>
              </a:rPr>
              <a:t>Temperature and Humidity sensors Readings</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375362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BEA342-5F68-45A6-9721-6C706192A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059" y="568011"/>
            <a:ext cx="5563401" cy="3593172"/>
          </a:xfrm>
          <a:prstGeom prst="rect">
            <a:avLst/>
          </a:prstGeom>
        </p:spPr>
      </p:pic>
      <p:pic>
        <p:nvPicPr>
          <p:cNvPr id="7" name="Picture 6">
            <a:extLst>
              <a:ext uri="{FF2B5EF4-FFF2-40B4-BE49-F238E27FC236}">
                <a16:creationId xmlns:a16="http://schemas.microsoft.com/office/drawing/2014/main" id="{A208665D-0E82-4FA1-8ADE-C6B0363C69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6581" y="568010"/>
            <a:ext cx="5248583" cy="3635003"/>
          </a:xfrm>
          <a:prstGeom prst="rect">
            <a:avLst/>
          </a:prstGeom>
        </p:spPr>
      </p:pic>
      <p:sp>
        <p:nvSpPr>
          <p:cNvPr id="10" name="Rectangle 9">
            <a:extLst>
              <a:ext uri="{FF2B5EF4-FFF2-40B4-BE49-F238E27FC236}">
                <a16:creationId xmlns:a16="http://schemas.microsoft.com/office/drawing/2014/main" id="{545554B7-1ACF-44DE-93EF-69BA9D23FE0B}"/>
              </a:ext>
            </a:extLst>
          </p:cNvPr>
          <p:cNvSpPr/>
          <p:nvPr/>
        </p:nvSpPr>
        <p:spPr>
          <a:xfrm>
            <a:off x="1173895" y="4637109"/>
            <a:ext cx="2268121" cy="369332"/>
          </a:xfrm>
          <a:prstGeom prst="rect">
            <a:avLst/>
          </a:prstGeom>
          <a:noFill/>
        </p:spPr>
        <p:txBody>
          <a:bodyPr wrap="none" lIns="91440" tIns="45720" rIns="91440" bIns="45720">
            <a:spAutoFit/>
          </a:bodyPr>
          <a:lstStyle/>
          <a:p>
            <a:pPr algn="ctr"/>
            <a:r>
              <a:rPr lang="en-US" dirty="0">
                <a:ln w="0"/>
                <a:effectLst>
                  <a:outerShdw blurRad="38100" dist="19050" dir="2700000" algn="tl" rotWithShape="0">
                    <a:schemeClr val="dk1">
                      <a:alpha val="40000"/>
                    </a:schemeClr>
                  </a:outerShdw>
                </a:effectLst>
              </a:rPr>
              <a:t>MQ-8 sensor Readings</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F871DC0D-7397-4794-BC5E-785CF8068436}"/>
              </a:ext>
            </a:extLst>
          </p:cNvPr>
          <p:cNvSpPr/>
          <p:nvPr/>
        </p:nvSpPr>
        <p:spPr>
          <a:xfrm>
            <a:off x="8079347" y="4637109"/>
            <a:ext cx="2332242" cy="369332"/>
          </a:xfrm>
          <a:prstGeom prst="rect">
            <a:avLst/>
          </a:prstGeom>
          <a:noFill/>
        </p:spPr>
        <p:txBody>
          <a:bodyPr wrap="none" lIns="91440" tIns="45720" rIns="91440" bIns="45720">
            <a:spAutoFit/>
          </a:bodyPr>
          <a:lstStyle/>
          <a:p>
            <a:pPr algn="ctr"/>
            <a:r>
              <a:rPr lang="en-US" dirty="0">
                <a:ln w="0"/>
                <a:effectLst>
                  <a:outerShdw blurRad="38100" dist="19050" dir="2700000" algn="tl" rotWithShape="0">
                    <a:schemeClr val="dk1">
                      <a:alpha val="40000"/>
                    </a:schemeClr>
                  </a:outerShdw>
                </a:effectLst>
              </a:rPr>
              <a:t>MQ -7 sensor Readings</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5979049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B648C0-9444-4F1D-AD60-B076F0C91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714" y="1338470"/>
            <a:ext cx="6275732" cy="3564833"/>
          </a:xfrm>
          <a:prstGeom prst="rect">
            <a:avLst/>
          </a:prstGeom>
        </p:spPr>
      </p:pic>
      <p:sp>
        <p:nvSpPr>
          <p:cNvPr id="3" name="Rectangle 2">
            <a:extLst>
              <a:ext uri="{FF2B5EF4-FFF2-40B4-BE49-F238E27FC236}">
                <a16:creationId xmlns:a16="http://schemas.microsoft.com/office/drawing/2014/main" id="{3A120CF2-1804-4F62-857F-452AA2158E37}"/>
              </a:ext>
            </a:extLst>
          </p:cNvPr>
          <p:cNvSpPr/>
          <p:nvPr/>
        </p:nvSpPr>
        <p:spPr>
          <a:xfrm>
            <a:off x="4095258" y="5334864"/>
            <a:ext cx="2521396" cy="369332"/>
          </a:xfrm>
          <a:prstGeom prst="rect">
            <a:avLst/>
          </a:prstGeom>
          <a:noFill/>
        </p:spPr>
        <p:txBody>
          <a:bodyPr wrap="none" lIns="91440" tIns="45720" rIns="91440" bIns="45720">
            <a:spAutoFit/>
          </a:bodyPr>
          <a:lstStyle/>
          <a:p>
            <a:pPr algn="ctr"/>
            <a:r>
              <a:rPr lang="en-US" dirty="0">
                <a:ln w="0"/>
                <a:effectLst>
                  <a:outerShdw blurRad="38100" dist="19050" dir="2700000" algn="tl" rotWithShape="0">
                    <a:schemeClr val="dk1">
                      <a:alpha val="40000"/>
                    </a:schemeClr>
                  </a:outerShdw>
                </a:effectLst>
              </a:rPr>
              <a:t>MQ-135 sensor Readings</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0546233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D62D50-2F03-4526-A5B9-94353D049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598" y="271211"/>
            <a:ext cx="9010804" cy="5729352"/>
          </a:xfrm>
          <a:prstGeom prst="rect">
            <a:avLst/>
          </a:prstGeom>
        </p:spPr>
      </p:pic>
      <p:sp>
        <p:nvSpPr>
          <p:cNvPr id="4" name="Rectangle 3">
            <a:extLst>
              <a:ext uri="{FF2B5EF4-FFF2-40B4-BE49-F238E27FC236}">
                <a16:creationId xmlns:a16="http://schemas.microsoft.com/office/drawing/2014/main" id="{2005AD67-2213-47FB-9585-B74BAD8D0FDE}"/>
              </a:ext>
            </a:extLst>
          </p:cNvPr>
          <p:cNvSpPr/>
          <p:nvPr/>
        </p:nvSpPr>
        <p:spPr>
          <a:xfrm>
            <a:off x="3846014" y="6003876"/>
            <a:ext cx="3789628"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Graphical user Interface of Application</a:t>
            </a:r>
          </a:p>
        </p:txBody>
      </p:sp>
    </p:spTree>
    <p:extLst>
      <p:ext uri="{BB962C8B-B14F-4D97-AF65-F5344CB8AC3E}">
        <p14:creationId xmlns:p14="http://schemas.microsoft.com/office/powerpoint/2010/main" val="2766474186"/>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332202"/>
          </a:xfrm>
        </p:spPr>
        <p:txBody>
          <a:bodyPr/>
          <a:lstStyle/>
          <a:p>
            <a:r>
              <a:rPr lang="en-US" b="1" dirty="0"/>
              <a:t>Approach</a:t>
            </a:r>
            <a:endParaRPr lang="en-IN" b="1" dirty="0"/>
          </a:p>
        </p:txBody>
      </p:sp>
      <p:sp>
        <p:nvSpPr>
          <p:cNvPr id="3" name="Content Placeholder 2"/>
          <p:cNvSpPr>
            <a:spLocks noGrp="1"/>
          </p:cNvSpPr>
          <p:nvPr>
            <p:ph idx="1"/>
          </p:nvPr>
        </p:nvSpPr>
        <p:spPr>
          <a:xfrm>
            <a:off x="1141412" y="1950720"/>
            <a:ext cx="9905999" cy="3840481"/>
          </a:xfrm>
        </p:spPr>
        <p:txBody>
          <a:bodyPr>
            <a:normAutofit fontScale="85000" lnSpcReduction="20000"/>
          </a:bodyPr>
          <a:lstStyle/>
          <a:p>
            <a:pPr algn="just"/>
            <a:endParaRPr lang="en-US" cap="none" dirty="0"/>
          </a:p>
          <a:p>
            <a:pPr algn="just"/>
            <a:r>
              <a:rPr lang="en-US" cap="none" dirty="0"/>
              <a:t>We will analyze  the various diseases which the hospital generally witness.</a:t>
            </a:r>
          </a:p>
          <a:p>
            <a:pPr algn="just"/>
            <a:r>
              <a:rPr lang="en-US" cap="none" dirty="0"/>
              <a:t>Then we will make the dataset which will be </a:t>
            </a:r>
            <a:r>
              <a:rPr lang="en-US" b="1" cap="none" dirty="0">
                <a:solidFill>
                  <a:schemeClr val="accent3">
                    <a:lumMod val="75000"/>
                  </a:schemeClr>
                </a:solidFill>
              </a:rPr>
              <a:t>HEALTHCARE</a:t>
            </a:r>
            <a:r>
              <a:rPr lang="en-US" cap="none" dirty="0"/>
              <a:t> </a:t>
            </a:r>
            <a:r>
              <a:rPr lang="en-US" b="1" cap="none" dirty="0">
                <a:solidFill>
                  <a:schemeClr val="accent3">
                    <a:lumMod val="75000"/>
                  </a:schemeClr>
                </a:solidFill>
              </a:rPr>
              <a:t>DATASET</a:t>
            </a:r>
            <a:r>
              <a:rPr lang="en-US" b="1" cap="none" dirty="0">
                <a:solidFill>
                  <a:schemeClr val="accent2">
                    <a:lumMod val="50000"/>
                  </a:schemeClr>
                </a:solidFill>
              </a:rPr>
              <a:t> </a:t>
            </a:r>
            <a:r>
              <a:rPr lang="en-US" cap="none" dirty="0"/>
              <a:t>hence few misleading entries are present in the dataset, hence we are going to pre processed the dataset i.e. we are going to do </a:t>
            </a:r>
            <a:r>
              <a:rPr lang="en-US" b="1" cap="none" dirty="0">
                <a:solidFill>
                  <a:schemeClr val="accent2">
                    <a:lumMod val="50000"/>
                  </a:schemeClr>
                </a:solidFill>
              </a:rPr>
              <a:t>DATA CLEANING.</a:t>
            </a:r>
            <a:r>
              <a:rPr lang="en-US" cap="none" dirty="0"/>
              <a:t>.</a:t>
            </a:r>
            <a:endParaRPr lang="en-IN" cap="none" dirty="0"/>
          </a:p>
          <a:p>
            <a:pPr algn="just"/>
            <a:r>
              <a:rPr lang="en-IN" cap="none" dirty="0"/>
              <a:t>After that we will build a </a:t>
            </a:r>
            <a:r>
              <a:rPr lang="en-IN" b="1" cap="none" dirty="0">
                <a:solidFill>
                  <a:schemeClr val="accent2">
                    <a:lumMod val="50000"/>
                  </a:schemeClr>
                </a:solidFill>
              </a:rPr>
              <a:t>DEVICE MODEL  </a:t>
            </a:r>
            <a:r>
              <a:rPr lang="en-IN" cap="none" dirty="0"/>
              <a:t>with the help of sensors which will sense the environmental conditions of every room present in the hospital. </a:t>
            </a:r>
          </a:p>
          <a:p>
            <a:pPr algn="just"/>
            <a:r>
              <a:rPr lang="en-IN" cap="none" dirty="0"/>
              <a:t>After getting these reading from the sensor device we will make an application and with the help of dataset we have made we will automate the hospital room allocation process.</a:t>
            </a:r>
          </a:p>
          <a:p>
            <a:pPr algn="just"/>
            <a:endParaRPr lang="pl-PL" cap="none" dirty="0"/>
          </a:p>
          <a:p>
            <a:pPr algn="just"/>
            <a:r>
              <a:rPr lang="pl-PL" cap="none"/>
              <a:t>pyuic4.bat -x ***.ui -o ***.py</a:t>
            </a:r>
            <a:endParaRPr lang="en-US" cap="none"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0621" y="0"/>
            <a:ext cx="1751379" cy="815788"/>
          </a:xfrm>
          <a:prstGeom prst="rect">
            <a:avLst/>
          </a:prstGeom>
        </p:spPr>
      </p:pic>
    </p:spTree>
    <p:extLst>
      <p:ext uri="{BB962C8B-B14F-4D97-AF65-F5344CB8AC3E}">
        <p14:creationId xmlns:p14="http://schemas.microsoft.com/office/powerpoint/2010/main" val="178417538"/>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78296"/>
            <a:ext cx="9905998" cy="905482"/>
          </a:xfrm>
        </p:spPr>
        <p:txBody>
          <a:bodyPr/>
          <a:lstStyle/>
          <a:p>
            <a:r>
              <a:rPr lang="en-US" dirty="0"/>
              <a:t>references</a:t>
            </a:r>
            <a:endParaRPr lang="en-IN" dirty="0"/>
          </a:p>
        </p:txBody>
      </p:sp>
      <p:sp>
        <p:nvSpPr>
          <p:cNvPr id="3" name="Content Placeholder 2"/>
          <p:cNvSpPr>
            <a:spLocks noGrp="1"/>
          </p:cNvSpPr>
          <p:nvPr>
            <p:ph idx="1"/>
          </p:nvPr>
        </p:nvSpPr>
        <p:spPr>
          <a:xfrm>
            <a:off x="967676" y="1245704"/>
            <a:ext cx="10253472" cy="5473148"/>
          </a:xfrm>
        </p:spPr>
        <p:txBody>
          <a:bodyPr>
            <a:normAutofit fontScale="70000" lnSpcReduction="20000"/>
          </a:bodyPr>
          <a:lstStyle/>
          <a:p>
            <a:pPr marL="0" indent="0" algn="just">
              <a:buNone/>
            </a:pPr>
            <a:r>
              <a:rPr lang="en-US" dirty="0"/>
              <a:t>[1]</a:t>
            </a:r>
            <a:r>
              <a:rPr lang="en-IN" b="1" dirty="0"/>
              <a:t> Implementation of Cloud computing technology for the improvement of entire healthcare services in India, </a:t>
            </a:r>
            <a:r>
              <a:rPr lang="en-IN" dirty="0"/>
              <a:t>Gaurav Bhatia ; Ajay Lala ; Ashish </a:t>
            </a:r>
            <a:r>
              <a:rPr lang="en-IN" dirty="0" err="1"/>
              <a:t>Chaurasia</a:t>
            </a:r>
            <a:r>
              <a:rPr lang="en-IN" dirty="0"/>
              <a:t> ; Ramandeep Rajpal, </a:t>
            </a:r>
            <a:r>
              <a:rPr lang="en-IN" b="1" dirty="0"/>
              <a:t> </a:t>
            </a:r>
            <a:r>
              <a:rPr lang="en-IN" u="sng" dirty="0"/>
              <a:t>2013 International Conference on Advances in Technology and Engineering (ICATE), IEEE</a:t>
            </a:r>
          </a:p>
          <a:p>
            <a:pPr marL="0" indent="0" algn="just">
              <a:buNone/>
            </a:pPr>
            <a:endParaRPr lang="en-IN" dirty="0"/>
          </a:p>
          <a:p>
            <a:pPr marL="0" lvl="0" indent="0">
              <a:lnSpc>
                <a:spcPct val="100000"/>
              </a:lnSpc>
              <a:spcBef>
                <a:spcPts val="0"/>
              </a:spcBef>
              <a:buClrTx/>
              <a:buNone/>
              <a:defRPr/>
            </a:pPr>
            <a:r>
              <a:rPr lang="en-US" dirty="0"/>
              <a:t>[2]</a:t>
            </a:r>
            <a:r>
              <a:rPr lang="en-IN" dirty="0"/>
              <a:t> </a:t>
            </a:r>
            <a:r>
              <a:rPr lang="en-IN" b="1" dirty="0"/>
              <a:t>Understanding social and </a:t>
            </a:r>
            <a:r>
              <a:rPr lang="en-IN" b="1" dirty="0" err="1"/>
              <a:t>behavioral</a:t>
            </a:r>
            <a:r>
              <a:rPr lang="en-IN" b="1" dirty="0"/>
              <a:t> drivers and impacts of air quality sensor use, </a:t>
            </a:r>
            <a:r>
              <a:rPr lang="en-IN" dirty="0"/>
              <a:t>Bryan j Hubbell, Amanda </a:t>
            </a:r>
            <a:r>
              <a:rPr lang="en-IN" dirty="0" err="1"/>
              <a:t>kaufman</a:t>
            </a:r>
            <a:r>
              <a:rPr lang="en-IN" dirty="0"/>
              <a:t>, Science of The Total Environment, </a:t>
            </a:r>
            <a:r>
              <a:rPr lang="fr-FR" dirty="0"/>
              <a:t>Volume 621, Pages 886-894, Elsevier</a:t>
            </a:r>
            <a:endParaRPr lang="en-IN" dirty="0"/>
          </a:p>
          <a:p>
            <a:pPr marL="0" indent="0" algn="just">
              <a:buNone/>
            </a:pPr>
            <a:r>
              <a:rPr lang="en-IN" dirty="0"/>
              <a:t>	</a:t>
            </a:r>
            <a:endParaRPr lang="en-IN" dirty="0">
              <a:solidFill>
                <a:schemeClr val="dk1"/>
              </a:solidFill>
            </a:endParaRPr>
          </a:p>
          <a:p>
            <a:pPr marL="0" indent="0" fontAlgn="ctr">
              <a:buNone/>
            </a:pPr>
            <a:r>
              <a:rPr lang="en-US" dirty="0">
                <a:hlinkClick r:id="rId2" action="ppaction://hlinksldjump"/>
              </a:rPr>
              <a:t> </a:t>
            </a:r>
            <a:r>
              <a:rPr lang="en-IN" dirty="0"/>
              <a:t>[3]</a:t>
            </a:r>
            <a:r>
              <a:rPr lang="en-IN" b="1" dirty="0"/>
              <a:t> Real-Time Air Pollution Monitoring Systems Using Wireless Sensor Networks Connected in a Cloud-Computing, Wrapped up Web Services, </a:t>
            </a:r>
            <a:r>
              <a:rPr lang="en-IN" dirty="0"/>
              <a:t>Byron </a:t>
            </a:r>
            <a:r>
              <a:rPr lang="en-IN" dirty="0" err="1"/>
              <a:t>Guanochanga</a:t>
            </a:r>
            <a:r>
              <a:rPr lang="en-IN" dirty="0"/>
              <a:t>, Rolando </a:t>
            </a:r>
            <a:r>
              <a:rPr lang="en-IN" dirty="0" err="1"/>
              <a:t>Cachipuendo</a:t>
            </a:r>
            <a:r>
              <a:rPr lang="en-IN" dirty="0"/>
              <a:t>,</a:t>
            </a:r>
            <a:r>
              <a:rPr lang="en-IN" b="1" dirty="0"/>
              <a:t> </a:t>
            </a:r>
            <a:r>
              <a:rPr lang="en-IN" dirty="0"/>
              <a:t>FTC 2018, Proceedings of the Future Technologies Conference (FTC) 2018,  page 171-184, Springer</a:t>
            </a:r>
          </a:p>
          <a:p>
            <a:pPr marL="0" indent="0" algn="just">
              <a:buNone/>
            </a:pPr>
            <a:endParaRPr lang="en-IN" dirty="0"/>
          </a:p>
          <a:p>
            <a:pPr marL="0" indent="0" algn="just">
              <a:buNone/>
            </a:pPr>
            <a:r>
              <a:rPr lang="en-IN" dirty="0"/>
              <a:t>[4]</a:t>
            </a:r>
            <a:r>
              <a:rPr lang="en-IN" b="1" dirty="0"/>
              <a:t> Real-Time Measurement of Temperature Sensitive Electrical Parameters in </a:t>
            </a:r>
            <a:r>
              <a:rPr lang="en-IN" b="1" dirty="0" err="1"/>
              <a:t>SiC</a:t>
            </a:r>
            <a:r>
              <a:rPr lang="en-IN" b="1" dirty="0"/>
              <a:t> Power MOSFETs, </a:t>
            </a:r>
            <a:r>
              <a:rPr lang="en-IN" dirty="0" err="1"/>
              <a:t>antionio</a:t>
            </a:r>
            <a:r>
              <a:rPr lang="en-IN" dirty="0"/>
              <a:t> </a:t>
            </a:r>
            <a:r>
              <a:rPr lang="en-IN" dirty="0" err="1"/>
              <a:t>griffo</a:t>
            </a:r>
            <a:r>
              <a:rPr lang="en-IN" dirty="0"/>
              <a:t>, </a:t>
            </a:r>
            <a:r>
              <a:rPr lang="en-IN" dirty="0" err="1"/>
              <a:t>jiabin</a:t>
            </a:r>
            <a:r>
              <a:rPr lang="en-IN" dirty="0"/>
              <a:t> wang, IEEE Transactions on Industrial Electronics, volume 65, issue 3, march 2018</a:t>
            </a:r>
          </a:p>
          <a:p>
            <a:pPr marL="0" indent="0" algn="just">
              <a:buNone/>
            </a:pPr>
            <a:endParaRPr lang="en-US" dirty="0"/>
          </a:p>
          <a:p>
            <a:pPr marL="0" indent="0">
              <a:buNone/>
            </a:pPr>
            <a:r>
              <a:rPr lang="en-US" dirty="0"/>
              <a:t>[5]</a:t>
            </a:r>
            <a:r>
              <a:rPr lang="en-IN" b="1" dirty="0">
                <a:solidFill>
                  <a:schemeClr val="dk1"/>
                </a:solidFill>
              </a:rPr>
              <a:t> </a:t>
            </a:r>
            <a:r>
              <a:rPr lang="en-IN" b="1" dirty="0"/>
              <a:t>Ultrafast Response Polyelectrolyte Humidity Sensor for Respiration Monitoring, </a:t>
            </a:r>
            <a:r>
              <a:rPr lang="en-IN" dirty="0" err="1"/>
              <a:t>jianxun</a:t>
            </a:r>
            <a:r>
              <a:rPr lang="en-IN" dirty="0"/>
              <a:t> </a:t>
            </a:r>
            <a:r>
              <a:rPr lang="en-IN" dirty="0" err="1"/>
              <a:t>dai</a:t>
            </a:r>
            <a:r>
              <a:rPr lang="en-IN" dirty="0"/>
              <a:t>, </a:t>
            </a:r>
            <a:r>
              <a:rPr lang="en-IN" dirty="0" err="1"/>
              <a:t>hongran</a:t>
            </a:r>
            <a:r>
              <a:rPr lang="en-IN" dirty="0"/>
              <a:t> </a:t>
            </a:r>
            <a:r>
              <a:rPr lang="en-IN" dirty="0" err="1"/>
              <a:t>zhao</a:t>
            </a:r>
            <a:r>
              <a:rPr lang="en-IN" dirty="0"/>
              <a:t>, Applications of Polymer, Composite, and Coating Materials, ACS, JAN 2019</a:t>
            </a:r>
          </a:p>
          <a:p>
            <a:pPr marL="0" indent="0">
              <a:buNone/>
            </a:pPr>
            <a:r>
              <a:rPr lang="en-IN" dirty="0"/>
              <a:t>[6] </a:t>
            </a:r>
            <a:r>
              <a:rPr lang="en-IN" b="1" dirty="0"/>
              <a:t>IoT and Wireless sensing network Based Health and Home Management</a:t>
            </a:r>
            <a:r>
              <a:rPr lang="en-IN" dirty="0"/>
              <a:t>, Subhas Mukhopadhyay, Second Edition,  IEEE, 2017.</a:t>
            </a:r>
          </a:p>
          <a:p>
            <a:pPr marL="0" indent="0">
              <a:buNone/>
            </a:pPr>
            <a:endParaRPr lang="en-IN" b="1" dirty="0"/>
          </a:p>
          <a:p>
            <a:pPr marL="0" indent="0" algn="just">
              <a:buNone/>
            </a:pPr>
            <a:endParaRPr lang="en-IN" b="1" dirty="0">
              <a:solidFill>
                <a:schemeClr val="dk1"/>
              </a:solidFill>
            </a:endParaRPr>
          </a:p>
          <a:p>
            <a:pPr marL="0" indent="0" algn="just">
              <a:buNone/>
            </a:pPr>
            <a:endParaRPr lang="en-IN" b="1" dirty="0">
              <a:solidFill>
                <a:schemeClr val="dk1"/>
              </a:solidFill>
            </a:endParaRPr>
          </a:p>
          <a:p>
            <a:pPr marL="0" indent="0" algn="just">
              <a:buNone/>
            </a:pPr>
            <a:endParaRPr lang="en-I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40621" y="0"/>
            <a:ext cx="1751379" cy="815788"/>
          </a:xfrm>
          <a:prstGeom prst="rect">
            <a:avLst/>
          </a:prstGeom>
        </p:spPr>
      </p:pic>
    </p:spTree>
    <p:extLst>
      <p:ext uri="{BB962C8B-B14F-4D97-AF65-F5344CB8AC3E}">
        <p14:creationId xmlns:p14="http://schemas.microsoft.com/office/powerpoint/2010/main" val="260081365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8519"/>
            <a:ext cx="10209211" cy="746986"/>
          </a:xfrm>
        </p:spPr>
        <p:txBody>
          <a:bodyPr/>
          <a:lstStyle/>
          <a:p>
            <a:r>
              <a:rPr lang="en-US" dirty="0"/>
              <a:t>Table of contents</a:t>
            </a:r>
            <a:endParaRPr lang="en-IN" dirty="0"/>
          </a:p>
        </p:txBody>
      </p:sp>
      <p:sp>
        <p:nvSpPr>
          <p:cNvPr id="3" name="Content Placeholder 2"/>
          <p:cNvSpPr>
            <a:spLocks noGrp="1"/>
          </p:cNvSpPr>
          <p:nvPr>
            <p:ph idx="1"/>
          </p:nvPr>
        </p:nvSpPr>
        <p:spPr>
          <a:xfrm>
            <a:off x="838200" y="1365505"/>
            <a:ext cx="10515600" cy="4232954"/>
          </a:xfrm>
        </p:spPr>
        <p:txBody>
          <a:bodyPr>
            <a:normAutofit lnSpcReduction="10000"/>
          </a:bodyPr>
          <a:lstStyle/>
          <a:p>
            <a:r>
              <a:rPr lang="en-US" dirty="0"/>
              <a:t>Introduction</a:t>
            </a:r>
          </a:p>
          <a:p>
            <a:r>
              <a:rPr lang="en-US" dirty="0"/>
              <a:t>Abstract</a:t>
            </a:r>
          </a:p>
          <a:p>
            <a:r>
              <a:rPr lang="en-US" dirty="0"/>
              <a:t>Literature survey</a:t>
            </a:r>
          </a:p>
          <a:p>
            <a:r>
              <a:rPr lang="en-US" dirty="0"/>
              <a:t>Preliminary Work</a:t>
            </a:r>
          </a:p>
          <a:p>
            <a:r>
              <a:rPr lang="en-US" dirty="0"/>
              <a:t>Existing model in market</a:t>
            </a:r>
          </a:p>
          <a:p>
            <a:r>
              <a:rPr lang="en-US" dirty="0"/>
              <a:t>DATASET</a:t>
            </a:r>
          </a:p>
          <a:p>
            <a:r>
              <a:rPr lang="en-US" dirty="0"/>
              <a:t>Architecture model</a:t>
            </a:r>
          </a:p>
          <a:p>
            <a:r>
              <a:rPr lang="en-US" dirty="0"/>
              <a:t>Result and discussion </a:t>
            </a:r>
          </a:p>
          <a:p>
            <a:r>
              <a:rPr lang="en-US" dirty="0"/>
              <a:t>References</a:t>
            </a:r>
          </a:p>
          <a:p>
            <a:endParaRPr lang="en-IN" dirty="0"/>
          </a:p>
        </p:txBody>
      </p:sp>
      <p:sp>
        <p:nvSpPr>
          <p:cNvPr id="9" name="Footer Placeholder 8"/>
          <p:cNvSpPr>
            <a:spLocks noGrp="1"/>
          </p:cNvSpPr>
          <p:nvPr>
            <p:ph type="ftr" sz="quarter" idx="11"/>
          </p:nvPr>
        </p:nvSpPr>
        <p:spPr/>
        <p:txBody>
          <a:bodyPr/>
          <a:lstStyle/>
          <a:p>
            <a:r>
              <a:rPr lang="en-US" dirty="0"/>
              <a:t>Indian Institute of Information Technology Kottayam</a:t>
            </a:r>
          </a:p>
        </p:txBody>
      </p:sp>
      <p:sp>
        <p:nvSpPr>
          <p:cNvPr id="10" name="Slide Number Placeholder 9"/>
          <p:cNvSpPr>
            <a:spLocks noGrp="1"/>
          </p:cNvSpPr>
          <p:nvPr>
            <p:ph type="sldNum" sz="quarter" idx="12"/>
          </p:nvPr>
        </p:nvSpPr>
        <p:spPr/>
        <p:txBody>
          <a:bodyPr/>
          <a:lstStyle/>
          <a:p>
            <a:fld id="{F193F5E7-1286-4B25-AAA4-07DE12CCF392}" type="slidenum">
              <a:rPr lang="en-US" sz="1600" smtClean="0"/>
              <a:t>3</a:t>
            </a:fld>
            <a:endParaRPr lang="en-US" sz="16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40621" y="0"/>
            <a:ext cx="1751379" cy="815788"/>
          </a:xfrm>
          <a:prstGeom prst="rect">
            <a:avLst/>
          </a:prstGeom>
        </p:spPr>
      </p:pic>
    </p:spTree>
    <p:extLst>
      <p:ext uri="{BB962C8B-B14F-4D97-AF65-F5344CB8AC3E}">
        <p14:creationId xmlns:p14="http://schemas.microsoft.com/office/powerpoint/2010/main" val="1525442138"/>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05482"/>
          </a:xfrm>
        </p:spPr>
        <p:txBody>
          <a:bodyPr/>
          <a:lstStyle/>
          <a:p>
            <a:r>
              <a:rPr lang="en-US" dirty="0"/>
              <a:t>references</a:t>
            </a:r>
            <a:endParaRPr lang="en-IN" dirty="0"/>
          </a:p>
        </p:txBody>
      </p:sp>
      <p:sp>
        <p:nvSpPr>
          <p:cNvPr id="3" name="Content Placeholder 2"/>
          <p:cNvSpPr>
            <a:spLocks noGrp="1"/>
          </p:cNvSpPr>
          <p:nvPr>
            <p:ph idx="1"/>
          </p:nvPr>
        </p:nvSpPr>
        <p:spPr>
          <a:xfrm>
            <a:off x="1000804" y="1269917"/>
            <a:ext cx="10767126" cy="4969565"/>
          </a:xfrm>
        </p:spPr>
        <p:txBody>
          <a:bodyPr>
            <a:normAutofit fontScale="85000" lnSpcReduction="20000"/>
          </a:bodyPr>
          <a:lstStyle/>
          <a:p>
            <a:pPr marL="0" indent="0">
              <a:buNone/>
            </a:pPr>
            <a:endParaRPr lang="en-IN" dirty="0"/>
          </a:p>
          <a:p>
            <a:pPr marL="0" indent="0" algn="just">
              <a:lnSpc>
                <a:spcPct val="100000"/>
              </a:lnSpc>
              <a:spcBef>
                <a:spcPts val="0"/>
              </a:spcBef>
              <a:buClrTx/>
              <a:buNone/>
              <a:defRPr/>
            </a:pPr>
            <a:r>
              <a:rPr lang="en-IN" b="1" dirty="0">
                <a:solidFill>
                  <a:schemeClr val="dk1"/>
                </a:solidFill>
              </a:rPr>
              <a:t> [7]</a:t>
            </a:r>
            <a:r>
              <a:rPr lang="en-IN" b="1" dirty="0"/>
              <a:t> Towards a Real-Time Air Pollution Monitoring Systems Implemented using Wireless Sensor Networks: Preliminary Results,</a:t>
            </a:r>
            <a:r>
              <a:rPr lang="en-IN" dirty="0"/>
              <a:t> Byron </a:t>
            </a:r>
            <a:r>
              <a:rPr lang="en-IN" dirty="0" err="1"/>
              <a:t>guanochanga</a:t>
            </a:r>
            <a:r>
              <a:rPr lang="en-IN" dirty="0"/>
              <a:t>,  Rolando </a:t>
            </a:r>
            <a:r>
              <a:rPr lang="en-IN" dirty="0" err="1"/>
              <a:t>cachipuendo</a:t>
            </a:r>
            <a:r>
              <a:rPr lang="en-IN" dirty="0"/>
              <a:t>, 2018 IEEE Colombian Conference on Communications and Computing (COLCOM), IEEE.</a:t>
            </a:r>
            <a:endParaRPr lang="en-IN" b="1" dirty="0"/>
          </a:p>
          <a:p>
            <a:pPr marL="0" indent="0" algn="just">
              <a:lnSpc>
                <a:spcPct val="100000"/>
              </a:lnSpc>
              <a:spcBef>
                <a:spcPts val="0"/>
              </a:spcBef>
              <a:buClrTx/>
              <a:buNone/>
              <a:defRPr/>
            </a:pPr>
            <a:endParaRPr lang="en-IN" dirty="0">
              <a:solidFill>
                <a:schemeClr val="dk1"/>
              </a:solidFill>
            </a:endParaRPr>
          </a:p>
          <a:p>
            <a:pPr marL="0" indent="0" algn="just">
              <a:lnSpc>
                <a:spcPct val="100000"/>
              </a:lnSpc>
              <a:spcBef>
                <a:spcPts val="0"/>
              </a:spcBef>
              <a:buClrTx/>
              <a:buNone/>
              <a:defRPr/>
            </a:pPr>
            <a:r>
              <a:rPr lang="en-US" dirty="0">
                <a:hlinkClick r:id="rId2" action="ppaction://hlinksldjump"/>
              </a:rPr>
              <a:t> </a:t>
            </a:r>
            <a:r>
              <a:rPr lang="en-IN" dirty="0"/>
              <a:t>[8] </a:t>
            </a:r>
            <a:r>
              <a:rPr lang="en-IN" b="1" dirty="0">
                <a:solidFill>
                  <a:schemeClr val="dk1"/>
                </a:solidFill>
              </a:rPr>
              <a:t>Random forests resource allocation for 5G systems: Performance and robustness study, </a:t>
            </a:r>
            <a:r>
              <a:rPr lang="en-IN" dirty="0">
                <a:solidFill>
                  <a:schemeClr val="dk1"/>
                </a:solidFill>
              </a:rPr>
              <a:t>2018 IEEE Wireless Communications and Networking Conference Workshops (WCNCW), 31 May 2018</a:t>
            </a:r>
            <a:endParaRPr lang="en-IN" dirty="0"/>
          </a:p>
          <a:p>
            <a:pPr marL="0" indent="0" algn="just">
              <a:buNone/>
            </a:pPr>
            <a:r>
              <a:rPr lang="en-US" dirty="0"/>
              <a:t>[9]</a:t>
            </a:r>
            <a:r>
              <a:rPr lang="en-IN" b="1" dirty="0">
                <a:solidFill>
                  <a:schemeClr val="dk1"/>
                </a:solidFill>
              </a:rPr>
              <a:t> </a:t>
            </a:r>
            <a:r>
              <a:rPr lang="en-IN" b="1" dirty="0"/>
              <a:t>Data Analytics on Real-Time Air Pollution Monitoring System Derived from a Wireless Sensor Network, </a:t>
            </a:r>
            <a:r>
              <a:rPr lang="en-IN" dirty="0"/>
              <a:t>Alyssa </a:t>
            </a:r>
            <a:r>
              <a:rPr lang="en-IN" dirty="0" err="1"/>
              <a:t>cadena</a:t>
            </a:r>
            <a:r>
              <a:rPr lang="en-IN" dirty="0"/>
              <a:t>, jenny </a:t>
            </a:r>
            <a:r>
              <a:rPr lang="en-IN" dirty="0" err="1"/>
              <a:t>torres</a:t>
            </a:r>
            <a:r>
              <a:rPr lang="en-IN" dirty="0"/>
              <a:t>, International Conference on Information Technology &amp; Systems, ICITS 2019, page 57-67, Springer</a:t>
            </a:r>
            <a:endParaRPr lang="en-IN" b="1" dirty="0"/>
          </a:p>
          <a:p>
            <a:pPr marL="0" indent="0" algn="just">
              <a:buNone/>
            </a:pPr>
            <a:r>
              <a:rPr lang="en-US" dirty="0"/>
              <a:t>[10 ] </a:t>
            </a:r>
            <a:r>
              <a:rPr lang="en-IN" b="1" dirty="0"/>
              <a:t>Smart Air Quality Monitoring System with </a:t>
            </a:r>
            <a:r>
              <a:rPr lang="en-IN" b="1" dirty="0" err="1"/>
              <a:t>LoRaWAN</a:t>
            </a:r>
            <a:r>
              <a:rPr lang="en-IN" b="1" dirty="0"/>
              <a:t> (Long Range Wide Area Network)</a:t>
            </a:r>
            <a:r>
              <a:rPr lang="en-IN" dirty="0"/>
              <a:t>, The 2018 IEEE International Conference on Internet of Things and Intelligence System (</a:t>
            </a:r>
            <a:r>
              <a:rPr lang="en-IN" dirty="0" err="1"/>
              <a:t>IoTaIS</a:t>
            </a:r>
            <a:r>
              <a:rPr lang="en-IN" dirty="0"/>
              <a:t>), IEEE</a:t>
            </a:r>
          </a:p>
          <a:p>
            <a:pPr marL="0" indent="0" algn="just">
              <a:buNone/>
            </a:pPr>
            <a:r>
              <a:rPr lang="en-US" dirty="0"/>
              <a:t>[11]</a:t>
            </a:r>
            <a:r>
              <a:rPr lang="en-IN" b="1" dirty="0"/>
              <a:t> Dynamic scheduler - a pervasive healthcare system in smart hospitals using RFID</a:t>
            </a:r>
            <a:r>
              <a:rPr lang="en-IN" u="sng" dirty="0"/>
              <a:t>,</a:t>
            </a:r>
            <a:r>
              <a:rPr lang="en-IN" dirty="0"/>
              <a:t> 2008 International Conference on Computing, Communication and Networking, IEEE</a:t>
            </a:r>
          </a:p>
          <a:p>
            <a:pPr marL="0" indent="0" algn="just">
              <a:buNone/>
            </a:pPr>
            <a:endParaRPr lang="en-IN" dirty="0"/>
          </a:p>
          <a:p>
            <a:pPr marL="0" lvl="0" indent="0">
              <a:lnSpc>
                <a:spcPct val="100000"/>
              </a:lnSpc>
              <a:spcBef>
                <a:spcPts val="0"/>
              </a:spcBef>
              <a:buClrTx/>
              <a:buNone/>
              <a:defRPr/>
            </a:pPr>
            <a:r>
              <a:rPr lang="en-IN" dirty="0"/>
              <a:t>[12] </a:t>
            </a:r>
            <a:r>
              <a:rPr lang="en-IN" b="1" dirty="0"/>
              <a:t>A raspberry Pi controlled cloud based air and sound pollution monitoring system with temperature and humidity sensing, </a:t>
            </a:r>
            <a:r>
              <a:rPr lang="en-IN" dirty="0"/>
              <a:t>Arnab Kumar </a:t>
            </a:r>
            <a:r>
              <a:rPr lang="en-IN" dirty="0" err="1"/>
              <a:t>Saha</a:t>
            </a:r>
            <a:r>
              <a:rPr lang="en-IN" dirty="0"/>
              <a:t>, Sachet Sircar, 2018 IEEE 8th Annual Computing and Communication Workshop and Conference (CCWC) ,IEEE </a:t>
            </a:r>
          </a:p>
          <a:p>
            <a:pPr marL="0" indent="0" algn="just">
              <a:buNone/>
            </a:pPr>
            <a:endParaRPr lang="en-IN" b="1" dirty="0"/>
          </a:p>
          <a:p>
            <a:pPr marL="0" indent="0" algn="just">
              <a:buNone/>
            </a:pPr>
            <a:endParaRPr lang="en-IN" dirty="0"/>
          </a:p>
          <a:p>
            <a:pPr marL="0" indent="0" algn="just">
              <a:buNone/>
            </a:pPr>
            <a:endParaRPr lang="en-US" dirty="0"/>
          </a:p>
          <a:p>
            <a:pPr marL="0" indent="0" algn="just">
              <a:buNone/>
            </a:pPr>
            <a:endParaRPr lang="en-IN" b="1" dirty="0">
              <a:solidFill>
                <a:schemeClr val="dk1"/>
              </a:solidFill>
            </a:endParaRPr>
          </a:p>
          <a:p>
            <a:pPr marL="0" indent="0" algn="just">
              <a:buNone/>
            </a:pPr>
            <a:endParaRPr lang="en-I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40621" y="0"/>
            <a:ext cx="1751379" cy="815788"/>
          </a:xfrm>
          <a:prstGeom prst="rect">
            <a:avLst/>
          </a:prstGeom>
        </p:spPr>
      </p:pic>
    </p:spTree>
    <p:extLst>
      <p:ext uri="{BB962C8B-B14F-4D97-AF65-F5344CB8AC3E}">
        <p14:creationId xmlns:p14="http://schemas.microsoft.com/office/powerpoint/2010/main" val="287671744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EB35E-58D1-4C9B-A7DC-54B6D7FC889C}"/>
              </a:ext>
            </a:extLst>
          </p:cNvPr>
          <p:cNvSpPr>
            <a:spLocks noGrp="1"/>
          </p:cNvSpPr>
          <p:nvPr>
            <p:ph type="title"/>
          </p:nvPr>
        </p:nvSpPr>
        <p:spPr>
          <a:xfrm>
            <a:off x="913775" y="618518"/>
            <a:ext cx="10364451" cy="998248"/>
          </a:xfrm>
        </p:spPr>
        <p:txBody>
          <a:bodyPr/>
          <a:lstStyle/>
          <a:p>
            <a:r>
              <a:rPr lang="en-US" b="1" dirty="0"/>
              <a:t>introduction</a:t>
            </a:r>
            <a:endParaRPr lang="en-IN" dirty="0"/>
          </a:p>
        </p:txBody>
      </p:sp>
      <p:sp>
        <p:nvSpPr>
          <p:cNvPr id="3" name="Content Placeholder 2">
            <a:extLst>
              <a:ext uri="{FF2B5EF4-FFF2-40B4-BE49-F238E27FC236}">
                <a16:creationId xmlns:a16="http://schemas.microsoft.com/office/drawing/2014/main" id="{0115D1D8-8B84-490E-B337-1F43EEF110EB}"/>
              </a:ext>
            </a:extLst>
          </p:cNvPr>
          <p:cNvSpPr>
            <a:spLocks noGrp="1"/>
          </p:cNvSpPr>
          <p:nvPr>
            <p:ph idx="1"/>
          </p:nvPr>
        </p:nvSpPr>
        <p:spPr>
          <a:xfrm>
            <a:off x="913775" y="1524001"/>
            <a:ext cx="10364452" cy="4267200"/>
          </a:xfrm>
        </p:spPr>
        <p:txBody>
          <a:bodyPr/>
          <a:lstStyle/>
          <a:p>
            <a:pPr algn="just"/>
            <a:r>
              <a:rPr lang="en-IN" dirty="0"/>
              <a:t>Hospitals play a vital role in the health and well-being of people.</a:t>
            </a:r>
          </a:p>
          <a:p>
            <a:pPr algn="just"/>
            <a:r>
              <a:rPr lang="en-IN" dirty="0"/>
              <a:t>In recent times there are more patients visiting the hospitals owing to various reasons. </a:t>
            </a:r>
          </a:p>
          <a:p>
            <a:pPr algn="just"/>
            <a:r>
              <a:rPr lang="en-IN" dirty="0"/>
              <a:t>In a country like Indian where the hospital to patient ratio is very high it is essential to focus towards improving internal processes in order to attain maximum efficiency levels.</a:t>
            </a:r>
          </a:p>
          <a:p>
            <a:endParaRPr lang="en-IN" dirty="0"/>
          </a:p>
        </p:txBody>
      </p:sp>
      <p:pic>
        <p:nvPicPr>
          <p:cNvPr id="6" name="Picture 5">
            <a:extLst>
              <a:ext uri="{FF2B5EF4-FFF2-40B4-BE49-F238E27FC236}">
                <a16:creationId xmlns:a16="http://schemas.microsoft.com/office/drawing/2014/main" id="{1FD98C1B-E851-4CE2-9833-2AD4D846A0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9455" y="3864296"/>
            <a:ext cx="4862944" cy="2735406"/>
          </a:xfrm>
          <a:prstGeom prst="rect">
            <a:avLst/>
          </a:prstGeom>
        </p:spPr>
      </p:pic>
    </p:spTree>
    <p:extLst>
      <p:ext uri="{BB962C8B-B14F-4D97-AF65-F5344CB8AC3E}">
        <p14:creationId xmlns:p14="http://schemas.microsoft.com/office/powerpoint/2010/main" val="64049505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05482"/>
          </a:xfrm>
        </p:spPr>
        <p:txBody>
          <a:bodyPr/>
          <a:lstStyle/>
          <a:p>
            <a:r>
              <a:rPr lang="en-US" b="1" dirty="0"/>
              <a:t>introduction</a:t>
            </a:r>
            <a:endParaRPr lang="en-IN" b="1" dirty="0"/>
          </a:p>
        </p:txBody>
      </p:sp>
      <p:sp>
        <p:nvSpPr>
          <p:cNvPr id="3" name="Content Placeholder 2"/>
          <p:cNvSpPr>
            <a:spLocks noGrp="1"/>
          </p:cNvSpPr>
          <p:nvPr>
            <p:ph idx="1"/>
          </p:nvPr>
        </p:nvSpPr>
        <p:spPr>
          <a:xfrm>
            <a:off x="1141412" y="1921564"/>
            <a:ext cx="9905999" cy="4113475"/>
          </a:xfrm>
        </p:spPr>
        <p:txBody>
          <a:bodyPr>
            <a:normAutofit/>
          </a:bodyPr>
          <a:lstStyle/>
          <a:p>
            <a:pPr algn="just"/>
            <a:r>
              <a:rPr lang="en-IN" dirty="0"/>
              <a:t>Although most patients are essentially well enough to be able to resist or to adapt to unfavourable ambient conditions, this may not be so with an ill patient or one who is having or has had a serious operation.</a:t>
            </a:r>
          </a:p>
          <a:p>
            <a:pPr algn="just"/>
            <a:r>
              <a:rPr lang="en-IN" dirty="0"/>
              <a:t>These climatic conditions of these operating room are needed to be discussed.</a:t>
            </a:r>
          </a:p>
          <a:p>
            <a:pPr algn="just"/>
            <a:r>
              <a:rPr lang="en-IN" dirty="0"/>
              <a:t>It is difficult or impossible to achieve climatic conditions in the operating room that are acceptable to all. </a:t>
            </a:r>
          </a:p>
          <a:p>
            <a:pPr algn="just"/>
            <a:r>
              <a:rPr lang="en-IN" dirty="0"/>
              <a:t>The needs of the patient are of special importance and are largely neglected.</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0621" y="0"/>
            <a:ext cx="1751379" cy="815788"/>
          </a:xfrm>
          <a:prstGeom prst="rect">
            <a:avLst/>
          </a:prstGeom>
        </p:spPr>
      </p:pic>
    </p:spTree>
    <p:extLst>
      <p:ext uri="{BB962C8B-B14F-4D97-AF65-F5344CB8AC3E}">
        <p14:creationId xmlns:p14="http://schemas.microsoft.com/office/powerpoint/2010/main" val="77523799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8A21-C112-40C8-A5F7-DBC61C9B6FE6}"/>
              </a:ext>
            </a:extLst>
          </p:cNvPr>
          <p:cNvSpPr>
            <a:spLocks noGrp="1"/>
          </p:cNvSpPr>
          <p:nvPr>
            <p:ph type="title"/>
          </p:nvPr>
        </p:nvSpPr>
        <p:spPr>
          <a:xfrm>
            <a:off x="0" y="653938"/>
            <a:ext cx="10364451" cy="1596177"/>
          </a:xfrm>
        </p:spPr>
        <p:txBody>
          <a:bodyPr/>
          <a:lstStyle/>
          <a:p>
            <a:r>
              <a:rPr lang="en-IN" b="1" dirty="0"/>
              <a:t>abstract</a:t>
            </a:r>
          </a:p>
        </p:txBody>
      </p:sp>
      <p:sp>
        <p:nvSpPr>
          <p:cNvPr id="3" name="Content Placeholder 2">
            <a:extLst>
              <a:ext uri="{FF2B5EF4-FFF2-40B4-BE49-F238E27FC236}">
                <a16:creationId xmlns:a16="http://schemas.microsoft.com/office/drawing/2014/main" id="{7A573E25-FE5D-4CDB-96AD-9EA1516EFF68}"/>
              </a:ext>
            </a:extLst>
          </p:cNvPr>
          <p:cNvSpPr>
            <a:spLocks noGrp="1"/>
          </p:cNvSpPr>
          <p:nvPr>
            <p:ph idx="1"/>
          </p:nvPr>
        </p:nvSpPr>
        <p:spPr>
          <a:xfrm>
            <a:off x="913774" y="3106321"/>
            <a:ext cx="10364452" cy="3424107"/>
          </a:xfrm>
        </p:spPr>
        <p:txBody>
          <a:bodyPr/>
          <a:lstStyle/>
          <a:p>
            <a:pPr algn="just"/>
            <a:r>
              <a:rPr lang="en-IN" dirty="0"/>
              <a:t>The main objective is to analyse various diseases that are generally reported in the hospital and collect the data about those favourable and unfavourable  conditions for those diseases. Then we will finally build a complete smart application which will automatically allocate the rooms to the patients INSIDE THE HOSPITAL according to their conditions.</a:t>
            </a:r>
          </a:p>
        </p:txBody>
      </p:sp>
      <p:pic>
        <p:nvPicPr>
          <p:cNvPr id="6" name="Picture 5">
            <a:extLst>
              <a:ext uri="{FF2B5EF4-FFF2-40B4-BE49-F238E27FC236}">
                <a16:creationId xmlns:a16="http://schemas.microsoft.com/office/drawing/2014/main" id="{F41B8E67-0BE3-4AE8-8EB7-288329C6A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1963" y="327572"/>
            <a:ext cx="4375128" cy="2546337"/>
          </a:xfrm>
          <a:prstGeom prst="rect">
            <a:avLst/>
          </a:prstGeom>
        </p:spPr>
      </p:pic>
    </p:spTree>
    <p:extLst>
      <p:ext uri="{BB962C8B-B14F-4D97-AF65-F5344CB8AC3E}">
        <p14:creationId xmlns:p14="http://schemas.microsoft.com/office/powerpoint/2010/main" val="123301115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188DC-6F5A-47E5-BFC4-2FB68FBCF9C7}"/>
              </a:ext>
            </a:extLst>
          </p:cNvPr>
          <p:cNvSpPr>
            <a:spLocks noGrp="1"/>
          </p:cNvSpPr>
          <p:nvPr>
            <p:ph type="ctrTitle"/>
          </p:nvPr>
        </p:nvSpPr>
        <p:spPr>
          <a:xfrm>
            <a:off x="1751012" y="1300786"/>
            <a:ext cx="8689976" cy="885824"/>
          </a:xfrm>
        </p:spPr>
        <p:txBody>
          <a:bodyPr/>
          <a:lstStyle/>
          <a:p>
            <a:r>
              <a:rPr lang="en-IN" dirty="0"/>
              <a:t>Existing model in market</a:t>
            </a:r>
          </a:p>
        </p:txBody>
      </p:sp>
      <p:sp>
        <p:nvSpPr>
          <p:cNvPr id="3" name="Content Placeholder 2">
            <a:extLst>
              <a:ext uri="{FF2B5EF4-FFF2-40B4-BE49-F238E27FC236}">
                <a16:creationId xmlns:a16="http://schemas.microsoft.com/office/drawing/2014/main" id="{484D3E7C-1D43-4CCB-9DA3-B6B56088BC47}"/>
              </a:ext>
            </a:extLst>
          </p:cNvPr>
          <p:cNvSpPr>
            <a:spLocks noGrp="1"/>
          </p:cNvSpPr>
          <p:nvPr>
            <p:ph type="subTitle" idx="1"/>
          </p:nvPr>
        </p:nvSpPr>
        <p:spPr>
          <a:xfrm>
            <a:off x="1751012" y="2955236"/>
            <a:ext cx="8689976" cy="2302564"/>
          </a:xfrm>
        </p:spPr>
        <p:txBody>
          <a:bodyPr>
            <a:normAutofit/>
          </a:bodyPr>
          <a:lstStyle/>
          <a:p>
            <a:pPr algn="just"/>
            <a:r>
              <a:rPr lang="en-IN" dirty="0">
                <a:solidFill>
                  <a:schemeClr val="accent6">
                    <a:lumMod val="50000"/>
                  </a:schemeClr>
                </a:solidFill>
              </a:rPr>
              <a:t>THIS product we have developed is unique since it is using different parameter values to automate the hospital room allocation process. This kind of product does not exist in the market.</a:t>
            </a:r>
          </a:p>
        </p:txBody>
      </p:sp>
    </p:spTree>
    <p:extLst>
      <p:ext uri="{BB962C8B-B14F-4D97-AF65-F5344CB8AC3E}">
        <p14:creationId xmlns:p14="http://schemas.microsoft.com/office/powerpoint/2010/main" val="65978438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54649589"/>
              </p:ext>
            </p:extLst>
          </p:nvPr>
        </p:nvGraphicFramePr>
        <p:xfrm>
          <a:off x="125895" y="1103002"/>
          <a:ext cx="11940210" cy="5556929"/>
        </p:xfrm>
        <a:graphic>
          <a:graphicData uri="http://schemas.openxmlformats.org/drawingml/2006/table">
            <a:tbl>
              <a:tblPr firstRow="1" bandRow="1">
                <a:tableStyleId>{7DF18680-E054-41AD-8BC1-D1AEF772440D}</a:tableStyleId>
              </a:tblPr>
              <a:tblGrid>
                <a:gridCol w="3980070">
                  <a:extLst>
                    <a:ext uri="{9D8B030D-6E8A-4147-A177-3AD203B41FA5}">
                      <a16:colId xmlns:a16="http://schemas.microsoft.com/office/drawing/2014/main" val="561244820"/>
                    </a:ext>
                  </a:extLst>
                </a:gridCol>
                <a:gridCol w="1782379">
                  <a:extLst>
                    <a:ext uri="{9D8B030D-6E8A-4147-A177-3AD203B41FA5}">
                      <a16:colId xmlns:a16="http://schemas.microsoft.com/office/drawing/2014/main" val="3013604135"/>
                    </a:ext>
                  </a:extLst>
                </a:gridCol>
                <a:gridCol w="6177761">
                  <a:extLst>
                    <a:ext uri="{9D8B030D-6E8A-4147-A177-3AD203B41FA5}">
                      <a16:colId xmlns:a16="http://schemas.microsoft.com/office/drawing/2014/main" val="2915005588"/>
                    </a:ext>
                  </a:extLst>
                </a:gridCol>
              </a:tblGrid>
              <a:tr h="637242">
                <a:tc>
                  <a:txBody>
                    <a:bodyPr/>
                    <a:lstStyle/>
                    <a:p>
                      <a:r>
                        <a:rPr lang="en-IN"/>
                        <a:t>Paper name</a:t>
                      </a:r>
                      <a:endParaRPr lang="en-IN" dirty="0"/>
                    </a:p>
                  </a:txBody>
                  <a:tcPr/>
                </a:tc>
                <a:tc>
                  <a:txBody>
                    <a:bodyPr/>
                    <a:lstStyle/>
                    <a:p>
                      <a:r>
                        <a:rPr lang="en-IN" dirty="0"/>
                        <a:t>Date </a:t>
                      </a:r>
                    </a:p>
                  </a:txBody>
                  <a:tcPr/>
                </a:tc>
                <a:tc>
                  <a:txBody>
                    <a:bodyPr/>
                    <a:lstStyle/>
                    <a:p>
                      <a:pPr algn="just"/>
                      <a:r>
                        <a:rPr lang="en-IN" dirty="0"/>
                        <a:t>Conclusion </a:t>
                      </a:r>
                    </a:p>
                  </a:txBody>
                  <a:tcPr/>
                </a:tc>
                <a:extLst>
                  <a:ext uri="{0D108BD9-81ED-4DB2-BD59-A6C34878D82A}">
                    <a16:rowId xmlns:a16="http://schemas.microsoft.com/office/drawing/2014/main" val="3626475223"/>
                  </a:ext>
                </a:extLst>
              </a:tr>
              <a:tr h="3914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Implementation of Cloud Computing Technology for the Improvement of Entire Healthcare Services in India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2013 International Conference on Advances in Technology and Engineering (ICATE)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IEEE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r>
                        <a:rPr lang="en-IN" dirty="0"/>
                        <a:t>06 June 2013</a:t>
                      </a:r>
                    </a:p>
                  </a:txBody>
                  <a:tcPr/>
                </a:tc>
                <a:tc>
                  <a:txBody>
                    <a:bodyPr/>
                    <a:lstStyle/>
                    <a:p>
                      <a:pPr marL="285750" indent="-285750" algn="just">
                        <a:buFont typeface="Arial" panose="020B0604020202020204" pitchFamily="34" charset="0"/>
                        <a:buChar char="•"/>
                      </a:pPr>
                      <a:r>
                        <a:rPr lang="en-IN" sz="1800" kern="1200" dirty="0">
                          <a:solidFill>
                            <a:schemeClr val="dk1"/>
                          </a:solidFill>
                          <a:effectLst/>
                          <a:latin typeface="+mn-lt"/>
                          <a:ea typeface="+mn-ea"/>
                          <a:cs typeface="+mn-cs"/>
                        </a:rPr>
                        <a:t>In this paper they have discussed about the </a:t>
                      </a:r>
                      <a:r>
                        <a:rPr lang="en-IN" sz="1800" b="1" kern="1200" dirty="0">
                          <a:solidFill>
                            <a:schemeClr val="accent3">
                              <a:lumMod val="50000"/>
                            </a:schemeClr>
                          </a:solidFill>
                          <a:effectLst/>
                          <a:latin typeface="+mn-lt"/>
                          <a:ea typeface="+mn-ea"/>
                          <a:cs typeface="+mn-cs"/>
                        </a:rPr>
                        <a:t>way of  monitoring of Doctors and Hospitals </a:t>
                      </a:r>
                      <a:r>
                        <a:rPr lang="en-IN" sz="1800" kern="1200" dirty="0">
                          <a:solidFill>
                            <a:schemeClr val="dk1"/>
                          </a:solidFill>
                          <a:effectLst/>
                          <a:latin typeface="+mn-lt"/>
                          <a:ea typeface="+mn-ea"/>
                          <a:cs typeface="+mn-cs"/>
                        </a:rPr>
                        <a:t>by their projected scheme and thus special care will be taken to provide cheap and effective service to every resident of our country without caring about the social status, economic condition or influence of the person. </a:t>
                      </a:r>
                    </a:p>
                    <a:p>
                      <a:pPr marL="285750" indent="-285750" algn="just">
                        <a:buFont typeface="Arial" panose="020B0604020202020204" pitchFamily="34" charset="0"/>
                        <a:buChar char="•"/>
                      </a:pPr>
                      <a:r>
                        <a:rPr lang="en-IN" sz="1800" kern="1200" dirty="0">
                          <a:solidFill>
                            <a:schemeClr val="dk1"/>
                          </a:solidFill>
                          <a:effectLst/>
                          <a:latin typeface="+mn-lt"/>
                          <a:ea typeface="+mn-ea"/>
                          <a:cs typeface="+mn-cs"/>
                        </a:rPr>
                        <a:t>This will going to put end to the peoples doubt in government hospitals. Also it will going to stop the monopoly of private hospitals. </a:t>
                      </a:r>
                    </a:p>
                    <a:p>
                      <a:pPr marL="285750" indent="-285750" algn="just">
                        <a:buFont typeface="Arial" panose="020B0604020202020204" pitchFamily="34" charset="0"/>
                        <a:buChar char="•"/>
                      </a:pPr>
                      <a:r>
                        <a:rPr lang="en-IN" sz="1800" kern="1200" dirty="0">
                          <a:solidFill>
                            <a:schemeClr val="dk1"/>
                          </a:solidFill>
                          <a:effectLst/>
                          <a:latin typeface="+mn-lt"/>
                          <a:ea typeface="+mn-ea"/>
                          <a:cs typeface="+mn-cs"/>
                        </a:rPr>
                        <a:t>Thus </a:t>
                      </a:r>
                      <a:r>
                        <a:rPr lang="en-IN" sz="1800" b="1" kern="1200" dirty="0">
                          <a:solidFill>
                            <a:schemeClr val="accent3">
                              <a:lumMod val="50000"/>
                            </a:schemeClr>
                          </a:solidFill>
                          <a:effectLst/>
                          <a:latin typeface="+mn-lt"/>
                          <a:ea typeface="+mn-ea"/>
                          <a:cs typeface="+mn-cs"/>
                        </a:rPr>
                        <a:t>a unique health care system </a:t>
                      </a:r>
                      <a:r>
                        <a:rPr lang="en-IN" sz="1800" kern="1200" dirty="0">
                          <a:solidFill>
                            <a:schemeClr val="dk1"/>
                          </a:solidFill>
                          <a:effectLst/>
                          <a:latin typeface="+mn-lt"/>
                          <a:ea typeface="+mn-ea"/>
                          <a:cs typeface="+mn-cs"/>
                        </a:rPr>
                        <a:t>will  be formed. </a:t>
                      </a:r>
                    </a:p>
                    <a:p>
                      <a:pPr marL="285750" indent="-285750" algn="just">
                        <a:buFont typeface="Arial" panose="020B0604020202020204" pitchFamily="34" charset="0"/>
                        <a:buChar char="•"/>
                      </a:pPr>
                      <a:r>
                        <a:rPr lang="en-IN" sz="1800" kern="1200" dirty="0">
                          <a:solidFill>
                            <a:schemeClr val="dk1"/>
                          </a:solidFill>
                          <a:effectLst/>
                          <a:latin typeface="+mn-lt"/>
                          <a:ea typeface="+mn-ea"/>
                          <a:cs typeface="+mn-cs"/>
                        </a:rPr>
                        <a:t>So we can conclude that by using the technology inside the hospital the </a:t>
                      </a:r>
                      <a:r>
                        <a:rPr lang="en-IN" sz="1800" b="1" kern="1200" dirty="0">
                          <a:solidFill>
                            <a:schemeClr val="accent3">
                              <a:lumMod val="50000"/>
                            </a:schemeClr>
                          </a:solidFill>
                          <a:effectLst/>
                          <a:latin typeface="+mn-lt"/>
                          <a:ea typeface="+mn-ea"/>
                          <a:cs typeface="+mn-cs"/>
                        </a:rPr>
                        <a:t>practicality between the rich and poor can be minimised</a:t>
                      </a:r>
                      <a:r>
                        <a:rPr lang="en-IN" sz="1800" kern="1200" dirty="0">
                          <a:solidFill>
                            <a:schemeClr val="dk1"/>
                          </a:solidFill>
                          <a:effectLst/>
                          <a:latin typeface="+mn-lt"/>
                          <a:ea typeface="+mn-ea"/>
                          <a:cs typeface="+mn-cs"/>
                        </a:rPr>
                        <a:t>. </a:t>
                      </a:r>
                    </a:p>
                    <a:p>
                      <a:pPr algn="just"/>
                      <a:r>
                        <a:rPr lang="en-IN" sz="1800" kern="1200" dirty="0">
                          <a:solidFill>
                            <a:schemeClr val="dk1"/>
                          </a:solidFill>
                          <a:effectLst/>
                          <a:latin typeface="+mn-lt"/>
                          <a:ea typeface="+mn-ea"/>
                          <a:cs typeface="+mn-cs"/>
                        </a:rPr>
                        <a:t> </a:t>
                      </a:r>
                    </a:p>
                    <a:p>
                      <a:pPr marL="0" indent="0" algn="just">
                        <a:buFont typeface="Arial" panose="020B0604020202020204" pitchFamily="34" charset="0"/>
                        <a:buNone/>
                      </a:pPr>
                      <a:endParaRPr lang="en-IN" dirty="0"/>
                    </a:p>
                  </a:txBody>
                  <a:tcPr/>
                </a:tc>
                <a:extLst>
                  <a:ext uri="{0D108BD9-81ED-4DB2-BD59-A6C34878D82A}">
                    <a16:rowId xmlns:a16="http://schemas.microsoft.com/office/drawing/2014/main" val="2834284310"/>
                  </a:ext>
                </a:extLst>
              </a:tr>
              <a:tr h="713447">
                <a:tc>
                  <a:txBody>
                    <a:bodyPr/>
                    <a:lstStyle/>
                    <a:p>
                      <a:endParaRPr lang="en-IN" dirty="0"/>
                    </a:p>
                  </a:txBody>
                  <a:tcPr/>
                </a:tc>
                <a:tc>
                  <a:txBody>
                    <a:bodyPr/>
                    <a:lstStyle/>
                    <a:p>
                      <a:r>
                        <a:rPr lang="en-IN" dirty="0"/>
                        <a:t> </a:t>
                      </a:r>
                    </a:p>
                  </a:txBody>
                  <a:tcPr/>
                </a:tc>
                <a:tc>
                  <a:txBody>
                    <a:bodyPr/>
                    <a:lstStyle/>
                    <a:p>
                      <a:pPr marL="0" indent="0" algn="just">
                        <a:buFont typeface="Arial" panose="020B0604020202020204" pitchFamily="34" charset="0"/>
                        <a:buNone/>
                      </a:pPr>
                      <a:endParaRPr lang="en-IN" dirty="0"/>
                    </a:p>
                  </a:txBody>
                  <a:tcPr/>
                </a:tc>
                <a:extLst>
                  <a:ext uri="{0D108BD9-81ED-4DB2-BD59-A6C34878D82A}">
                    <a16:rowId xmlns:a16="http://schemas.microsoft.com/office/drawing/2014/main" val="3711998885"/>
                  </a:ext>
                </a:extLst>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0621" y="0"/>
            <a:ext cx="1751379" cy="815788"/>
          </a:xfrm>
          <a:prstGeom prst="rect">
            <a:avLst/>
          </a:prstGeom>
        </p:spPr>
      </p:pic>
      <p:sp>
        <p:nvSpPr>
          <p:cNvPr id="5" name="Title 1">
            <a:extLst>
              <a:ext uri="{FF2B5EF4-FFF2-40B4-BE49-F238E27FC236}">
                <a16:creationId xmlns:a16="http://schemas.microsoft.com/office/drawing/2014/main" id="{6D3D3A3A-8567-4D6C-A843-FC4DA641F003}"/>
              </a:ext>
            </a:extLst>
          </p:cNvPr>
          <p:cNvSpPr>
            <a:spLocks noGrp="1"/>
          </p:cNvSpPr>
          <p:nvPr>
            <p:ph type="title"/>
          </p:nvPr>
        </p:nvSpPr>
        <p:spPr>
          <a:xfrm>
            <a:off x="876369" y="287214"/>
            <a:ext cx="9905998" cy="905482"/>
          </a:xfrm>
        </p:spPr>
        <p:txBody>
          <a:bodyPr/>
          <a:lstStyle/>
          <a:p>
            <a:r>
              <a:rPr lang="en-US" dirty="0"/>
              <a:t>Literature survey</a:t>
            </a:r>
            <a:endParaRPr lang="en-IN" dirty="0"/>
          </a:p>
        </p:txBody>
      </p:sp>
    </p:spTree>
    <p:extLst>
      <p:ext uri="{BB962C8B-B14F-4D97-AF65-F5344CB8AC3E}">
        <p14:creationId xmlns:p14="http://schemas.microsoft.com/office/powerpoint/2010/main" val="318706507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628214695"/>
              </p:ext>
            </p:extLst>
          </p:nvPr>
        </p:nvGraphicFramePr>
        <p:xfrm>
          <a:off x="477078" y="1434305"/>
          <a:ext cx="11317358" cy="5205034"/>
        </p:xfrm>
        <a:graphic>
          <a:graphicData uri="http://schemas.openxmlformats.org/drawingml/2006/table">
            <a:tbl>
              <a:tblPr firstRow="1" bandRow="1">
                <a:tableStyleId>{7DF18680-E054-41AD-8BC1-D1AEF772440D}</a:tableStyleId>
              </a:tblPr>
              <a:tblGrid>
                <a:gridCol w="3486200">
                  <a:extLst>
                    <a:ext uri="{9D8B030D-6E8A-4147-A177-3AD203B41FA5}">
                      <a16:colId xmlns:a16="http://schemas.microsoft.com/office/drawing/2014/main" val="3915778807"/>
                    </a:ext>
                  </a:extLst>
                </a:gridCol>
                <a:gridCol w="1612366">
                  <a:extLst>
                    <a:ext uri="{9D8B030D-6E8A-4147-A177-3AD203B41FA5}">
                      <a16:colId xmlns:a16="http://schemas.microsoft.com/office/drawing/2014/main" val="1363481059"/>
                    </a:ext>
                  </a:extLst>
                </a:gridCol>
                <a:gridCol w="6218792">
                  <a:extLst>
                    <a:ext uri="{9D8B030D-6E8A-4147-A177-3AD203B41FA5}">
                      <a16:colId xmlns:a16="http://schemas.microsoft.com/office/drawing/2014/main" val="921175574"/>
                    </a:ext>
                  </a:extLst>
                </a:gridCol>
              </a:tblGrid>
              <a:tr h="985179">
                <a:tc>
                  <a:txBody>
                    <a:bodyPr/>
                    <a:lstStyle/>
                    <a:p>
                      <a:r>
                        <a:rPr lang="en-IN" dirty="0"/>
                        <a:t>Paper name </a:t>
                      </a:r>
                    </a:p>
                  </a:txBody>
                  <a:tcPr/>
                </a:tc>
                <a:tc>
                  <a:txBody>
                    <a:bodyPr/>
                    <a:lstStyle/>
                    <a:p>
                      <a:r>
                        <a:rPr lang="en-IN" dirty="0"/>
                        <a:t>Date </a:t>
                      </a:r>
                    </a:p>
                  </a:txBody>
                  <a:tcPr/>
                </a:tc>
                <a:tc>
                  <a:txBody>
                    <a:bodyPr/>
                    <a:lstStyle/>
                    <a:p>
                      <a:r>
                        <a:rPr lang="en-IN" dirty="0"/>
                        <a:t>Conclusion</a:t>
                      </a:r>
                    </a:p>
                  </a:txBody>
                  <a:tcPr/>
                </a:tc>
                <a:extLst>
                  <a:ext uri="{0D108BD9-81ED-4DB2-BD59-A6C34878D82A}">
                    <a16:rowId xmlns:a16="http://schemas.microsoft.com/office/drawing/2014/main" val="2013702612"/>
                  </a:ext>
                </a:extLst>
              </a:tr>
              <a:tr h="34614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Understanding social and behavioural drivers and impacts of air quality sensor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t>Science of The Total Environment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Volume 621, Pages 886-894, Elsevier</a:t>
                      </a:r>
                      <a:endParaRPr lang="en-IN" dirty="0"/>
                    </a:p>
                  </a:txBody>
                  <a:tcPr/>
                </a:tc>
                <a:tc>
                  <a:txBody>
                    <a:bodyPr/>
                    <a:lstStyle/>
                    <a:p>
                      <a:r>
                        <a:rPr lang="fr-FR" dirty="0"/>
                        <a:t>15 April 2018</a:t>
                      </a:r>
                      <a:endParaRPr lang="en-IN" dirty="0"/>
                    </a:p>
                  </a:txBody>
                  <a:tcPr/>
                </a:tc>
                <a:tc>
                  <a:txBody>
                    <a:bodyPr/>
                    <a:lstStyle/>
                    <a:p>
                      <a:pPr marL="285750" indent="-285750">
                        <a:buFont typeface="Arial" panose="020B0604020202020204" pitchFamily="34" charset="0"/>
                        <a:buChar char="•"/>
                      </a:pPr>
                      <a:r>
                        <a:rPr lang="en-IN" dirty="0"/>
                        <a:t>In this paper they have discussed about how the </a:t>
                      </a:r>
                      <a:r>
                        <a:rPr lang="en-IN" b="1" dirty="0">
                          <a:solidFill>
                            <a:schemeClr val="accent3">
                              <a:lumMod val="50000"/>
                            </a:schemeClr>
                          </a:solidFill>
                        </a:rPr>
                        <a:t>air quality sensor can be used in the welfare of humanity. </a:t>
                      </a:r>
                    </a:p>
                    <a:p>
                      <a:pPr marL="285750" indent="-285750">
                        <a:buFont typeface="Arial" panose="020B0604020202020204" pitchFamily="34" charset="0"/>
                        <a:buChar char="•"/>
                      </a:pPr>
                      <a:r>
                        <a:rPr lang="en-IN" dirty="0"/>
                        <a:t>They have talked about </a:t>
                      </a:r>
                      <a:r>
                        <a:rPr lang="en-IN" b="1" dirty="0">
                          <a:solidFill>
                            <a:schemeClr val="accent3">
                              <a:lumMod val="50000"/>
                            </a:schemeClr>
                          </a:solidFill>
                        </a:rPr>
                        <a:t>sensors and sensor data</a:t>
                      </a:r>
                      <a:r>
                        <a:rPr lang="en-IN" dirty="0"/>
                        <a:t>.</a:t>
                      </a:r>
                    </a:p>
                    <a:p>
                      <a:pPr marL="285750" indent="-285750">
                        <a:buFont typeface="Arial" panose="020B0604020202020204" pitchFamily="34" charset="0"/>
                        <a:buChar char="•"/>
                      </a:pPr>
                      <a:r>
                        <a:rPr lang="en-IN" dirty="0"/>
                        <a:t>They have also talked about the </a:t>
                      </a:r>
                      <a:r>
                        <a:rPr lang="en-IN" b="1" dirty="0">
                          <a:solidFill>
                            <a:schemeClr val="accent3">
                              <a:lumMod val="50000"/>
                            </a:schemeClr>
                          </a:solidFill>
                        </a:rPr>
                        <a:t>assessing methods for communicating sensor data.</a:t>
                      </a:r>
                    </a:p>
                  </a:txBody>
                  <a:tcPr/>
                </a:tc>
                <a:extLst>
                  <a:ext uri="{0D108BD9-81ED-4DB2-BD59-A6C34878D82A}">
                    <a16:rowId xmlns:a16="http://schemas.microsoft.com/office/drawing/2014/main" val="2869687111"/>
                  </a:ext>
                </a:extLst>
              </a:tr>
              <a:tr h="758414">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774672201"/>
                  </a:ext>
                </a:extLst>
              </a:tr>
            </a:tbl>
          </a:graphicData>
        </a:graphic>
      </p:graphicFrame>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0621" y="0"/>
            <a:ext cx="1751379" cy="815788"/>
          </a:xfrm>
          <a:prstGeom prst="rect">
            <a:avLst/>
          </a:prstGeom>
        </p:spPr>
      </p:pic>
      <p:sp>
        <p:nvSpPr>
          <p:cNvPr id="5" name="Title 4">
            <a:extLst>
              <a:ext uri="{FF2B5EF4-FFF2-40B4-BE49-F238E27FC236}">
                <a16:creationId xmlns:a16="http://schemas.microsoft.com/office/drawing/2014/main" id="{E95BFC4A-1B3E-4637-83FB-40137019A82A}"/>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357878831"/>
      </p:ext>
    </p:extLst>
  </p:cSld>
  <p:clrMapOvr>
    <a:masterClrMapping/>
  </p:clrMapOvr>
  <p:transition spd="slow">
    <p:push dir="u"/>
  </p:transition>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1514</TotalTime>
  <Words>2168</Words>
  <Application>Microsoft Office PowerPoint</Application>
  <PresentationFormat>Widescreen</PresentationFormat>
  <Paragraphs>242</Paragraphs>
  <Slides>30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Agency FB</vt:lpstr>
      <vt:lpstr>Arial</vt:lpstr>
      <vt:lpstr>Calibri</vt:lpstr>
      <vt:lpstr>Tw Cen MT</vt:lpstr>
      <vt:lpstr>Droplet</vt:lpstr>
      <vt:lpstr>PowerPoint Presentation</vt:lpstr>
      <vt:lpstr>PowerPoint Presentation</vt:lpstr>
      <vt:lpstr>Table of contents</vt:lpstr>
      <vt:lpstr>introduction</vt:lpstr>
      <vt:lpstr>introduction</vt:lpstr>
      <vt:lpstr>abstract</vt:lpstr>
      <vt:lpstr>Existing model in market</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PREVIOUS WORK</vt:lpstr>
      <vt:lpstr>About the dataset</vt:lpstr>
      <vt:lpstr>Attributes in Hospital Disease Dataset</vt:lpstr>
      <vt:lpstr>Attributes in Room description Dataset</vt:lpstr>
      <vt:lpstr>Tools and Libraries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Approach</vt:lpstr>
      <vt:lpstr>references</vt:lpstr>
      <vt:lpstr>references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Microsoft account</dc:creator>
  <cp:lastModifiedBy>HARSH</cp:lastModifiedBy>
  <cp:revision>238</cp:revision>
  <dcterms:created xsi:type="dcterms:W3CDTF">2018-08-02T11:12:45Z</dcterms:created>
  <dcterms:modified xsi:type="dcterms:W3CDTF">2019-04-10T11:23:48Z</dcterms:modified>
</cp:coreProperties>
</file>