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Epilogue" panose="020B0604020202020204" charset="0"/>
      <p:regular r:id="rId16"/>
    </p:embeddedFont>
    <p:embeddedFont>
      <p:font typeface="Fraunces Medium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60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25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Iteration-Enhanced PPCA for Synchrophasor Compression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
By →
Harsh Singhal(2022EEB1172)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2241"/>
            <a:ext cx="69346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Background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579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391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PMUs generate huge amount of data [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60-120 samples/sec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→ 1TB/day per 500 PMUs]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442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Need for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compression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without losing dynamic information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0579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26391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EPCA treats magnitude/phase separately → loses correlations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4442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Fixed compression ratios → either over-compression or inaccuracy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5044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IEEE Standard C37.118.1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1225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Requires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TVE ≤ 1%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steady-state measurements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7405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35865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 grids generate massive data streams. Real-time compression is essential for efficient monitoring. Traditional methods have limitations, especially for dynamic accuracy. This work addresses these challenges with an enhanced PPCA approach.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7347" y="533757"/>
            <a:ext cx="5647611" cy="604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Theoretical Foundations</a:t>
            </a:r>
            <a:endParaRPr lang="en-US" sz="3800" dirty="0"/>
          </a:p>
        </p:txBody>
      </p:sp>
      <p:sp>
        <p:nvSpPr>
          <p:cNvPr id="4" name="Text 1"/>
          <p:cNvSpPr/>
          <p:nvPr/>
        </p:nvSpPr>
        <p:spPr>
          <a:xfrm>
            <a:off x="677347" y="1428869"/>
            <a:ext cx="241923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Equations :</a:t>
            </a:r>
            <a:endParaRPr lang="en-US" sz="19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47" y="2055376"/>
            <a:ext cx="483751" cy="48375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54574" y="2021562"/>
            <a:ext cx="2648307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Phasor Representation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574" y="2541627"/>
            <a:ext cx="1774031" cy="462320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47" y="3618309"/>
            <a:ext cx="483751" cy="483751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54574" y="3584496"/>
            <a:ext cx="241923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Covariance Matrix</a:t>
            </a:r>
            <a:endParaRPr lang="en-US" sz="19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574" y="4104561"/>
            <a:ext cx="3161109" cy="600075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347" y="5318998"/>
            <a:ext cx="483751" cy="483751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1354574" y="5285184"/>
            <a:ext cx="3077647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Eigenvalue Decomposition</a:t>
            </a:r>
            <a:endParaRPr lang="en-US" sz="190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4574" y="5805249"/>
            <a:ext cx="1505307" cy="434221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677347" y="6457117"/>
            <a:ext cx="7789307" cy="1238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method uses complex domain analysis. Complex domain preserves V-α coupling. This coupling is critical for fault analysis. The approach relies on key equations for phasor representation. These includes the covariance matrix and eigenvalue decomposition.</a:t>
            </a: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Workflow Diagram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Input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Raw phasor matrix (M×N complex)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Preprocessing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Normalize amplitudes → mean = 1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PPCA Core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Compute covariance → Eigenvalue decomposition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Iteration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Add components until TVE ≤ 0.8%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Output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Compressed scores (P) and eigenvectors (U)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8868" y="544711"/>
            <a:ext cx="7759065" cy="12363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Parameter Checking &amp; Validation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178868" y="2077760"/>
            <a:ext cx="7759065" cy="4127778"/>
          </a:xfrm>
          <a:prstGeom prst="roundRect">
            <a:avLst>
              <a:gd name="adj" fmla="val 201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186488" y="2085380"/>
            <a:ext cx="7743825" cy="5692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384250" y="2211705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Parameter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8324017" y="2211705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Symbol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10259973" y="2211705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Value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12195929" y="2211705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Purpose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6488" y="2654617"/>
            <a:ext cx="7743825" cy="8858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84250" y="2780943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Time samples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324017" y="2780943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0259973" y="2780943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1000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12195929" y="2780943"/>
            <a:ext cx="1536621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window size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186488" y="3540443"/>
            <a:ext cx="7743825" cy="8858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6384250" y="3666768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PMUs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8324017" y="3666768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</a:t>
            </a:r>
            <a:endParaRPr lang="en-US" sz="1550" dirty="0"/>
          </a:p>
        </p:txBody>
      </p:sp>
      <p:sp>
        <p:nvSpPr>
          <p:cNvPr id="18" name="Text 15"/>
          <p:cNvSpPr/>
          <p:nvPr/>
        </p:nvSpPr>
        <p:spPr>
          <a:xfrm>
            <a:off x="10259973" y="3666768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14</a:t>
            </a:r>
            <a:endParaRPr lang="en-US" sz="1550" dirty="0"/>
          </a:p>
        </p:txBody>
      </p:sp>
      <p:sp>
        <p:nvSpPr>
          <p:cNvPr id="19" name="Text 16"/>
          <p:cNvSpPr/>
          <p:nvPr/>
        </p:nvSpPr>
        <p:spPr>
          <a:xfrm>
            <a:off x="12195929" y="3666768"/>
            <a:ext cx="1536621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Measurement points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6186488" y="4426268"/>
            <a:ext cx="7743825" cy="88582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384250" y="4552593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TVE threshold</a:t>
            </a:r>
            <a:endParaRPr lang="en-US" sz="1550" dirty="0"/>
          </a:p>
        </p:txBody>
      </p:sp>
      <p:sp>
        <p:nvSpPr>
          <p:cNvPr id="22" name="Text 19"/>
          <p:cNvSpPr/>
          <p:nvPr/>
        </p:nvSpPr>
        <p:spPr>
          <a:xfrm>
            <a:off x="8324017" y="4552593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-</a:t>
            </a:r>
            <a:endParaRPr lang="en-US" sz="1550" dirty="0"/>
          </a:p>
        </p:txBody>
      </p:sp>
      <p:sp>
        <p:nvSpPr>
          <p:cNvPr id="23" name="Text 20"/>
          <p:cNvSpPr/>
          <p:nvPr/>
        </p:nvSpPr>
        <p:spPr>
          <a:xfrm>
            <a:off x="10259973" y="4552593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0.8%</a:t>
            </a:r>
            <a:endParaRPr lang="en-US" sz="1550" dirty="0"/>
          </a:p>
        </p:txBody>
      </p:sp>
      <p:sp>
        <p:nvSpPr>
          <p:cNvPr id="24" name="Text 21"/>
          <p:cNvSpPr/>
          <p:nvPr/>
        </p:nvSpPr>
        <p:spPr>
          <a:xfrm>
            <a:off x="12195929" y="4552593"/>
            <a:ext cx="1536621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Accuracy control</a:t>
            </a:r>
            <a:endParaRPr lang="en-US" sz="1550" dirty="0"/>
          </a:p>
        </p:txBody>
      </p:sp>
      <p:sp>
        <p:nvSpPr>
          <p:cNvPr id="25" name="Shape 22"/>
          <p:cNvSpPr/>
          <p:nvPr/>
        </p:nvSpPr>
        <p:spPr>
          <a:xfrm>
            <a:off x="6186488" y="5312093"/>
            <a:ext cx="7743825" cy="88582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384250" y="5438418"/>
            <a:ext cx="153662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Components</a:t>
            </a:r>
            <a:endParaRPr lang="en-US" sz="1550" dirty="0"/>
          </a:p>
        </p:txBody>
      </p:sp>
      <p:sp>
        <p:nvSpPr>
          <p:cNvPr id="27" name="Text 24"/>
          <p:cNvSpPr/>
          <p:nvPr/>
        </p:nvSpPr>
        <p:spPr>
          <a:xfrm>
            <a:off x="8324017" y="5438418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</a:t>
            </a:r>
            <a:endParaRPr lang="en-US" sz="1550" dirty="0"/>
          </a:p>
        </p:txBody>
      </p:sp>
      <p:sp>
        <p:nvSpPr>
          <p:cNvPr id="28" name="Text 25"/>
          <p:cNvSpPr/>
          <p:nvPr/>
        </p:nvSpPr>
        <p:spPr>
          <a:xfrm>
            <a:off x="10259973" y="5438418"/>
            <a:ext cx="1532811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3-6</a:t>
            </a:r>
            <a:endParaRPr lang="en-US" sz="1550" dirty="0"/>
          </a:p>
        </p:txBody>
      </p:sp>
      <p:sp>
        <p:nvSpPr>
          <p:cNvPr id="29" name="Text 26"/>
          <p:cNvSpPr/>
          <p:nvPr/>
        </p:nvSpPr>
        <p:spPr>
          <a:xfrm>
            <a:off x="12195929" y="5438418"/>
            <a:ext cx="1536621" cy="633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reduction level</a:t>
            </a:r>
            <a:endParaRPr lang="en-US" sz="1550" dirty="0"/>
          </a:p>
        </p:txBody>
      </p:sp>
      <p:sp>
        <p:nvSpPr>
          <p:cNvPr id="30" name="Text 27"/>
          <p:cNvSpPr/>
          <p:nvPr/>
        </p:nvSpPr>
        <p:spPr>
          <a:xfrm>
            <a:off x="6178868" y="6428065"/>
            <a:ext cx="7759065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Validation Metrics</a:t>
            </a: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</a:t>
            </a:r>
            <a:endParaRPr lang="en-US" sz="1550" dirty="0"/>
          </a:p>
        </p:txBody>
      </p:sp>
      <p:sp>
        <p:nvSpPr>
          <p:cNvPr id="31" name="Text 28"/>
          <p:cNvSpPr/>
          <p:nvPr/>
        </p:nvSpPr>
        <p:spPr>
          <a:xfrm>
            <a:off x="6178868" y="6967180"/>
            <a:ext cx="7759065" cy="331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TVE</a:t>
            </a: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 </a:t>
            </a:r>
            <a:r>
              <a:rPr lang="en-US" sz="1550" dirty="0">
                <a:solidFill>
                  <a:srgbClr val="EBECEF"/>
                </a:solidFill>
                <a:highlight>
                  <a:srgbClr val="181E3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mean(abs(D_rec - D_orig)./abs(D_orig))</a:t>
            </a:r>
            <a:endParaRPr lang="en-US" sz="1550" dirty="0"/>
          </a:p>
        </p:txBody>
      </p:sp>
      <p:sp>
        <p:nvSpPr>
          <p:cNvPr id="32" name="Text 29"/>
          <p:cNvSpPr/>
          <p:nvPr/>
        </p:nvSpPr>
        <p:spPr>
          <a:xfrm>
            <a:off x="6178868" y="7368183"/>
            <a:ext cx="7759065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NRMSE</a:t>
            </a:r>
            <a:r>
              <a:rPr lang="en-US" sz="15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: Normalized by data range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7560" y="494943"/>
            <a:ext cx="9033153" cy="562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Code Explanation: Core MATLAB Snippets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560" y="1327428"/>
            <a:ext cx="899993" cy="20475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457468" y="1507331"/>
            <a:ext cx="2250162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Normalization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5457468" y="1896547"/>
            <a:ext cx="8542973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Calculate mean amplitudes per channel. Normalize data to ensure mean amplitude equals one for stability.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7468" y="2674977"/>
            <a:ext cx="4950500" cy="520065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60" y="3374946"/>
            <a:ext cx="899993" cy="2074902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457468" y="3554849"/>
            <a:ext cx="286250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Eigenvalue Decomposition</a:t>
            </a:r>
            <a:endParaRPr lang="en-US" sz="1750" dirty="0"/>
          </a:p>
        </p:txBody>
      </p:sp>
      <p:sp>
        <p:nvSpPr>
          <p:cNvPr id="10" name="Text 4"/>
          <p:cNvSpPr/>
          <p:nvPr/>
        </p:nvSpPr>
        <p:spPr>
          <a:xfrm>
            <a:off x="5457468" y="3944064"/>
            <a:ext cx="8542973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 PCA manually by decomposing normalized data covariance. Sort eigenvectors for data reduction.</a:t>
            </a:r>
            <a:endParaRPr lang="en-US" sz="1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7468" y="4722495"/>
            <a:ext cx="5430560" cy="547449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60" y="5449848"/>
            <a:ext cx="899993" cy="2288143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457468" y="5629751"/>
            <a:ext cx="2250162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Iterative TVE Check</a:t>
            </a:r>
            <a:endParaRPr lang="en-US" sz="1750" dirty="0"/>
          </a:p>
        </p:txBody>
      </p:sp>
      <p:sp>
        <p:nvSpPr>
          <p:cNvPr id="14" name="Text 6"/>
          <p:cNvSpPr/>
          <p:nvPr/>
        </p:nvSpPr>
        <p:spPr>
          <a:xfrm>
            <a:off x="5457468" y="6018967"/>
            <a:ext cx="8542973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Loop incrementally adds components until Total Vector Error is below the 0.8% threshold, ensuring accuracy.</a:t>
            </a:r>
            <a:endParaRPr lang="en-US" sz="14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7468" y="6797397"/>
            <a:ext cx="5010507" cy="760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0044"/>
            <a:ext cx="70654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Important Model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22452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656886"/>
            <a:ext cx="30621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Adaptive Compression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14730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Automatically selects components based on TVE levels.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500919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Example: 3 PCs for steady-state, 6 during faults.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22452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5E98F1"/>
          </a:solidFill>
          <a:ln w="7620">
            <a:solidFill>
              <a:srgbClr val="447E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3656886"/>
            <a:ext cx="3448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Computational Efficiency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414730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Reuses eigenvectors until disturbances appear.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451396" y="500919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Delivers 40% faster processing than traditional EPCA.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22452"/>
            <a:ext cx="4196358" cy="2546985"/>
          </a:xfrm>
          <a:prstGeom prst="roundRect">
            <a:avLst>
              <a:gd name="adj" fmla="val 374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74568" y="36568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4568" y="414730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Ensures TVE remains below 1%, meeting IEEE C37.118.1 standard.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1261" y="441008"/>
            <a:ext cx="4454843" cy="501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Visualization of Results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561261" y="5251728"/>
            <a:ext cx="6558320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7518440" y="5096232"/>
            <a:ext cx="6558320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561261" y="5893118"/>
            <a:ext cx="2484596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Compression Results: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61261" y="6434376"/>
            <a:ext cx="13507879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Voltage phasors compressed using 3 out of 14 components (78.6% reduction)</a:t>
            </a:r>
            <a:endParaRPr lang="en-US" sz="1250" dirty="0"/>
          </a:p>
        </p:txBody>
      </p:sp>
      <p:sp>
        <p:nvSpPr>
          <p:cNvPr id="9" name="Text 5"/>
          <p:cNvSpPr/>
          <p:nvPr/>
        </p:nvSpPr>
        <p:spPr>
          <a:xfrm>
            <a:off x="561261" y="6871335"/>
            <a:ext cx="13507879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Maximum TVE: 0.7127%</a:t>
            </a:r>
            <a:endParaRPr lang="en-US" sz="1250" dirty="0"/>
          </a:p>
        </p:txBody>
      </p:sp>
      <p:sp>
        <p:nvSpPr>
          <p:cNvPr id="10" name="Text 6"/>
          <p:cNvSpPr/>
          <p:nvPr/>
        </p:nvSpPr>
        <p:spPr>
          <a:xfrm>
            <a:off x="561261" y="7308294"/>
            <a:ext cx="13507879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Frequency data compressed using 1 out of 14 components (92.9% reduction)</a:t>
            </a:r>
            <a:endParaRPr lang="en-US" sz="1250" dirty="0"/>
          </a:p>
        </p:txBody>
      </p:sp>
      <p:sp>
        <p:nvSpPr>
          <p:cNvPr id="11" name="Text 7"/>
          <p:cNvSpPr/>
          <p:nvPr/>
        </p:nvSpPr>
        <p:spPr>
          <a:xfrm>
            <a:off x="561261" y="7745254"/>
            <a:ext cx="13507879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Maximum Frequency Error: 0.470706 Hz</a:t>
            </a:r>
            <a:endParaRPr lang="en-US" sz="1250" dirty="0"/>
          </a:p>
        </p:txBody>
      </p:sp>
      <p:sp>
        <p:nvSpPr>
          <p:cNvPr id="12" name="Text 8"/>
          <p:cNvSpPr/>
          <p:nvPr/>
        </p:nvSpPr>
        <p:spPr>
          <a:xfrm>
            <a:off x="561261" y="8182213"/>
            <a:ext cx="13507879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Compression Ratio: 6.77:1</a:t>
            </a:r>
            <a:endParaRPr lang="en-US" sz="12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722D27-047C-097E-11F5-F7A15AE0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79" y="1148729"/>
            <a:ext cx="5557976" cy="4020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C2F29-22FE-2641-DD97-C64C3020C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52" y="1209151"/>
            <a:ext cx="5702057" cy="3985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670" y="619720"/>
            <a:ext cx="12480965" cy="704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Summary of Key Innovations and Applications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8670" y="1661993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innovations →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8670" y="2352080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Complex-domain PCA: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8670" y="2966085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     Maintains critical phasor relationships for accurate analysis.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8670" y="3580090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TVE-driven iteration: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8670" y="4194096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      Enables adaptive control of accuracy during compression.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8670" y="4808101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Overlapping windows: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8670" y="5422106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      Optimizes computations while preserving data integrity.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8670" y="6120646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Applications →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88670" y="6810732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grid monitoring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88670" y="7250073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Historical data archiving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499</Words>
  <Application>Microsoft Office PowerPoint</Application>
  <PresentationFormat>Custom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Fraunces Medium</vt:lpstr>
      <vt:lpstr>Arial</vt:lpstr>
      <vt:lpstr>Consolas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singhal</cp:lastModifiedBy>
  <cp:revision>3</cp:revision>
  <dcterms:created xsi:type="dcterms:W3CDTF">2025-04-24T16:31:10Z</dcterms:created>
  <dcterms:modified xsi:type="dcterms:W3CDTF">2025-09-09T16:30:46Z</dcterms:modified>
</cp:coreProperties>
</file>