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0" r:id="rId6"/>
    <p:sldId id="408" r:id="rId7"/>
    <p:sldId id="409" r:id="rId8"/>
    <p:sldId id="401" r:id="rId9"/>
    <p:sldId id="410" r:id="rId10"/>
    <p:sldId id="402" r:id="rId11"/>
    <p:sldId id="403" r:id="rId12"/>
    <p:sldId id="411" r:id="rId13"/>
    <p:sldId id="404" r:id="rId14"/>
    <p:sldId id="413" r:id="rId15"/>
    <p:sldId id="414" r:id="rId16"/>
    <p:sldId id="415" r:id="rId17"/>
    <p:sldId id="416" r:id="rId18"/>
    <p:sldId id="406" r:id="rId19"/>
    <p:sldId id="405" r:id="rId20"/>
    <p:sldId id="407" r:id="rId21"/>
    <p:sldId id="4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NAME_OF_SPECIALIZED_BRANCH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u="sng" dirty="0">
                <a:latin typeface="Arial Black" pitchFamily="34" charset="0"/>
              </a:rPr>
              <a:t>Quantum Communication and It’s Implications for Secure Communication</a:t>
            </a:r>
            <a:endParaRPr lang="en-US" sz="2800" u="sng"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471335" cy="1631216"/>
          </a:xfrm>
          <a:prstGeom prst="rect">
            <a:avLst/>
          </a:prstGeom>
          <a:noFill/>
        </p:spPr>
        <p:txBody>
          <a:bodyPr wrap="none" rtlCol="0">
            <a:spAutoFit/>
          </a:bodyPr>
          <a:lstStyle/>
          <a:p>
            <a:r>
              <a:rPr lang="en-US" sz="2000" b="1" dirty="0"/>
              <a:t>Submitted by: </a:t>
            </a:r>
          </a:p>
          <a:p>
            <a:r>
              <a:rPr lang="en-US" sz="2000" dirty="0"/>
              <a:t>Harsh Anurag (20CBS1010) </a:t>
            </a:r>
          </a:p>
          <a:p>
            <a:r>
              <a:rPr lang="en-US" sz="2000" dirty="0"/>
              <a:t>Lovish </a:t>
            </a:r>
            <a:r>
              <a:rPr lang="en-US" sz="2000" dirty="0" err="1"/>
              <a:t>Thakral</a:t>
            </a:r>
            <a:r>
              <a:rPr lang="en-US" sz="2000" dirty="0"/>
              <a:t> (20CBS1021)</a:t>
            </a:r>
          </a:p>
          <a:p>
            <a:r>
              <a:rPr lang="en-US" sz="2000" dirty="0"/>
              <a:t>Agam Pratap Singh(20CBS1024)</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Upasana Tiwari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20000"/>
          </a:bodyPr>
          <a:lstStyle/>
          <a:p>
            <a:r>
              <a:rPr lang="en-US" dirty="0"/>
              <a:t>Phase 3: Data Collection and Analysis</a:t>
            </a:r>
          </a:p>
          <a:p>
            <a:pPr lvl="1"/>
            <a:r>
              <a:rPr lang="en-US" dirty="0"/>
              <a:t>Perform experiments to gather data on the performance and effectiveness of quantum communication protocols.</a:t>
            </a:r>
          </a:p>
          <a:p>
            <a:pPr lvl="1"/>
            <a:r>
              <a:rPr lang="en-US" dirty="0"/>
              <a:t>Analyze collected data to assess the security and reliability of quantum communication channels.</a:t>
            </a:r>
          </a:p>
          <a:p>
            <a:r>
              <a:rPr lang="en-US" dirty="0"/>
              <a:t>Phase 4: Optimization and Refinement</a:t>
            </a:r>
          </a:p>
          <a:p>
            <a:pPr lvl="1"/>
            <a:r>
              <a:rPr lang="en-US" dirty="0"/>
              <a:t>Iterate on experimental setups and protocols based on data analysis findings.</a:t>
            </a:r>
          </a:p>
          <a:p>
            <a:pPr lvl="1"/>
            <a:r>
              <a:rPr lang="en-US" dirty="0"/>
              <a:t>Optimize quantum communication techniques to enhance security, efficiency, and scalability.</a:t>
            </a:r>
          </a:p>
          <a:p>
            <a:r>
              <a:rPr lang="en-US" dirty="0"/>
              <a:t>Phase 5: Documentation and Dissemination</a:t>
            </a:r>
          </a:p>
          <a:p>
            <a:pPr lvl="1"/>
            <a:r>
              <a:rPr lang="en-US" dirty="0"/>
              <a:t>Document methodologies, findings, and insights for publication in scientific journals and conference proceedings.</a:t>
            </a:r>
          </a:p>
          <a:p>
            <a:pPr lvl="1"/>
            <a:r>
              <a:rPr lang="en-US" dirty="0"/>
              <a:t>Share results with the scientific community to contribute to the advancement of quantum communication research.</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76329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Output 1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a:extLst>
              <a:ext uri="{FF2B5EF4-FFF2-40B4-BE49-F238E27FC236}">
                <a16:creationId xmlns:a16="http://schemas.microsoft.com/office/drawing/2014/main" id="{E681D6F2-8173-4B59-809B-0E12A748C749}"/>
              </a:ext>
            </a:extLst>
          </p:cNvPr>
          <p:cNvPicPr>
            <a:picLocks noChangeAspect="1"/>
          </p:cNvPicPr>
          <p:nvPr/>
        </p:nvPicPr>
        <p:blipFill>
          <a:blip r:embed="rId2"/>
          <a:stretch>
            <a:fillRect/>
          </a:stretch>
        </p:blipFill>
        <p:spPr>
          <a:xfrm>
            <a:off x="509587" y="2558256"/>
            <a:ext cx="9648825" cy="2886075"/>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Output 2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026" name="Picture 2">
            <a:extLst>
              <a:ext uri="{FF2B5EF4-FFF2-40B4-BE49-F238E27FC236}">
                <a16:creationId xmlns:a16="http://schemas.microsoft.com/office/drawing/2014/main" id="{6758DEB0-D839-43A4-90D5-4466A42A9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255" y="2514600"/>
            <a:ext cx="602932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Output 3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2050" name="Picture 2">
            <a:extLst>
              <a:ext uri="{FF2B5EF4-FFF2-40B4-BE49-F238E27FC236}">
                <a16:creationId xmlns:a16="http://schemas.microsoft.com/office/drawing/2014/main" id="{00C4FC72-4D80-407E-B17B-FBBFFF9F6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75" y="2750297"/>
            <a:ext cx="11447931" cy="305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1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Output 4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3074" name="Picture 2">
            <a:extLst>
              <a:ext uri="{FF2B5EF4-FFF2-40B4-BE49-F238E27FC236}">
                <a16:creationId xmlns:a16="http://schemas.microsoft.com/office/drawing/2014/main" id="{10F7A8E4-6474-4A5C-865D-E1BDE6C2B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87" y="2788770"/>
            <a:ext cx="11062447" cy="276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62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Output 5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4098" name="Picture 2">
            <a:extLst>
              <a:ext uri="{FF2B5EF4-FFF2-40B4-BE49-F238E27FC236}">
                <a16:creationId xmlns:a16="http://schemas.microsoft.com/office/drawing/2014/main" id="{6D348BDF-3D97-4267-8D23-160AAAB59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884" y="2606675"/>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00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r>
              <a:rPr lang="en-US" dirty="0"/>
              <a:t>Further Research and Development</a:t>
            </a:r>
          </a:p>
          <a:p>
            <a:pPr lvl="1"/>
            <a:r>
              <a:rPr lang="en-US" dirty="0"/>
              <a:t>Explore advancements in quantum communication technologies, including quantum repeaters and quantum networks, to enhance scalability and range.</a:t>
            </a:r>
          </a:p>
          <a:p>
            <a:pPr lvl="1"/>
            <a:r>
              <a:rPr lang="en-US" dirty="0"/>
              <a:t>Investigate novel quantum encryption schemes and protocols to address emerging cybersecurity challenges and ensure long-term data security.</a:t>
            </a:r>
          </a:p>
          <a:p>
            <a:r>
              <a:rPr lang="en-US" dirty="0"/>
              <a:t>Practical Applications</a:t>
            </a:r>
          </a:p>
          <a:p>
            <a:pPr lvl="1"/>
            <a:r>
              <a:rPr lang="en-US" dirty="0"/>
              <a:t>Extend the implementation of quantum communication technologies to critical infrastructure sectors such as banking, telecommunications, and defense, to bolster cybersecurity measures.</a:t>
            </a:r>
          </a:p>
          <a:p>
            <a:pPr lvl="1"/>
            <a:r>
              <a:rPr lang="en-US" dirty="0"/>
              <a:t>Foster collaborations between academia, industry, and government agencies to accelerate the adoption of quantum communication solutions for secure communication worldwide.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Quantum communication represents a paradigm shift in secure communication, offering unprecedented levels of security and privacy through the principles of quantum mechanics.</a:t>
            </a:r>
          </a:p>
          <a:p>
            <a:r>
              <a:rPr lang="en-US" dirty="0"/>
              <a:t>Through rigorous research, experimentation, and innovation, this project has contributed to advancing the field of quantum communication and laying the groundwork for future secure communication technologies.</a:t>
            </a:r>
          </a:p>
          <a:p>
            <a:r>
              <a:rPr lang="en-US" dirty="0"/>
              <a:t>As we continue to explore the potential of quantum communication, collaboration and investment in research and development will be essential to realize its full potential and ensure a secure digital future.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Bennett, C. H., &amp; Brassard, G. (1984). Quantum cryptography: Public key distribution and coin tossing. In Proceedings of IEEE International Conference on Computers, Systems and Signal Processing (Vol. 175, No. 8, pp. 175-179).</a:t>
            </a:r>
          </a:p>
          <a:p>
            <a:r>
              <a:rPr lang="en-US" dirty="0"/>
              <a:t>Gisin, N., </a:t>
            </a:r>
            <a:r>
              <a:rPr lang="en-US" dirty="0" err="1"/>
              <a:t>Ribordy</a:t>
            </a:r>
            <a:r>
              <a:rPr lang="en-US" dirty="0"/>
              <a:t>, G., </a:t>
            </a:r>
            <a:r>
              <a:rPr lang="en-US" dirty="0" err="1"/>
              <a:t>Tittel</a:t>
            </a:r>
            <a:r>
              <a:rPr lang="en-US" dirty="0"/>
              <a:t>, W., &amp; </a:t>
            </a:r>
            <a:r>
              <a:rPr lang="en-US" dirty="0" err="1"/>
              <a:t>Zbinden</a:t>
            </a:r>
            <a:r>
              <a:rPr lang="en-US" dirty="0"/>
              <a:t>, H. (2002). Quantum cryptography. Reviews of Modern Physics, 74(1), 145.</a:t>
            </a:r>
          </a:p>
          <a:p>
            <a:r>
              <a:rPr lang="en-US" dirty="0" err="1"/>
              <a:t>Scarani</a:t>
            </a:r>
            <a:r>
              <a:rPr lang="en-US" dirty="0"/>
              <a:t>, V., </a:t>
            </a:r>
            <a:r>
              <a:rPr lang="en-US" dirty="0" err="1"/>
              <a:t>Bechmann-Pasquinucci</a:t>
            </a:r>
            <a:r>
              <a:rPr lang="en-US" dirty="0"/>
              <a:t>, H., Cerf, N. J., </a:t>
            </a:r>
            <a:r>
              <a:rPr lang="en-US" dirty="0" err="1"/>
              <a:t>Dušek</a:t>
            </a:r>
            <a:r>
              <a:rPr lang="en-US" dirty="0"/>
              <a:t>, M., </a:t>
            </a:r>
            <a:r>
              <a:rPr lang="en-US" dirty="0" err="1"/>
              <a:t>Lütkenhaus</a:t>
            </a:r>
            <a:r>
              <a:rPr lang="en-US" dirty="0"/>
              <a:t>, N., &amp; </a:t>
            </a:r>
            <a:r>
              <a:rPr lang="en-US" dirty="0" err="1"/>
              <a:t>Peev</a:t>
            </a:r>
            <a:r>
              <a:rPr lang="en-US" dirty="0"/>
              <a:t>, M. (2009). The security of practical quantum key distribution. Reviews of Modern Physics, 81(3), 1301.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Lo, H. K., </a:t>
            </a:r>
            <a:r>
              <a:rPr lang="en-US" dirty="0" err="1"/>
              <a:t>Curty</a:t>
            </a:r>
            <a:r>
              <a:rPr lang="en-US" dirty="0"/>
              <a:t>, M., &amp; Qi, B. (2014). Measurement-device-independent quantum key distribution. Physical Review Letters, 108(13), 130503.</a:t>
            </a:r>
          </a:p>
          <a:p>
            <a:r>
              <a:rPr lang="en-US" dirty="0" err="1"/>
              <a:t>Pirandola</a:t>
            </a:r>
            <a:r>
              <a:rPr lang="en-US" dirty="0"/>
              <a:t>, S., Braunstein, S. L., &amp; Lloyd, S. (2019). Quantum internet: A vision for the road ahead. European Physical Journal D, 72(10), 169.</a:t>
            </a:r>
          </a:p>
          <a:p>
            <a:r>
              <a:rPr lang="en-US" dirty="0"/>
              <a:t>Yin, J., Cao, Y., Li, Y. H., Liao, S. K., Zhang, L., Ren, J. G., ... &amp; Zhang, Q. (2020). Satellite-to-ground quantum key distribution. Nature, 582(7813), 501-505.</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251679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Quantum Communication: Harnessing the Power of Quantum Mechanics for Secure Communication.</a:t>
            </a:r>
          </a:p>
          <a:p>
            <a:r>
              <a:rPr lang="en-US" dirty="0"/>
              <a:t>Traditional communication methods face challenges in ensuring absolute security due to vulnerabilities in encryption.</a:t>
            </a:r>
          </a:p>
          <a:p>
            <a:r>
              <a:rPr lang="en-US" dirty="0"/>
              <a:t>Quantum communication utilizes principles of quantum mechanics to achieve unprecedented levels of security and privacy.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Quantum communication relies on the fundamental principles of quantum mechanics, such as superposition and entanglement.</a:t>
            </a:r>
          </a:p>
          <a:p>
            <a:r>
              <a:rPr lang="en-US" dirty="0"/>
              <a:t>Quantum bits or qubits represent information in a state of superposition, allowing for the transmission of information in multiple states simultaneously.</a:t>
            </a:r>
          </a:p>
          <a:p>
            <a:r>
              <a:rPr lang="en-US" dirty="0"/>
              <a:t>Quantum key distribution (QKD) enables the exchange of encryption keys encoded in quantum states, ensuring that any attempt to intercept the key alters its state, thus alerting the communicating parties to the breach.</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9483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Quantum communication offers unbreakable encryption, providing a secure means of transmitting sensitive data.</a:t>
            </a:r>
          </a:p>
          <a:p>
            <a:r>
              <a:rPr lang="en-US" dirty="0"/>
              <a:t>Applications extend to fields such as finance, government, and healthcare, where data privacy is paramount.</a:t>
            </a:r>
          </a:p>
          <a:p>
            <a:r>
              <a:rPr lang="en-US" dirty="0"/>
              <a:t>Quantum communication paves the way for a future where secure communication is not just a possibility but a reality, safeguarding information in an increasingly digital world.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33759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Current encryption methods face challenges from advancements in computing power and the emergence of quantum computing.</a:t>
            </a:r>
          </a:p>
          <a:p>
            <a:r>
              <a:rPr lang="en-US" dirty="0"/>
              <a:t>Traditional encryption can be vulnerable to attacks, including brute-force and quantum-based attacks, compromising data security.</a:t>
            </a:r>
          </a:p>
          <a:p>
            <a:r>
              <a:rPr lang="en-US" dirty="0"/>
              <a:t>The need for a more robust encryption solution that can withstand evolving threats and ensure the privacy of sensitive information is critical.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Quantum communication offers a solution to the vulnerabilities of traditional encryption methods by leveraging the principles of quantum mechanics.</a:t>
            </a:r>
          </a:p>
          <a:p>
            <a:r>
              <a:rPr lang="en-US" dirty="0"/>
              <a:t>By harnessing properties like superposition and entanglement, quantum communication enables the transmission of data with unparalleled security.</a:t>
            </a:r>
          </a:p>
          <a:p>
            <a:r>
              <a:rPr lang="en-US" dirty="0"/>
              <a:t>Implementing quantum communication technologies such as quantum key distribution (QKD) provides a pathway to address the growing need for secure communication in an era of advancing cyber threats.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24718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Develop and implement quantum communication protocols, particularly Quantum Key Distribution (QKD), to establish ultra-secure channels for transmitting sensitive data.</a:t>
            </a:r>
          </a:p>
          <a:p>
            <a:r>
              <a:rPr lang="en-US" dirty="0"/>
              <a:t>Explore the practical applications of quantum communication technologies in diverse fields, including finance, government, and healthcare, to address the pressing need for robust data security.</a:t>
            </a:r>
          </a:p>
          <a:p>
            <a:r>
              <a:rPr lang="en-US" dirty="0"/>
              <a:t>Contribute to the advancement of quantum communication research, aiming to establish a foundation for secure communication in the face of evolving cybersecurity threats.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r>
              <a:rPr lang="en-US" dirty="0"/>
              <a:t>Phase 1: Theoretical Framework</a:t>
            </a:r>
          </a:p>
          <a:p>
            <a:pPr lvl="1"/>
            <a:r>
              <a:rPr lang="en-US" dirty="0"/>
              <a:t>Conduct an in-depth review of quantum communication principles and protocols.</a:t>
            </a:r>
          </a:p>
          <a:p>
            <a:pPr lvl="1"/>
            <a:r>
              <a:rPr lang="en-US" dirty="0"/>
              <a:t>Explore existing research to understand the theoretical underpinnings of quantum key distribution (QKD) and other quantum communication techniques.</a:t>
            </a:r>
          </a:p>
          <a:p>
            <a:r>
              <a:rPr lang="en-US" dirty="0"/>
              <a:t>Phase 2: Experimental Setup</a:t>
            </a:r>
          </a:p>
          <a:p>
            <a:pPr lvl="1"/>
            <a:r>
              <a:rPr lang="en-US" dirty="0"/>
              <a:t>Design and implement experimental setups to test and validate quantum communication protocols.</a:t>
            </a:r>
          </a:p>
          <a:p>
            <a:pPr lvl="1"/>
            <a:r>
              <a:rPr lang="en-US" dirty="0"/>
              <a:t>Utilize quantum devices and technologies to simulate real-world communication scenarios.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6130</TotalTime>
  <Words>1149</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Introduction to Project</vt:lpstr>
      <vt:lpstr>Problem Formulation</vt:lpstr>
      <vt:lpstr>Problem Formulation</vt:lpstr>
      <vt:lpstr>Objectives of the Work</vt:lpstr>
      <vt:lpstr>Methodology used</vt:lpstr>
      <vt:lpstr>Methodology used</vt:lpstr>
      <vt:lpstr>Results and Outputs</vt:lpstr>
      <vt:lpstr>Results and Outputs</vt:lpstr>
      <vt:lpstr>Results and Outputs</vt:lpstr>
      <vt:lpstr>Results and Outputs</vt:lpstr>
      <vt:lpstr>Results and Outputs</vt:lpstr>
      <vt:lpstr>Future Scope</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Harsh Anurag</cp:lastModifiedBy>
  <cp:revision>494</cp:revision>
  <dcterms:created xsi:type="dcterms:W3CDTF">2019-01-09T10:33:58Z</dcterms:created>
  <dcterms:modified xsi:type="dcterms:W3CDTF">2024-04-30T05:44:06Z</dcterms:modified>
</cp:coreProperties>
</file>